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4"/>
    <p:sldMasterId id="2147483683" r:id="rId5"/>
    <p:sldMasterId id="2147483688" r:id="rId6"/>
  </p:sldMasterIdLst>
  <p:notesMasterIdLst>
    <p:notesMasterId r:id="rId27"/>
  </p:notesMasterIdLst>
  <p:sldIdLst>
    <p:sldId id="413" r:id="rId7"/>
    <p:sldId id="402" r:id="rId8"/>
    <p:sldId id="380" r:id="rId9"/>
    <p:sldId id="411" r:id="rId10"/>
    <p:sldId id="412" r:id="rId11"/>
    <p:sldId id="396" r:id="rId12"/>
    <p:sldId id="386" r:id="rId13"/>
    <p:sldId id="407" r:id="rId14"/>
    <p:sldId id="408" r:id="rId15"/>
    <p:sldId id="389" r:id="rId16"/>
    <p:sldId id="404" r:id="rId17"/>
    <p:sldId id="405" r:id="rId18"/>
    <p:sldId id="392" r:id="rId19"/>
    <p:sldId id="393" r:id="rId20"/>
    <p:sldId id="394" r:id="rId21"/>
    <p:sldId id="400" r:id="rId22"/>
    <p:sldId id="398" r:id="rId23"/>
    <p:sldId id="401" r:id="rId24"/>
    <p:sldId id="409" r:id="rId25"/>
    <p:sldId id="410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a De nigris" initials="MDn" lastIdx="124" clrIdx="0"/>
  <p:cmAuthor id="1" name="Archidata" initials="AT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E2"/>
    <a:srgbClr val="FF0066"/>
    <a:srgbClr val="FFFF99"/>
    <a:srgbClr val="003095"/>
    <a:srgbClr val="FFFFFF"/>
    <a:srgbClr val="0046D6"/>
    <a:srgbClr val="FFFF66"/>
    <a:srgbClr val="EF7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3325" autoAdjust="0"/>
  </p:normalViewPr>
  <p:slideViewPr>
    <p:cSldViewPr>
      <p:cViewPr varScale="1">
        <p:scale>
          <a:sx n="99" d="100"/>
          <a:sy n="99" d="100"/>
        </p:scale>
        <p:origin x="10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9E07C-508A-478B-926C-BE59F1D6A90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B0495-483C-42F7-BC99-C600EA2200F8}">
      <dgm:prSet phldrT="[besedilo]" custT="1"/>
      <dgm:spPr/>
      <dgm:t>
        <a:bodyPr/>
        <a:lstStyle/>
        <a:p>
          <a:r>
            <a:rPr lang="it-IT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Cambiamenti nell’area Programma</a:t>
          </a:r>
        </a:p>
        <a:p>
          <a:r>
            <a:rPr lang="it-IT" sz="9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Spremembe</a:t>
          </a:r>
          <a:r>
            <a:rPr lang="sl-SI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it-IT" sz="9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</a:t>
          </a:r>
          <a:r>
            <a:rPr lang="it-IT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it-IT" sz="9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programske</a:t>
          </a:r>
          <a:r>
            <a:rPr lang="sl-SI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</a:t>
          </a:r>
          <a:r>
            <a:rPr lang="it-IT" sz="9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it-IT" sz="9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območju</a:t>
          </a:r>
          <a:endParaRPr lang="en-US" sz="900" dirty="0">
            <a:solidFill>
              <a:schemeClr val="bg1"/>
            </a:solidFill>
          </a:endParaRPr>
        </a:p>
      </dgm:t>
    </dgm:pt>
    <dgm:pt modelId="{FFAE98F1-C2AB-43D2-962F-8A28A976BFEA}" type="parTrans" cxnId="{8708393B-35E5-4A39-8229-B7A472CE2172}">
      <dgm:prSet/>
      <dgm:spPr/>
      <dgm:t>
        <a:bodyPr/>
        <a:lstStyle/>
        <a:p>
          <a:endParaRPr lang="en-US"/>
        </a:p>
      </dgm:t>
    </dgm:pt>
    <dgm:pt modelId="{617E0234-FE08-4690-8DE1-CC5FD97E4BD9}" type="sibTrans" cxnId="{8708393B-35E5-4A39-8229-B7A472CE2172}">
      <dgm:prSet/>
      <dgm:spPr/>
      <dgm:t>
        <a:bodyPr/>
        <a:lstStyle/>
        <a:p>
          <a:endParaRPr lang="en-US"/>
        </a:p>
      </dgm:t>
    </dgm:pt>
    <dgm:pt modelId="{81E12F5B-AB83-4F86-86C2-272806CF8113}">
      <dgm:prSet phldrT="[besedilo]" custT="1"/>
      <dgm:spPr/>
      <dgm:t>
        <a:bodyPr/>
        <a:lstStyle/>
        <a:p>
          <a:r>
            <a:rPr lang="it-IT" sz="900" dirty="0">
              <a:ln w="0"/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Risultati del Programma</a:t>
          </a:r>
        </a:p>
        <a:p>
          <a:r>
            <a:rPr lang="it-IT" sz="900" dirty="0" err="1">
              <a:ln w="0"/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Programski</a:t>
          </a:r>
          <a:r>
            <a:rPr lang="sl-SI" sz="900" dirty="0">
              <a:ln w="0"/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rezultati</a:t>
          </a:r>
          <a:endParaRPr lang="en-US" sz="900" dirty="0">
            <a:solidFill>
              <a:schemeClr val="bg1"/>
            </a:solidFill>
            <a:effectLst/>
          </a:endParaRPr>
        </a:p>
      </dgm:t>
    </dgm:pt>
    <dgm:pt modelId="{F6026C07-A2BC-475E-B7B7-FD17F7A3B00D}" type="parTrans" cxnId="{C92CC219-AF9F-4BBC-9F99-52C3729419A0}">
      <dgm:prSet/>
      <dgm:spPr/>
      <dgm:t>
        <a:bodyPr/>
        <a:lstStyle/>
        <a:p>
          <a:endParaRPr lang="en-US"/>
        </a:p>
      </dgm:t>
    </dgm:pt>
    <dgm:pt modelId="{54A38A65-3D76-4318-A5FA-812D73845802}" type="sibTrans" cxnId="{C92CC219-AF9F-4BBC-9F99-52C3729419A0}">
      <dgm:prSet/>
      <dgm:spPr/>
      <dgm:t>
        <a:bodyPr/>
        <a:lstStyle/>
        <a:p>
          <a:endParaRPr lang="en-US"/>
        </a:p>
      </dgm:t>
    </dgm:pt>
    <dgm:pt modelId="{C89293A1-9517-4874-9811-7FABFB3ED814}">
      <dgm:prSet phldrT="[besedilo]" custT="1"/>
      <dgm:spPr/>
      <dgm:t>
        <a:bodyPr/>
        <a:lstStyle/>
        <a:p>
          <a:r>
            <a:rPr lang="it-IT" sz="9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Risultati</a:t>
          </a:r>
          <a:r>
            <a:rPr lang="it-IT" sz="90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dei progetti</a:t>
          </a:r>
        </a:p>
        <a:p>
          <a:r>
            <a:rPr lang="sl-SI" sz="900" dirty="0">
              <a:ln w="0"/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Projektni rezultati</a:t>
          </a:r>
          <a:endParaRPr lang="en-US" sz="900" dirty="0">
            <a:solidFill>
              <a:schemeClr val="bg1"/>
            </a:solidFill>
            <a:effectLst/>
          </a:endParaRPr>
        </a:p>
      </dgm:t>
    </dgm:pt>
    <dgm:pt modelId="{4D5D02E1-8ED4-47DB-A053-39483F75225D}" type="parTrans" cxnId="{5872A579-B745-4495-80C7-8789F3C9C5E8}">
      <dgm:prSet/>
      <dgm:spPr/>
      <dgm:t>
        <a:bodyPr/>
        <a:lstStyle/>
        <a:p>
          <a:endParaRPr lang="en-US"/>
        </a:p>
      </dgm:t>
    </dgm:pt>
    <dgm:pt modelId="{B9D7326A-6C1C-4645-9B2A-00F8790427BF}" type="sibTrans" cxnId="{5872A579-B745-4495-80C7-8789F3C9C5E8}">
      <dgm:prSet/>
      <dgm:spPr/>
      <dgm:t>
        <a:bodyPr/>
        <a:lstStyle/>
        <a:p>
          <a:endParaRPr lang="en-US"/>
        </a:p>
      </dgm:t>
    </dgm:pt>
    <dgm:pt modelId="{E644623F-AF76-4865-BDD6-58D7334200CE}" type="pres">
      <dgm:prSet presAssocID="{5E59E07C-508A-478B-926C-BE59F1D6A90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36A9DDA-EA53-4696-8E97-71BEA1EB4DC6}" type="pres">
      <dgm:prSet presAssocID="{5E59E07C-508A-478B-926C-BE59F1D6A903}" presName="comp1" presStyleCnt="0"/>
      <dgm:spPr/>
    </dgm:pt>
    <dgm:pt modelId="{D552477A-CF16-4FC3-84EA-7F05A6005117}" type="pres">
      <dgm:prSet presAssocID="{5E59E07C-508A-478B-926C-BE59F1D6A903}" presName="circle1" presStyleLbl="node1" presStyleIdx="0" presStyleCnt="3" custLinFactNeighborX="-26416" custLinFactNeighborY="1785"/>
      <dgm:spPr/>
      <dgm:t>
        <a:bodyPr/>
        <a:lstStyle/>
        <a:p>
          <a:endParaRPr lang="it-IT"/>
        </a:p>
      </dgm:t>
    </dgm:pt>
    <dgm:pt modelId="{DFD1E3CC-DD84-4562-AC75-3AE45DD956AC}" type="pres">
      <dgm:prSet presAssocID="{5E59E07C-508A-478B-926C-BE59F1D6A90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B8E4F9-424C-4887-8AA4-EDC6AA61B54B}" type="pres">
      <dgm:prSet presAssocID="{5E59E07C-508A-478B-926C-BE59F1D6A903}" presName="comp2" presStyleCnt="0"/>
      <dgm:spPr/>
    </dgm:pt>
    <dgm:pt modelId="{D6C95366-2327-4612-9C8F-7481E2EDF510}" type="pres">
      <dgm:prSet presAssocID="{5E59E07C-508A-478B-926C-BE59F1D6A903}" presName="circle2" presStyleLbl="node1" presStyleIdx="1" presStyleCnt="3" custLinFactNeighborX="-27798" custLinFactNeighborY="-2835"/>
      <dgm:spPr/>
      <dgm:t>
        <a:bodyPr/>
        <a:lstStyle/>
        <a:p>
          <a:endParaRPr lang="it-IT"/>
        </a:p>
      </dgm:t>
    </dgm:pt>
    <dgm:pt modelId="{7E450267-9BA6-4A18-A249-73F184D0F9F9}" type="pres">
      <dgm:prSet presAssocID="{5E59E07C-508A-478B-926C-BE59F1D6A90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7DAE54-1B30-49DE-8228-3E84E74B5F13}" type="pres">
      <dgm:prSet presAssocID="{5E59E07C-508A-478B-926C-BE59F1D6A903}" presName="comp3" presStyleCnt="0"/>
      <dgm:spPr/>
    </dgm:pt>
    <dgm:pt modelId="{7C96A934-2436-48BA-A4B5-38632E83D9E4}" type="pres">
      <dgm:prSet presAssocID="{5E59E07C-508A-478B-926C-BE59F1D6A903}" presName="circle3" presStyleLbl="node1" presStyleIdx="2" presStyleCnt="3" custLinFactNeighborX="-53855" custLinFactNeighborY="1158"/>
      <dgm:spPr/>
      <dgm:t>
        <a:bodyPr/>
        <a:lstStyle/>
        <a:p>
          <a:endParaRPr lang="it-IT"/>
        </a:p>
      </dgm:t>
    </dgm:pt>
    <dgm:pt modelId="{E2B739AF-F817-4884-AFDF-6C80D4CBDECA}" type="pres">
      <dgm:prSet presAssocID="{5E59E07C-508A-478B-926C-BE59F1D6A90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708393B-35E5-4A39-8229-B7A472CE2172}" srcId="{5E59E07C-508A-478B-926C-BE59F1D6A903}" destId="{374B0495-483C-42F7-BC99-C600EA2200F8}" srcOrd="0" destOrd="0" parTransId="{FFAE98F1-C2AB-43D2-962F-8A28A976BFEA}" sibTransId="{617E0234-FE08-4690-8DE1-CC5FD97E4BD9}"/>
    <dgm:cxn modelId="{774950CE-9F27-4DCE-996D-844F436D1C73}" type="presOf" srcId="{81E12F5B-AB83-4F86-86C2-272806CF8113}" destId="{D6C95366-2327-4612-9C8F-7481E2EDF510}" srcOrd="0" destOrd="0" presId="urn:microsoft.com/office/officeart/2005/8/layout/venn2"/>
    <dgm:cxn modelId="{ED4A9227-98BF-4B24-A7AC-12B01DA3477C}" type="presOf" srcId="{5E59E07C-508A-478B-926C-BE59F1D6A903}" destId="{E644623F-AF76-4865-BDD6-58D7334200CE}" srcOrd="0" destOrd="0" presId="urn:microsoft.com/office/officeart/2005/8/layout/venn2"/>
    <dgm:cxn modelId="{C53A2C97-A896-4166-BDFB-AD0B9BB0345A}" type="presOf" srcId="{C89293A1-9517-4874-9811-7FABFB3ED814}" destId="{E2B739AF-F817-4884-AFDF-6C80D4CBDECA}" srcOrd="1" destOrd="0" presId="urn:microsoft.com/office/officeart/2005/8/layout/venn2"/>
    <dgm:cxn modelId="{044581F7-DAAA-45FE-94BE-DDA27E5EFE5A}" type="presOf" srcId="{C89293A1-9517-4874-9811-7FABFB3ED814}" destId="{7C96A934-2436-48BA-A4B5-38632E83D9E4}" srcOrd="0" destOrd="0" presId="urn:microsoft.com/office/officeart/2005/8/layout/venn2"/>
    <dgm:cxn modelId="{1E05A4A9-1077-4193-9693-4E7DFB658789}" type="presOf" srcId="{374B0495-483C-42F7-BC99-C600EA2200F8}" destId="{D552477A-CF16-4FC3-84EA-7F05A6005117}" srcOrd="0" destOrd="0" presId="urn:microsoft.com/office/officeart/2005/8/layout/venn2"/>
    <dgm:cxn modelId="{5872A579-B745-4495-80C7-8789F3C9C5E8}" srcId="{5E59E07C-508A-478B-926C-BE59F1D6A903}" destId="{C89293A1-9517-4874-9811-7FABFB3ED814}" srcOrd="2" destOrd="0" parTransId="{4D5D02E1-8ED4-47DB-A053-39483F75225D}" sibTransId="{B9D7326A-6C1C-4645-9B2A-00F8790427BF}"/>
    <dgm:cxn modelId="{50A9B007-BD39-4C6B-8684-2FE30A92E06B}" type="presOf" srcId="{374B0495-483C-42F7-BC99-C600EA2200F8}" destId="{DFD1E3CC-DD84-4562-AC75-3AE45DD956AC}" srcOrd="1" destOrd="0" presId="urn:microsoft.com/office/officeart/2005/8/layout/venn2"/>
    <dgm:cxn modelId="{EB157C21-2912-4A96-8FA5-43CC4A9AE6AE}" type="presOf" srcId="{81E12F5B-AB83-4F86-86C2-272806CF8113}" destId="{7E450267-9BA6-4A18-A249-73F184D0F9F9}" srcOrd="1" destOrd="0" presId="urn:microsoft.com/office/officeart/2005/8/layout/venn2"/>
    <dgm:cxn modelId="{C92CC219-AF9F-4BBC-9F99-52C3729419A0}" srcId="{5E59E07C-508A-478B-926C-BE59F1D6A903}" destId="{81E12F5B-AB83-4F86-86C2-272806CF8113}" srcOrd="1" destOrd="0" parTransId="{F6026C07-A2BC-475E-B7B7-FD17F7A3B00D}" sibTransId="{54A38A65-3D76-4318-A5FA-812D73845802}"/>
    <dgm:cxn modelId="{77B7D175-19F6-4BE0-9D53-E04BFC51E2C8}" type="presParOf" srcId="{E644623F-AF76-4865-BDD6-58D7334200CE}" destId="{036A9DDA-EA53-4696-8E97-71BEA1EB4DC6}" srcOrd="0" destOrd="0" presId="urn:microsoft.com/office/officeart/2005/8/layout/venn2"/>
    <dgm:cxn modelId="{C0BD8D17-D599-4631-B6E3-1021FF6683C2}" type="presParOf" srcId="{036A9DDA-EA53-4696-8E97-71BEA1EB4DC6}" destId="{D552477A-CF16-4FC3-84EA-7F05A6005117}" srcOrd="0" destOrd="0" presId="urn:microsoft.com/office/officeart/2005/8/layout/venn2"/>
    <dgm:cxn modelId="{CC2DBF1D-C593-48E0-9F03-2085B1DDBC8C}" type="presParOf" srcId="{036A9DDA-EA53-4696-8E97-71BEA1EB4DC6}" destId="{DFD1E3CC-DD84-4562-AC75-3AE45DD956AC}" srcOrd="1" destOrd="0" presId="urn:microsoft.com/office/officeart/2005/8/layout/venn2"/>
    <dgm:cxn modelId="{BEA262B5-A3EE-41A9-AF67-2EB3B028E1E0}" type="presParOf" srcId="{E644623F-AF76-4865-BDD6-58D7334200CE}" destId="{3DB8E4F9-424C-4887-8AA4-EDC6AA61B54B}" srcOrd="1" destOrd="0" presId="urn:microsoft.com/office/officeart/2005/8/layout/venn2"/>
    <dgm:cxn modelId="{62027227-87A8-4A47-8BAE-96C87384B86A}" type="presParOf" srcId="{3DB8E4F9-424C-4887-8AA4-EDC6AA61B54B}" destId="{D6C95366-2327-4612-9C8F-7481E2EDF510}" srcOrd="0" destOrd="0" presId="urn:microsoft.com/office/officeart/2005/8/layout/venn2"/>
    <dgm:cxn modelId="{EEE2C846-2506-4C77-939E-36DBAAD80765}" type="presParOf" srcId="{3DB8E4F9-424C-4887-8AA4-EDC6AA61B54B}" destId="{7E450267-9BA6-4A18-A249-73F184D0F9F9}" srcOrd="1" destOrd="0" presId="urn:microsoft.com/office/officeart/2005/8/layout/venn2"/>
    <dgm:cxn modelId="{D40B6DB6-C0DF-4A37-899C-0890EF5217BF}" type="presParOf" srcId="{E644623F-AF76-4865-BDD6-58D7334200CE}" destId="{A77DAE54-1B30-49DE-8228-3E84E74B5F13}" srcOrd="2" destOrd="0" presId="urn:microsoft.com/office/officeart/2005/8/layout/venn2"/>
    <dgm:cxn modelId="{CBFD2929-0D8C-4F18-B36A-80B634A05B31}" type="presParOf" srcId="{A77DAE54-1B30-49DE-8228-3E84E74B5F13}" destId="{7C96A934-2436-48BA-A4B5-38632E83D9E4}" srcOrd="0" destOrd="0" presId="urn:microsoft.com/office/officeart/2005/8/layout/venn2"/>
    <dgm:cxn modelId="{9A0D24E3-8621-4666-8279-E03E4A6D52EE}" type="presParOf" srcId="{A77DAE54-1B30-49DE-8228-3E84E74B5F13}" destId="{E2B739AF-F817-4884-AFDF-6C80D4CBDEC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2477A-CF16-4FC3-84EA-7F05A6005117}">
      <dsp:nvSpPr>
        <dsp:cNvPr id="0" name=""/>
        <dsp:cNvSpPr/>
      </dsp:nvSpPr>
      <dsp:spPr>
        <a:xfrm>
          <a:off x="0" y="0"/>
          <a:ext cx="3581700" cy="358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Cambiamenti nell’area Programma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Spremembe</a:t>
          </a:r>
          <a:r>
            <a:rPr lang="sl-SI" sz="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it-IT" sz="900" kern="12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</a:t>
          </a:r>
          <a:r>
            <a:rPr lang="it-IT" sz="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it-IT" sz="900" kern="12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programske</a:t>
          </a:r>
          <a:r>
            <a:rPr lang="sl-SI" sz="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</a:t>
          </a:r>
          <a:r>
            <a:rPr lang="it-IT" sz="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it-IT" sz="900" kern="120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območju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1164947" y="179084"/>
        <a:ext cx="1251804" cy="537255"/>
      </dsp:txXfrm>
    </dsp:sp>
    <dsp:sp modelId="{D6C95366-2327-4612-9C8F-7481E2EDF510}">
      <dsp:nvSpPr>
        <dsp:cNvPr id="0" name=""/>
        <dsp:cNvSpPr/>
      </dsp:nvSpPr>
      <dsp:spPr>
        <a:xfrm>
          <a:off x="0" y="819269"/>
          <a:ext cx="2686275" cy="268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ln w="0"/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Risultati del Programma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err="1">
              <a:ln w="0"/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Programski</a:t>
          </a:r>
          <a:r>
            <a:rPr lang="sl-SI" sz="900" kern="1200" dirty="0">
              <a:ln w="0"/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rezultati</a:t>
          </a:r>
          <a:endParaRPr lang="en-US" sz="900" kern="1200" dirty="0">
            <a:solidFill>
              <a:schemeClr val="bg1"/>
            </a:solidFill>
            <a:effectLst/>
          </a:endParaRPr>
        </a:p>
      </dsp:txBody>
      <dsp:txXfrm>
        <a:off x="717235" y="987161"/>
        <a:ext cx="1251804" cy="503676"/>
      </dsp:txXfrm>
    </dsp:sp>
    <dsp:sp modelId="{7C96A934-2436-48BA-A4B5-38632E83D9E4}">
      <dsp:nvSpPr>
        <dsp:cNvPr id="0" name=""/>
        <dsp:cNvSpPr/>
      </dsp:nvSpPr>
      <dsp:spPr>
        <a:xfrm>
          <a:off x="95659" y="1790850"/>
          <a:ext cx="1790850" cy="1790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Risultati</a:t>
          </a:r>
          <a:r>
            <a:rPr lang="it-IT" sz="900" kern="1200" dirty="0">
              <a:ln w="0"/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dei progetti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900" kern="1200" dirty="0">
              <a:ln w="0"/>
              <a:solidFill>
                <a:schemeClr val="bg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Projektni rezultati</a:t>
          </a:r>
          <a:endParaRPr lang="en-US" sz="900" kern="1200" dirty="0">
            <a:solidFill>
              <a:schemeClr val="bg1"/>
            </a:solidFill>
            <a:effectLst/>
          </a:endParaRPr>
        </a:p>
      </dsp:txBody>
      <dsp:txXfrm>
        <a:off x="357923" y="2238562"/>
        <a:ext cx="1266322" cy="89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9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rebuchet MS"/>
      </a:defRPr>
    </a:lvl1pPr>
    <a:lvl2pPr indent="228600" latinLnBrk="0">
      <a:defRPr sz="1200">
        <a:latin typeface="+mn-lt"/>
        <a:ea typeface="+mn-ea"/>
        <a:cs typeface="+mn-cs"/>
        <a:sym typeface="Trebuchet MS"/>
      </a:defRPr>
    </a:lvl2pPr>
    <a:lvl3pPr indent="457200" latinLnBrk="0">
      <a:defRPr sz="1200">
        <a:latin typeface="+mn-lt"/>
        <a:ea typeface="+mn-ea"/>
        <a:cs typeface="+mn-cs"/>
        <a:sym typeface="Trebuchet MS"/>
      </a:defRPr>
    </a:lvl3pPr>
    <a:lvl4pPr indent="685800" latinLnBrk="0">
      <a:defRPr sz="1200">
        <a:latin typeface="+mn-lt"/>
        <a:ea typeface="+mn-ea"/>
        <a:cs typeface="+mn-cs"/>
        <a:sym typeface="Trebuchet MS"/>
      </a:defRPr>
    </a:lvl4pPr>
    <a:lvl5pPr indent="914400" latinLnBrk="0">
      <a:defRPr sz="1200">
        <a:latin typeface="+mn-lt"/>
        <a:ea typeface="+mn-ea"/>
        <a:cs typeface="+mn-cs"/>
        <a:sym typeface="Trebuchet MS"/>
      </a:defRPr>
    </a:lvl5pPr>
    <a:lvl6pPr indent="1143000" latinLnBrk="0">
      <a:defRPr sz="1200">
        <a:latin typeface="+mn-lt"/>
        <a:ea typeface="+mn-ea"/>
        <a:cs typeface="+mn-cs"/>
        <a:sym typeface="Trebuchet MS"/>
      </a:defRPr>
    </a:lvl6pPr>
    <a:lvl7pPr indent="1371600" latinLnBrk="0">
      <a:defRPr sz="1200">
        <a:latin typeface="+mn-lt"/>
        <a:ea typeface="+mn-ea"/>
        <a:cs typeface="+mn-cs"/>
        <a:sym typeface="Trebuchet MS"/>
      </a:defRPr>
    </a:lvl7pPr>
    <a:lvl8pPr indent="1600200" latinLnBrk="0">
      <a:defRPr sz="1200">
        <a:latin typeface="+mn-lt"/>
        <a:ea typeface="+mn-ea"/>
        <a:cs typeface="+mn-cs"/>
        <a:sym typeface="Trebuchet MS"/>
      </a:defRPr>
    </a:lvl8pPr>
    <a:lvl9pPr indent="18288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64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205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188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8680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00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138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412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634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638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7950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06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111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85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79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105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369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95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635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794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61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76AD4FD-0778-4FE2-A159-6233EE7FCB5E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9B2873D-8CCC-4F6B-ACD5-B126F63E245F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0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D185B0A-6147-4A9C-8874-5DFC8885C529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sto titolo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7811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2527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sto titolo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1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9482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sto titolo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2389717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9717" y="5367339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08701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sto titolo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74678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9499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sto titolo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egnaposto testo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2369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sto titolo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92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480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B41FE91-9F81-455F-8446-2192E75C8E17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7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D9957B4-E3A0-4638-A31F-14354AF3249A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1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D43F0A8-F9DF-4AE0-97E6-322F3E5D53E6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1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0382C63-CD77-42EE-AD27-BFF8A90C7214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2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B64BAE9-D908-4090-9173-8A7AEEC4CE19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FEBF6D2-2646-49E7-873C-A9C2F68B9400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3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A95D218-02DF-432D-94CD-55A2F515EFCD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3A505E9-39E5-4AFB-A30F-0261BAAA4C56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0EE19A3-B1DD-43BE-92F7-93231F38D233}" type="slidenum">
              <a:rPr lang="it-IT" altLang="en-US" kern="1200" smtClean="0">
                <a:solidFill>
                  <a:prstClr val="black">
                    <a:tint val="75000"/>
                  </a:prstClr>
                </a:solidFill>
                <a:latin typeface="DecimaWE Rg" pitchFamily="2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en-US" kern="1200">
              <a:solidFill>
                <a:prstClr val="black">
                  <a:tint val="75000"/>
                </a:prstClr>
              </a:solidFill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80078" y="6400417"/>
            <a:ext cx="302324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96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Testo</a:t>
            </a:r>
            <a:r>
              <a:rPr dirty="0"/>
              <a:t> </a:t>
            </a:r>
            <a:r>
              <a:rPr dirty="0" err="1"/>
              <a:t>titolo</a:t>
            </a:r>
            <a:endParaRPr dirty="0"/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Corpo</a:t>
            </a:r>
            <a:r>
              <a:rPr dirty="0"/>
              <a:t> livello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livello due</a:t>
            </a:r>
          </a:p>
          <a:p>
            <a:pPr lvl="2"/>
            <a:r>
              <a:rPr dirty="0" err="1"/>
              <a:t>Corpo</a:t>
            </a:r>
            <a:r>
              <a:rPr dirty="0"/>
              <a:t> livello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livello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81680" y="6400415"/>
            <a:ext cx="30072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1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Trebuchet M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Trebuchet M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Trebuchet M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Trebuchet MS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Trebuchet MS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a-slo.eu/it/bandi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ems.regione.fvg.it/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1.png"/><Relationship Id="rId9" Type="http://schemas.openxmlformats.org/officeDocument/2006/relationships/hyperlink" Target="https://www.ita-slo.eu/sl/razpis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reg.itaslo@certregione.fvg.it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jts.itaslo@regione.fvg.i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a-slo.eu/sl/razpisi" TargetMode="External"/><Relationship Id="rId5" Type="http://schemas.openxmlformats.org/officeDocument/2006/relationships/hyperlink" Target="https://www.ita-slo.eu/it/bandi" TargetMode="External"/><Relationship Id="rId10" Type="http://schemas.openxmlformats.org/officeDocument/2006/relationships/hyperlink" Target="mailto:it-si.svrk@gov.si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ita-slo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>
            <a:spLocks noChangeArrowheads="1"/>
          </p:cNvSpPr>
          <p:nvPr/>
        </p:nvSpPr>
        <p:spPr bwMode="auto">
          <a:xfrm>
            <a:off x="-15487" y="6516271"/>
            <a:ext cx="12207487" cy="338554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14.09</a:t>
            </a: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.202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3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1" name="Rectangle 21"/>
          <p:cNvSpPr/>
          <p:nvPr/>
        </p:nvSpPr>
        <p:spPr>
          <a:xfrm>
            <a:off x="105102" y="1115146"/>
            <a:ext cx="12191999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Trebuchet MS"/>
            </a:endParaRPr>
          </a:p>
        </p:txBody>
      </p:sp>
      <p:sp>
        <p:nvSpPr>
          <p:cNvPr id="103" name="Rectangle 2"/>
          <p:cNvSpPr txBox="1">
            <a:spLocks noGrp="1"/>
          </p:cNvSpPr>
          <p:nvPr>
            <p:ph type="title"/>
          </p:nvPr>
        </p:nvSpPr>
        <p:spPr>
          <a:xfrm>
            <a:off x="5814520" y="1917107"/>
            <a:ext cx="6240014" cy="2520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it-IT" smtClean="0"/>
              <a:t>R</a:t>
            </a:r>
            <a:r>
              <a:rPr lang="sl-SI" smtClean="0"/>
              <a:t>azpis </a:t>
            </a:r>
            <a:r>
              <a:rPr lang="sl-SI" dirty="0"/>
              <a:t>za standardne projekte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št</a:t>
            </a:r>
            <a:r>
              <a:rPr lang="it-IT" dirty="0"/>
              <a:t>. 02/2023</a:t>
            </a:r>
            <a:endParaRPr lang="en-GB" sz="4000" dirty="0">
              <a:latin typeface="Open Sans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55666" y="1592199"/>
            <a:ext cx="5932723" cy="317009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Bando per progetti standard 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N. 02/2023</a:t>
            </a:r>
            <a:endParaRPr kumimoji="0" lang="it-IT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2" name="Rettangolo 7"/>
          <p:cNvSpPr>
            <a:spLocks noChangeArrowheads="1"/>
          </p:cNvSpPr>
          <p:nvPr/>
        </p:nvSpPr>
        <p:spPr bwMode="auto">
          <a:xfrm>
            <a:off x="-12364" y="5931496"/>
            <a:ext cx="5827231" cy="58477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P</a:t>
            </a:r>
            <a:r>
              <a:rPr kumimoji="0" lang="sl-SI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r</a:t>
            </a:r>
            <a:r>
              <a:rPr kumimoji="0" lang="it-IT" alt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esentazione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del</a:t>
            </a:r>
            <a:r>
              <a:rPr kumimoji="0" lang="sl-SI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bando 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sym typeface="Trebuchet MS"/>
              </a:rPr>
              <a:t>per progetti standard</a:t>
            </a:r>
            <a:endParaRPr kumimoji="0" lang="sl-SI" altLang="it-IT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B</a:t>
            </a:r>
            <a:r>
              <a:rPr kumimoji="0" lang="it-IT" alt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ando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N.02/2023</a:t>
            </a:r>
          </a:p>
        </p:txBody>
      </p:sp>
      <p:sp>
        <p:nvSpPr>
          <p:cNvPr id="13" name="Rettangolo 7"/>
          <p:cNvSpPr>
            <a:spLocks noChangeArrowheads="1"/>
          </p:cNvSpPr>
          <p:nvPr/>
        </p:nvSpPr>
        <p:spPr bwMode="auto">
          <a:xfrm>
            <a:off x="5864847" y="5931496"/>
            <a:ext cx="6302393" cy="58477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Predstavitev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</a:t>
            </a:r>
            <a:r>
              <a:rPr kumimoji="0" lang="sl-SI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razpisa za standardne projekte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Razpis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</a:t>
            </a:r>
            <a:r>
              <a:rPr kumimoji="0" lang="it-IT" alt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št</a:t>
            </a:r>
            <a:r>
              <a:rPr kumimoji="0" lang="it-IT" altLang="it-IT" sz="16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. 02/2023</a:t>
            </a:r>
            <a:endParaRPr kumimoji="0" lang="sl-SI" altLang="it-IT" sz="1600" b="0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8" name="Rettangolo 7"/>
          <p:cNvSpPr>
            <a:spLocks noChangeArrowheads="1"/>
          </p:cNvSpPr>
          <p:nvPr/>
        </p:nvSpPr>
        <p:spPr bwMode="auto">
          <a:xfrm>
            <a:off x="0" y="1577"/>
            <a:ext cx="6974312" cy="1446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20" name="Rectangle 21"/>
          <p:cNvSpPr/>
          <p:nvPr/>
        </p:nvSpPr>
        <p:spPr>
          <a:xfrm>
            <a:off x="2567608" y="4762298"/>
            <a:ext cx="6192688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Trebuchet MS"/>
              </a:rPr>
              <a:t>Chiara Vecchiato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i="1" dirty="0">
                <a:solidFill>
                  <a:srgbClr val="4F81B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Andreja Grom</a:t>
            </a:r>
            <a:endParaRPr kumimoji="0" lang="it-IT" sz="2800" b="1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Trebuchet M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59" y="-56750"/>
            <a:ext cx="5937341" cy="1510013"/>
          </a:xfrm>
          <a:prstGeom prst="rect">
            <a:avLst/>
          </a:prstGeom>
        </p:spPr>
      </p:pic>
      <p:pic>
        <p:nvPicPr>
          <p:cNvPr id="1027" name="Immagin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37" r="-12" b="39874"/>
          <a:stretch>
            <a:fillRect/>
          </a:stretch>
        </p:blipFill>
        <p:spPr bwMode="auto">
          <a:xfrm>
            <a:off x="1587" y="3174"/>
            <a:ext cx="5858083" cy="125047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diritto 2"/>
          <p:cNvCxnSpPr>
            <a:endCxn id="20" idx="0"/>
          </p:cNvCxnSpPr>
          <p:nvPr/>
        </p:nvCxnSpPr>
        <p:spPr>
          <a:xfrm flipH="1">
            <a:off x="5663952" y="1448127"/>
            <a:ext cx="50202" cy="3314171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Documenti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 Application Package</a:t>
            </a:r>
          </a:p>
          <a:p>
            <a:r>
              <a:rPr lang="sl-SI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Dokumenti in prijavna dokumentacija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10" name="ZoneTexte 7"/>
          <p:cNvSpPr txBox="1"/>
          <p:nvPr/>
        </p:nvSpPr>
        <p:spPr>
          <a:xfrm>
            <a:off x="263352" y="1445529"/>
            <a:ext cx="4568428" cy="501675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Razpis</a:t>
            </a:r>
            <a:endParaRPr lang="en-GB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 A - LP/PP requisiti giuridici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A – VP/PP pravni pogoji</a:t>
            </a:r>
            <a:endParaRPr lang="en-GB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alutazione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B merila vrednotenja</a:t>
            </a:r>
            <a:endParaRPr lang="en-GB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 checklist di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alutazione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C kontrolni seznam za vrednotenje</a:t>
            </a:r>
            <a:endParaRPr lang="it-IT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progettuale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off-line (a solo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informativo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D off-line prijavnica (samo kot informacija)</a:t>
            </a:r>
            <a:endParaRPr lang="it-IT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it-IT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riteri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ambientali e indicatori per il monitoraggio ambientale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E o</a:t>
            </a:r>
            <a:r>
              <a:rPr lang="pl-PL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koljska merila in kazalniki za spremljanje okolja</a:t>
            </a:r>
            <a:endParaRPr lang="it-IT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 F </a:t>
            </a:r>
            <a:r>
              <a:rPr lang="sl-SI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it-IT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odello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contratto di finanziamento </a:t>
            </a:r>
            <a:r>
              <a:rPr lang="it-IT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AdG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/LP </a:t>
            </a:r>
            <a:r>
              <a:rPr lang="pt-BR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PRILOGA VIII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pt-BR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zorec pogodbe o dotaciji sofinanciranja OU/VP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Manuali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Linee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guida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Priročniki/Smernice</a:t>
            </a:r>
            <a:endParaRPr lang="it-IT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943872" y="1448188"/>
            <a:ext cx="7056784" cy="4401205"/>
          </a:xfrm>
          <a:prstGeom prst="rect">
            <a:avLst/>
          </a:prstGeom>
          <a:ln w="381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partenariato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LP/PPs 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I Partnerski sporazum VP/PPji</a:t>
            </a:r>
            <a:endParaRPr lang="en-GB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 a. e b.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Dichiarazione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LP 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II a in b Izjava VP</a:t>
            </a:r>
            <a:r>
              <a:rPr lang="en-GB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III a. e b.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Dichiarazione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del PP 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III a in b Izjava PP</a:t>
            </a:r>
            <a:r>
              <a:rPr lang="en-GB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IV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 per la verifica dei dati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(per LP/PP SI) 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IV Pooblastilo za preverjanje podatkov (za VP/PP SI)</a:t>
            </a:r>
            <a:endParaRPr lang="it-IT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a. and b.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finanziaria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semplificata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(solo per LP </a:t>
            </a:r>
            <a:r>
              <a:rPr lang="en-GB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privati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 VII a in b Poenostavljena finančna preglednica (samo za zasebne VP)</a:t>
            </a:r>
            <a:endParaRPr lang="en-GB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 al firmatario delegato, se del caso (nessun modello fornito dal Programma IT-SI)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Morebitno pooblastilo pooblaščenemu podpisniku (obrazec v okviru Programa IT-SI ni na voljo)</a:t>
            </a:r>
            <a:endParaRPr lang="it-IT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DOCUMENTI OBBLIGATORI PER PROGETTI CHE PREVEDONO INVESTIMENTI E OPERE INFRASTRUTTURALI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OBVEZNE PRILOGE ZA PROJEKTNE PREDLOGE, KI PREDVIDEVAJO INFRASTRUKTURNE NALOŽBE IN DELA</a:t>
            </a:r>
            <a:endParaRPr lang="it-IT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5" indent="-342900">
              <a:buFont typeface="+mj-lt"/>
              <a:buAutoNum type="alphaLcPeriod"/>
            </a:pP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relazione che descrive l'investimento </a:t>
            </a:r>
            <a:r>
              <a:rPr lang="sl-SI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naložbe</a:t>
            </a:r>
            <a:endParaRPr lang="en-US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5" indent="-342900">
              <a:buFont typeface="+mj-lt"/>
              <a:buAutoNum type="alphaLcPeriod"/>
            </a:pPr>
            <a:r>
              <a:rPr lang="it-IT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elenco dei documenti/autorizzazioni necessarie con evidenza dei documenti trasmessi tramite </a:t>
            </a:r>
            <a:r>
              <a:rPr lang="it-IT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Jems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/seznam predpisanih dokumentov/dovoljenj</a:t>
            </a:r>
            <a:r>
              <a:rPr lang="it-IT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označbo že pridobljene dokumentacije,</a:t>
            </a:r>
            <a:r>
              <a:rPr lang="it-IT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žene v sistem Jems</a:t>
            </a:r>
            <a:endParaRPr lang="en-US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5" indent="-342900">
              <a:buFont typeface="+mj-lt"/>
              <a:buAutoNum type="alphaLcPeriod"/>
            </a:pP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documenti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autorizzazioni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richiesti/ottenuti di cui al punto b)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zaprošena/ že pridobljena dovoljenja/pooblastila/soglasja iz seznama pod točko b)</a:t>
            </a:r>
            <a:endParaRPr lang="en-US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879976" y="993982"/>
            <a:ext cx="5184576" cy="355803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PACKAGE</a:t>
            </a:r>
            <a:r>
              <a:rPr lang="sl-S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PRIJAVNA DOKUMENTACIJA</a:t>
            </a:r>
            <a:endParaRPr lang="en-US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199456" y="1007911"/>
            <a:ext cx="2664296" cy="3558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DOCUMENTI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/DOKUMENTI</a:t>
            </a:r>
            <a:endParaRPr lang="it-IT" sz="16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0EEAC01-A80E-4730-AB26-C83ED43088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1384995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Esclusione e integrazione documenti</a:t>
            </a:r>
          </a:p>
          <a:p>
            <a:pPr lvl="0"/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Zavržba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projektnih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predlogov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in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dopolnitve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dokumentov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087028" y="3235621"/>
            <a:ext cx="2109746" cy="1574149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COMPILAZIONE INCOMPLETA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dei documenti del AP / </a:t>
            </a:r>
            <a:r>
              <a:rPr lang="it-IT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</a:t>
            </a:r>
            <a:r>
              <a:rPr lang="it-IT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dokumenti</a:t>
            </a:r>
            <a:r>
              <a:rPr lang="it-IT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it-IT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 </a:t>
            </a:r>
            <a:r>
              <a:rPr lang="it-IT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nepopolni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20223" y="2300573"/>
            <a:ext cx="4176463" cy="3375155"/>
          </a:xfrm>
          <a:prstGeom prst="rect">
            <a:avLst/>
          </a:prstGeom>
          <a:solidFill>
            <a:srgbClr val="FF0066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Se mancano/ </a:t>
            </a:r>
            <a:r>
              <a:rPr lang="sl-SI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 manjka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:</a:t>
            </a:r>
          </a:p>
          <a:p>
            <a:pPr marL="0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ALLEGATO/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PRILOG</a:t>
            </a:r>
            <a:r>
              <a:rPr kumimoji="0" lang="sl-SI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I</a:t>
            </a:r>
          </a:p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it-IT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II</a:t>
            </a:r>
          </a:p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 al firmatario delegato del LP /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Pooblastil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pooblaščenemu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podpisniku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</a:t>
            </a:r>
            <a:endParaRPr lang="it-IT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Firma del LP sui menzionati documenti /</a:t>
            </a:r>
            <a:r>
              <a:rPr lang="sl-SI" noProof="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Podpisa VP na navedenih dokumentih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2892" y="5062701"/>
            <a:ext cx="1148258" cy="12493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705" y="2043830"/>
            <a:ext cx="801069" cy="6690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24" y="1357220"/>
            <a:ext cx="923530" cy="962829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7274305" y="1367746"/>
            <a:ext cx="4492714" cy="4275658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mancano/ </a:t>
            </a:r>
            <a:r>
              <a:rPr lang="sl-SI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 manjkajo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III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IV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ALLEGATO/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it-IT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Documenti sugli investimenti e opere infrastrutturali /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okument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infrastrukturnih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naložbah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delih</a:t>
            </a:r>
            <a:endParaRPr lang="it-IT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del PP /</a:t>
            </a:r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 PP</a:t>
            </a:r>
            <a:endParaRPr lang="it-IT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 al firmatario delegato del PP /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Pooblastilo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pooblaščenemu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podpisniku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038758" y="1304167"/>
            <a:ext cx="6845033" cy="4524315"/>
          </a:xfrm>
          <a:prstGeom prst="rect">
            <a:avLst/>
          </a:prstGeom>
          <a:ln w="381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60308" y="1232851"/>
            <a:ext cx="4548022" cy="4524315"/>
          </a:xfrm>
          <a:prstGeom prst="rect">
            <a:avLst/>
          </a:prstGeom>
          <a:ln w="38100" cmpd="dbl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20" name="Onda 19"/>
          <p:cNvSpPr/>
          <p:nvPr/>
        </p:nvSpPr>
        <p:spPr>
          <a:xfrm>
            <a:off x="138764" y="5720728"/>
            <a:ext cx="3524910" cy="9252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Trebuchet MS"/>
              </a:rPr>
              <a:t>PROGETTO NON AMMISSIBILE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noProof="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PROJEKTNI PREDLOG SE IZLOČI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Trebuchet MS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3304" y="5165330"/>
            <a:ext cx="1040947" cy="112423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576" y="1492692"/>
            <a:ext cx="678117" cy="76288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0707" y="1890251"/>
            <a:ext cx="912325" cy="912325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5655077" y="5903785"/>
            <a:ext cx="4893145" cy="646331"/>
          </a:xfrm>
          <a:prstGeom prst="rect">
            <a:avLst/>
          </a:prstGeom>
          <a:solidFill>
            <a:srgbClr val="FF0066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Riscontro entro i termini stabiliti / </a:t>
            </a:r>
          </a:p>
          <a:p>
            <a:pPr lvl="0" algn="ctr"/>
            <a:r>
              <a:rPr lang="sl-SI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it-IT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opolnitve</a:t>
            </a:r>
            <a:r>
              <a:rPr lang="it-IT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morajo biti </a:t>
            </a:r>
            <a:r>
              <a:rPr lang="it-IT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predložene</a:t>
            </a:r>
            <a:r>
              <a:rPr lang="it-IT" b="1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it-IT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roku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7286">
            <a:off x="3843348" y="5495612"/>
            <a:ext cx="1195350" cy="14213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72493" y="5797208"/>
            <a:ext cx="74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no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158625" y="6251620"/>
            <a:ext cx="104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če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6CC66FDD-E7A0-4AD9-ABF2-DBD9E31A320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4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Presentazione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e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selezione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proposte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progettuali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sl-SI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Vložitev prijavnice in postopek izbora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" y="3191635"/>
            <a:ext cx="807346" cy="1009182"/>
          </a:xfrm>
          <a:prstGeom prst="rect">
            <a:avLst/>
          </a:prstGeom>
        </p:spPr>
      </p:pic>
      <p:sp>
        <p:nvSpPr>
          <p:cNvPr id="15" name="ZoneTexte 7"/>
          <p:cNvSpPr txBox="1"/>
          <p:nvPr/>
        </p:nvSpPr>
        <p:spPr>
          <a:xfrm>
            <a:off x="360047" y="2553498"/>
            <a:ext cx="518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Via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Jems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  <a:hlinkClick r:id="rId6"/>
              </a:rPr>
              <a:t>https://jems.regione.fvg.it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2091576"/>
            <a:ext cx="525975" cy="14517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24894" y="3130670"/>
            <a:ext cx="4493539" cy="923330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lvl="0" algn="ctr"/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60 </a:t>
            </a:r>
            <a:r>
              <a:rPr lang="it-IT" b="1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giorni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/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dni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</a:p>
          <a:p>
            <a:pPr lvl="0" algn="ctr"/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D3D3D3"/>
              </a:highlight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+mn-cs"/>
              <a:sym typeface="Trebuchet MS"/>
            </a:endParaRPr>
          </a:p>
          <a:p>
            <a:pPr lvl="0" algn="ctr"/>
            <a:r>
              <a:rPr lang="it-IT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27 </a:t>
            </a:r>
            <a:r>
              <a:rPr lang="it-IT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ottobre/</a:t>
            </a:r>
            <a:r>
              <a:rPr lang="sl-SI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o</a:t>
            </a:r>
            <a:r>
              <a:rPr lang="it-IT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ktober</a:t>
            </a:r>
            <a:r>
              <a:rPr lang="it-IT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h. 13:00:59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pm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 (CET)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7245975" y="2468021"/>
            <a:ext cx="432048" cy="302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5517330" y="979535"/>
            <a:ext cx="7221" cy="5623849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615971" y="5844332"/>
            <a:ext cx="3166922" cy="646331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Valutazione aiuti di stato</a:t>
            </a:r>
          </a:p>
          <a:p>
            <a:pPr lvl="0" algn="ctr"/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Presoja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državnih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pomoči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D3D3D3"/>
              </a:highlight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+mn-cs"/>
              <a:sym typeface="Trebuchet MS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626326" y="3811032"/>
            <a:ext cx="3769510" cy="923330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2.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Valutazione </a:t>
            </a:r>
            <a:r>
              <a:rPr lang="it-IT" b="1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di qualità 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/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Ocena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kakovosti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D3D3D3"/>
              </a:highlight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+mn-cs"/>
              <a:sym typeface="Trebuchet MS"/>
            </a:endParaRPr>
          </a:p>
          <a:p>
            <a:pPr lvl="0" algn="ctr"/>
            <a:r>
              <a:rPr lang="it-IT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Criteri/</a:t>
            </a:r>
            <a:r>
              <a:rPr lang="it-IT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Merila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 C, D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579170" y="2812540"/>
            <a:ext cx="6668116" cy="646331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1.2. </a:t>
            </a:r>
            <a:r>
              <a:rPr lang="it-IT" b="1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V</a:t>
            </a:r>
            <a:r>
              <a:rPr kumimoji="0" lang="it-IT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alutazione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 </a:t>
            </a:r>
            <a:r>
              <a:rPr lang="it-IT" b="1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ammissibilità/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Preverjanje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upravičenosti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 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D3D3D3"/>
              </a:highlight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+mn-cs"/>
              <a:sym typeface="Trebuchet MS"/>
            </a:endParaRPr>
          </a:p>
          <a:p>
            <a:pPr lvl="0" algn="ctr"/>
            <a:r>
              <a:rPr lang="it-IT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Criteri</a:t>
            </a:r>
            <a:r>
              <a:rPr lang="it-IT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/</a:t>
            </a:r>
            <a:r>
              <a:rPr lang="it-IT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Merila</a:t>
            </a:r>
            <a:r>
              <a:rPr lang="it-IT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B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652334" y="1763213"/>
            <a:ext cx="6515793" cy="646331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1.1. </a:t>
            </a:r>
            <a:r>
              <a:rPr lang="it-IT" b="1" noProof="0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C</a:t>
            </a:r>
            <a:r>
              <a:rPr lang="it-IT" b="1" dirty="0" err="1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ontrollo</a:t>
            </a:r>
            <a:r>
              <a:rPr lang="it-IT" b="1" dirty="0">
                <a:solidFill>
                  <a:schemeClr val="tx1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amministrativo /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Administrativni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pregled</a:t>
            </a:r>
            <a:r>
              <a:rPr lang="it-IT" b="1" dirty="0">
                <a:solidFill>
                  <a:srgbClr val="0070C0"/>
                </a:solidFill>
                <a:highlight>
                  <a:srgbClr val="D3D3D3"/>
                </a:highlight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D3D3D3"/>
              </a:highlight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+mn-cs"/>
              <a:sym typeface="Trebuchet MS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Criteri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/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Merila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D3D3D3"/>
                </a:highlight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 A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25" name="Freccia in giù 24"/>
          <p:cNvSpPr/>
          <p:nvPr/>
        </p:nvSpPr>
        <p:spPr>
          <a:xfrm>
            <a:off x="7223133" y="3512278"/>
            <a:ext cx="477731" cy="240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9553112" y="3578130"/>
            <a:ext cx="258012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Compatibilità ambientale</a:t>
            </a:r>
            <a:r>
              <a:rPr lang="it-IT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it-IT" sz="1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Okoljska</a:t>
            </a:r>
            <a:r>
              <a:rPr lang="it-IT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skladnost</a:t>
            </a:r>
            <a:r>
              <a:rPr lang="it-IT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it-IT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Allegato</a:t>
            </a:r>
            <a:r>
              <a:rPr lang="it-IT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it-IT" sz="14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Priloga</a:t>
            </a:r>
            <a:r>
              <a:rPr lang="it-IT" sz="1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DNSH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285750" marR="0" lvl="0" indent="-285750" algn="just" defTabSz="914400" rtl="0" eaLnBrk="1" fontAlgn="auto" latinLnBrk="0" hangingPunct="0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NEB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649068" y="4924159"/>
            <a:ext cx="3367257" cy="3886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Decisione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CdS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/Oločitev OzS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30" name="ZoneTexte 6"/>
          <p:cNvSpPr txBox="1"/>
          <p:nvPr/>
        </p:nvSpPr>
        <p:spPr>
          <a:xfrm>
            <a:off x="70180" y="1063419"/>
            <a:ext cx="5460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Presentazione</a:t>
            </a:r>
            <a:r>
              <a:rPr lang="en-US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4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Vložitev</a:t>
            </a:r>
            <a:r>
              <a:rPr lang="en-US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prijavnice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31" name="ZoneTexte 6"/>
          <p:cNvSpPr txBox="1"/>
          <p:nvPr/>
        </p:nvSpPr>
        <p:spPr>
          <a:xfrm>
            <a:off x="6176771" y="1030531"/>
            <a:ext cx="574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Selezione</a:t>
            </a:r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28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postopek</a:t>
            </a: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izbora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58387" y="4670670"/>
            <a:ext cx="1739988" cy="12003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Chiusura del bando/</a:t>
            </a: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+mn-cs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Zaključek razpisa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023353" y="4579315"/>
            <a:ext cx="1008112" cy="468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3218594" y="4659338"/>
            <a:ext cx="2181724" cy="14773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Pubblicazione </a:t>
            </a:r>
            <a:r>
              <a:rPr lang="it-IT" dirty="0">
                <a:latin typeface="Open Sans" panose="020B0606030504020204" pitchFamily="34" charset="0"/>
                <a:ea typeface="Calibri" panose="020F0502020204030204" pitchFamily="34" charset="0"/>
              </a:rPr>
              <a:t>graduatorie/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Objava</a:t>
            </a:r>
            <a:r>
              <a:rPr kumimoji="0" lang="sl-SI" sz="1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 lestvic</a:t>
            </a:r>
            <a:endParaRPr kumimoji="0" lang="it-IT" sz="18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Calibri" panose="020F0502020204030204" pitchFamily="34" charset="0"/>
              <a:cs typeface="+mn-cs"/>
              <a:sym typeface="Trebuchet M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Open Sans" panose="020B0606030504020204" pitchFamily="34" charset="0"/>
              <a:cs typeface="+mn-cs"/>
              <a:sym typeface="Trebuchet MS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-130107" y="4148147"/>
            <a:ext cx="58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Durata </a:t>
            </a:r>
            <a:r>
              <a:rPr lang="it-IT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</a:t>
            </a:r>
            <a:r>
              <a:rPr lang="it-IT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sl-SI" sz="2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Trajanje postopka</a:t>
            </a:r>
            <a:endParaRPr lang="it-IT" sz="2400" b="1" dirty="0">
              <a:solidFill>
                <a:srgbClr val="1F497D">
                  <a:lumMod val="60000"/>
                  <a:lumOff val="4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1958463" y="4923607"/>
            <a:ext cx="14422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b="1" dirty="0">
                <a:latin typeface="Open Sans" panose="020B0606030504020204" pitchFamily="34" charset="0"/>
                <a:ea typeface="Calibri" panose="020F0502020204030204" pitchFamily="34" charset="0"/>
              </a:rPr>
              <a:t>180 giorni/</a:t>
            </a:r>
            <a:r>
              <a:rPr lang="it-IT" sz="1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dni</a:t>
            </a:r>
            <a:r>
              <a:rPr lang="it-IT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salve sospensioni/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brez</a:t>
            </a:r>
            <a:r>
              <a:rPr kumimoji="0" lang="sl-SI" sz="12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  <a:sym typeface="Trebuchet MS"/>
              </a:rPr>
              <a:t> upoštevanja prekinitev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/>
              <a:cs typeface="+mn-cs"/>
              <a:sym typeface="Trebuchet MS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8621187" y="4843482"/>
            <a:ext cx="3717080" cy="172304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Punteggio, graduatorie, pari punteggio, finanziamenti, </a:t>
            </a:r>
            <a:r>
              <a:rPr kumimoji="0" lang="it-IT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scorrimenti graduatoria</a:t>
            </a:r>
            <a:r>
              <a:rPr kumimoji="0" lang="sl-SI" sz="1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/Merilo,</a:t>
            </a:r>
            <a:r>
              <a:rPr lang="sl-SI" sz="1400" dirty="0">
                <a:solidFill>
                  <a:srgbClr val="0070C0"/>
                </a:solidFill>
                <a:latin typeface="Trebuchet MS"/>
              </a:rPr>
              <a:t> lestvice, enako število točk, sofinanciranje, pomikanje po prednostnih lestvicah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cxnSp>
        <p:nvCxnSpPr>
          <p:cNvPr id="36" name="Connettore 7 35"/>
          <p:cNvCxnSpPr/>
          <p:nvPr/>
        </p:nvCxnSpPr>
        <p:spPr>
          <a:xfrm>
            <a:off x="9003448" y="5065764"/>
            <a:ext cx="389694" cy="83059"/>
          </a:xfrm>
          <a:prstGeom prst="curvedConnector3">
            <a:avLst>
              <a:gd name="adj1" fmla="val 50000"/>
            </a:avLst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aborazione alternativa 4"/>
          <p:cNvSpPr/>
          <p:nvPr/>
        </p:nvSpPr>
        <p:spPr>
          <a:xfrm>
            <a:off x="10266582" y="3166880"/>
            <a:ext cx="626555" cy="35477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46D6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JS</a:t>
            </a:r>
          </a:p>
        </p:txBody>
      </p:sp>
      <p:sp>
        <p:nvSpPr>
          <p:cNvPr id="35" name="Elaborazione alternativa 34"/>
          <p:cNvSpPr/>
          <p:nvPr/>
        </p:nvSpPr>
        <p:spPr>
          <a:xfrm>
            <a:off x="8566620" y="4326863"/>
            <a:ext cx="998904" cy="34459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46D6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experts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46D6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37" name="Elaborazione alternativa 36"/>
          <p:cNvSpPr/>
          <p:nvPr/>
        </p:nvSpPr>
        <p:spPr>
          <a:xfrm>
            <a:off x="10425160" y="2101006"/>
            <a:ext cx="626555" cy="35477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0046D6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JS</a:t>
            </a:r>
          </a:p>
        </p:txBody>
      </p:sp>
      <p:sp>
        <p:nvSpPr>
          <p:cNvPr id="38" name="Elaborazione alternativa 37"/>
          <p:cNvSpPr/>
          <p:nvPr/>
        </p:nvSpPr>
        <p:spPr>
          <a:xfrm>
            <a:off x="8503996" y="6240098"/>
            <a:ext cx="998904" cy="36328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46D6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/>
              </a:rPr>
              <a:t>experts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46D6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/>
            </a:endParaRPr>
          </a:p>
        </p:txBody>
      </p:sp>
      <p:sp>
        <p:nvSpPr>
          <p:cNvPr id="40" name="ZoneTexte 6"/>
          <p:cNvSpPr txBox="1"/>
          <p:nvPr/>
        </p:nvSpPr>
        <p:spPr>
          <a:xfrm>
            <a:off x="3221988" y="5516206"/>
            <a:ext cx="265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  <a:hlinkClick r:id="rId8"/>
              </a:rPr>
              <a:t>https://www.ita-slo.eu/it/bandi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algn="just"/>
            <a:r>
              <a:rPr lang="en-US" sz="1000" b="1" dirty="0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https://www.ita-slo.eu/sl/razpisi</a:t>
            </a:r>
            <a:endParaRPr lang="en-US" sz="1000" b="1" dirty="0">
              <a:solidFill>
                <a:srgbClr val="1F497D">
                  <a:lumMod val="60000"/>
                  <a:lumOff val="4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52BB308-4E4A-463E-83BE-C01F586579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1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Controllo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amministrativo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–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criteri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A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Administrativni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pregled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– </a:t>
            </a:r>
            <a:r>
              <a:rPr 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merila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387399" y="1178476"/>
            <a:ext cx="996633" cy="619272"/>
          </a:xfrm>
          <a:prstGeom prst="rect">
            <a:avLst/>
          </a:prstGeom>
          <a:solidFill>
            <a:srgbClr val="92D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/ NO </a:t>
            </a:r>
            <a:r>
              <a:rPr lang="it-IT" sz="16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/ NE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62514"/>
              </p:ext>
            </p:extLst>
          </p:nvPr>
        </p:nvGraphicFramePr>
        <p:xfrm>
          <a:off x="608014" y="2348880"/>
          <a:ext cx="10972800" cy="2755647"/>
        </p:xfrm>
        <a:graphic>
          <a:graphicData uri="http://schemas.openxmlformats.org/drawingml/2006/table">
            <a:tbl>
              <a:tblPr firstRow="1" firstCol="1" bandRow="1"/>
              <a:tblGrid>
                <a:gridCol w="594726">
                  <a:extLst>
                    <a:ext uri="{9D8B030D-6E8A-4147-A177-3AD203B41FA5}">
                      <a16:colId xmlns:a16="http://schemas.microsoft.com/office/drawing/2014/main" val="4168946414"/>
                    </a:ext>
                  </a:extLst>
                </a:gridCol>
                <a:gridCol w="3596884">
                  <a:extLst>
                    <a:ext uri="{9D8B030D-6E8A-4147-A177-3AD203B41FA5}">
                      <a16:colId xmlns:a16="http://schemas.microsoft.com/office/drawing/2014/main" val="4085017398"/>
                    </a:ext>
                  </a:extLst>
                </a:gridCol>
                <a:gridCol w="6781190">
                  <a:extLst>
                    <a:ext uri="{9D8B030D-6E8A-4147-A177-3AD203B41FA5}">
                      <a16:colId xmlns:a16="http://schemas.microsoft.com/office/drawing/2014/main" val="3308136712"/>
                    </a:ext>
                  </a:extLst>
                </a:gridCol>
              </a:tblGrid>
              <a:tr h="275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CRITERI AMMINISTRATIVI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ADMINISTRATIVNA MERILA</a:t>
                      </a:r>
                      <a:endParaRPr lang="it-IT" sz="14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DESCRIZIONE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OPIS</a:t>
                      </a:r>
                      <a:endParaRPr lang="it-IT" sz="14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670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</a:t>
                      </a:r>
                      <a:endParaRPr lang="it-IT" sz="16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Tempistica/</a:t>
                      </a:r>
                      <a:r>
                        <a:rPr lang="sl-SI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Časovni okvir</a:t>
                      </a:r>
                      <a:endParaRPr lang="it-IT" sz="16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 proposta progettuale è presentata nei termini previsti dal bando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E-vloga je bila pravočasno oddana, kot je določeno v razpisnih pogojih. </a:t>
                      </a:r>
                      <a:endParaRPr lang="it-IT" sz="16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52764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</a:t>
                      </a:r>
                      <a:endParaRPr lang="it-IT" sz="16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Completezza della scheda progettuale/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 celoti izpolnjena prijavnica</a:t>
                      </a:r>
                      <a:endParaRPr lang="it-IT" sz="16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Tutte le sezioni obbligatorie della scheda progettuale sono compilate in italiano e sloveno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Vsa polja v prijavnici so izpolnjena v italijanskem in slovenskem jeziku.</a:t>
                      </a:r>
                      <a:endParaRPr lang="it-IT" sz="16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35225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A3</a:t>
                      </a:r>
                      <a:endParaRPr lang="it-IT" sz="16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Completezza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della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proposta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kern="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progettuale</a:t>
                      </a:r>
                      <a:endParaRPr lang="en-US" sz="1600" kern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 celoti izpolnjena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vloga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Tutti gli allegati obbligatori sono presentati e firmati </a:t>
                      </a:r>
                      <a:r>
                        <a:rPr lang="sl-SI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it-IT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Vse</a:t>
                      </a:r>
                      <a:r>
                        <a:rPr lang="sl-SI" sz="1600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obvezne priloge so priložene in podpisane</a:t>
                      </a:r>
                      <a:endParaRPr lang="it-IT" sz="16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 prega di fare riferimento al Bando e agli allegati obbligatori da trasmettere </a:t>
                      </a:r>
                      <a:r>
                        <a:rPr lang="sl-SI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it-IT" sz="1600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16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Glej</a:t>
                      </a:r>
                      <a:r>
                        <a:rPr lang="de-DE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16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razpis</a:t>
                      </a:r>
                      <a:r>
                        <a:rPr lang="de-DE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 </a:t>
                      </a:r>
                      <a:r>
                        <a:rPr lang="de-DE" sz="16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obvezne</a:t>
                      </a:r>
                      <a:r>
                        <a:rPr lang="de-DE" sz="16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de-DE" sz="16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priloge</a:t>
                      </a:r>
                      <a:endParaRPr lang="it-IT" sz="16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856173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8B3AD425-57BF-4B92-A4E2-7C927F77AA0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4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1077218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Controllo</a:t>
            </a:r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di </a:t>
            </a:r>
            <a:r>
              <a:rPr lang="en-US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ammissibilità</a:t>
            </a:r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– </a:t>
            </a:r>
            <a:r>
              <a:rPr lang="en-US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criteri</a:t>
            </a:r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B</a:t>
            </a:r>
            <a:endParaRPr lang="it-IT"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sl-SI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Pregled upravičenosti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– </a:t>
            </a:r>
            <a:r>
              <a:rPr lang="it-IT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Merila</a:t>
            </a:r>
            <a:r>
              <a:rPr lang="it-IT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B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0992544" y="255485"/>
            <a:ext cx="936104" cy="627416"/>
          </a:xfrm>
          <a:prstGeom prst="rect">
            <a:avLst/>
          </a:prstGeom>
          <a:solidFill>
            <a:srgbClr val="92D050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/ NO</a:t>
            </a: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/ NE</a:t>
            </a:r>
            <a:endParaRPr lang="it-IT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77158"/>
              </p:ext>
            </p:extLst>
          </p:nvPr>
        </p:nvGraphicFramePr>
        <p:xfrm>
          <a:off x="88485" y="1151068"/>
          <a:ext cx="12011858" cy="4979670"/>
        </p:xfrm>
        <a:graphic>
          <a:graphicData uri="http://schemas.openxmlformats.org/drawingml/2006/table">
            <a:tbl>
              <a:tblPr/>
              <a:tblGrid>
                <a:gridCol w="581374">
                  <a:extLst>
                    <a:ext uri="{9D8B030D-6E8A-4147-A177-3AD203B41FA5}">
                      <a16:colId xmlns:a16="http://schemas.microsoft.com/office/drawing/2014/main" val="1814760555"/>
                    </a:ext>
                  </a:extLst>
                </a:gridCol>
                <a:gridCol w="2141452">
                  <a:extLst>
                    <a:ext uri="{9D8B030D-6E8A-4147-A177-3AD203B41FA5}">
                      <a16:colId xmlns:a16="http://schemas.microsoft.com/office/drawing/2014/main" val="2119994236"/>
                    </a:ext>
                  </a:extLst>
                </a:gridCol>
                <a:gridCol w="7389145">
                  <a:extLst>
                    <a:ext uri="{9D8B030D-6E8A-4147-A177-3AD203B41FA5}">
                      <a16:colId xmlns:a16="http://schemas.microsoft.com/office/drawing/2014/main" val="2918073590"/>
                    </a:ext>
                  </a:extLst>
                </a:gridCol>
                <a:gridCol w="1899887">
                  <a:extLst>
                    <a:ext uri="{9D8B030D-6E8A-4147-A177-3AD203B41FA5}">
                      <a16:colId xmlns:a16="http://schemas.microsoft.com/office/drawing/2014/main" val="4043322498"/>
                    </a:ext>
                  </a:extLst>
                </a:gridCol>
              </a:tblGrid>
              <a:tr h="560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CRITERI DI AMMISSIBILITÀ </a:t>
                      </a:r>
                      <a:endParaRPr lang="it-IT" sz="1000" b="1" i="1" kern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MERILA ZA UPRAVIČENOST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DESCRIZIONE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OPIS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Sezione della scheda progettuale</a:t>
                      </a:r>
                      <a:r>
                        <a:rPr lang="sl-SI" sz="10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/Razdelek prijavnice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77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B1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Requisiti di </a:t>
                      </a:r>
                      <a:r>
                        <a:rPr lang="it-IT" sz="1000" b="1" kern="0" noProof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partenariato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Pogoji za partnerstvo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soddisfa i requisiti per il partenariato previsti dal Bando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izpolnjuje minimalne zahteve za partnerstvo, razvidne iz razpisa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558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LP e PP sono organizzazioni eleggibili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VP in PP so upravičene organizacije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LP/PP ha la sua sede principale o unità operativa o competenza amministrativa nell'area del Programma.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VP/PP imajo svoj glavni sedež ali podružnico ali lokalno operativno enoto na upravičenem območju</a:t>
                      </a:r>
                      <a:r>
                        <a:rPr lang="sl-SI" sz="1000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LP/PP rientrano nelle tipologie di beneficiari ammissibili indicate nel Programma IT-SI e rispettano i requisiti obbligatori  stabiliti nel Bando.</a:t>
                      </a:r>
                      <a:r>
                        <a:rPr lang="sl-SI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</a:t>
                      </a:r>
                      <a:endParaRPr lang="it-IT" sz="1000" kern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VP/PP spadajo med upravičene organizacije, navedene v Programu IT-SI, ter izpolnjujejo razpisne pogoje. </a:t>
                      </a:r>
                      <a:endParaRPr lang="it-IT" sz="1000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B1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31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B3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Capacità del LP e PP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Sposobnost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VP in 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LP ha capacità di gestione amministrativa e di coordinamento.</a:t>
                      </a:r>
                      <a:r>
                        <a:rPr lang="sl-SI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VP ima izkušnje na področju administrativnega upravljanja in koordiniranja.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LP e il PP hanno adeguata capacità tecnica e finanziaria.</a:t>
                      </a: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/VP in PP so dovolj tehnično in finančno sposobni.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B1.6, </a:t>
                      </a:r>
                      <a:r>
                        <a:rPr lang="en-US" sz="1000" kern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Allegato</a:t>
                      </a:r>
                      <a:r>
                        <a:rPr lang="en-US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0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Priloga</a:t>
                      </a:r>
                      <a:r>
                        <a:rPr lang="en-US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045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B4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Rispetto dei termini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Spoštovanje časovnih rokov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 durata del progetto deve rispettare le indicazioni contenute nel bando.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Trajanje projekta mora biti skladno z navodili v razpisu.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973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B5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Assenza di doppio finanziamento</a:t>
                      </a:r>
                      <a:endParaRPr lang="it-IT" sz="1000" b="1" kern="0" dirty="0">
                        <a:solidFill>
                          <a:srgbClr val="FF0066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Odsotnost dvojnega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financiranja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 faccia riferimento alla dichiarazione specifica inserita nella Dichiarazione dei LP/PP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Glej izjave VP/PP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Allegato II e III – Dichiarazione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Priloge II in III - Izjave VP/PP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64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B6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soddisfa i requisiti minimi e massimi di dimensione finanziaria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izpolnjuje pogoj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finančne vrednosti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 dimensione finanziaria rispetta le indicazioni contenute nel Bando.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Finančna vrednost projekta je skladna z razpisnimi pogoji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B1.8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563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B7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cofinanziamento da parte del LP/PP è assicurato</a:t>
                      </a:r>
                      <a:r>
                        <a:rPr lang="sl-SI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000" b="1" kern="0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Sofinanciranje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VP/PP je zagotovljeno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cofinanziamento è garantito da parte dei LP/PP sloveni. Il cofinanziamento da parte dei LP/PP italiani è automaticamente assicurato. Una autocertificazione è inclusa nella Dichiarazione dei LP/PP.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Slovenski VP/PP zagotovijo lastno sofinanciranje.  /</a:t>
                      </a:r>
                      <a:r>
                        <a:rPr lang="sl-SI" sz="1000" kern="0" dirty="0">
                          <a:solidFill>
                            <a:srgbClr val="0093E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</a:t>
                      </a: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italijanske LP/PP  je sofinanciranje samodejno zagotovljeno. Izjava VP/PP mora vsebovati izjavo o navedenem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Allegato II e III – Dichiarazione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Priloge II in III – Izjave VP/PP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kern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A.4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B1.8</a:t>
                      </a:r>
                      <a:endParaRPr lang="it-IT" sz="1000" kern="5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831319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B8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Criteri di cooperazione</a:t>
                      </a: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endParaRPr lang="it-IT" sz="1000" b="1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Merila sodelovanja</a:t>
                      </a:r>
                      <a:endParaRPr lang="it-IT" sz="1000" b="1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Sono soddisfatti almeno 3 dei 4 criteri di cooperazione (sviluppo congiunto - OBBLIGATORIO, attuazione - OBBLIGATORIO, personale - NON OBBLIGATORIO, finanziamento - OBBLIGATORIO). </a:t>
                      </a: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Vsaj trije od štirih meril sodelovanja (skupno načrtovanje –</a:t>
                      </a:r>
                      <a:r>
                        <a:rPr lang="it-IT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0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OBVEZNO, skupno izvajanje – OBVEZNO, skupno osebje – NEOBVEZNO, skupno financiranje – OBVEZNO) morajo biti izpolnjeni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C.7.5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80948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45B7302F-F44C-4E53-A511-0A38ABDC07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8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83099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Valutazione di </a:t>
            </a:r>
            <a:r>
              <a:rPr lang="en-US" sz="24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qualità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– </a:t>
            </a:r>
            <a:r>
              <a:rPr lang="en-US" sz="24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criteri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 </a:t>
            </a:r>
          </a:p>
          <a:p>
            <a:r>
              <a:rPr lang="sl-SI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Kakovostni pregled</a:t>
            </a:r>
            <a:r>
              <a:rPr lang="it-IT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- </a:t>
            </a:r>
            <a:r>
              <a:rPr lang="it-IT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Merila</a:t>
            </a:r>
            <a:r>
              <a:rPr lang="it-IT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1599"/>
              </p:ext>
            </p:extLst>
          </p:nvPr>
        </p:nvGraphicFramePr>
        <p:xfrm>
          <a:off x="263352" y="882116"/>
          <a:ext cx="10263740" cy="4831842"/>
        </p:xfrm>
        <a:graphic>
          <a:graphicData uri="http://schemas.openxmlformats.org/drawingml/2006/table">
            <a:tbl>
              <a:tblPr firstRow="1" firstCol="1" bandRow="1"/>
              <a:tblGrid>
                <a:gridCol w="527558">
                  <a:extLst>
                    <a:ext uri="{9D8B030D-6E8A-4147-A177-3AD203B41FA5}">
                      <a16:colId xmlns:a16="http://schemas.microsoft.com/office/drawing/2014/main" val="3792218952"/>
                    </a:ext>
                  </a:extLst>
                </a:gridCol>
                <a:gridCol w="6131559">
                  <a:extLst>
                    <a:ext uri="{9D8B030D-6E8A-4147-A177-3AD203B41FA5}">
                      <a16:colId xmlns:a16="http://schemas.microsoft.com/office/drawing/2014/main" val="3032421372"/>
                    </a:ext>
                  </a:extLst>
                </a:gridCol>
                <a:gridCol w="2253487">
                  <a:extLst>
                    <a:ext uri="{9D8B030D-6E8A-4147-A177-3AD203B41FA5}">
                      <a16:colId xmlns:a16="http://schemas.microsoft.com/office/drawing/2014/main" val="1624349281"/>
                    </a:ext>
                  </a:extLst>
                </a:gridCol>
                <a:gridCol w="1351136">
                  <a:extLst>
                    <a:ext uri="{9D8B030D-6E8A-4147-A177-3AD203B41FA5}">
                      <a16:colId xmlns:a16="http://schemas.microsoft.com/office/drawing/2014/main" val="1504037885"/>
                    </a:ext>
                  </a:extLst>
                </a:gridCol>
              </a:tblGrid>
              <a:tr h="883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CRITERI STRATEGICI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STRATEŠKA</a:t>
                      </a:r>
                      <a:r>
                        <a:rPr lang="sl-SI" sz="1200" b="1" i="1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MERILA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PUNTEGGIO</a:t>
                      </a:r>
                      <a:endParaRPr lang="it-IT" sz="11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1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rispondente al giudizio NO/PARZIALMENTE/SI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1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TOČKOVANJE</a:t>
                      </a:r>
                      <a:r>
                        <a:rPr lang="sl-SI" sz="1100" b="1" i="1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it-IT" sz="1100" b="1" i="1" kern="0" baseline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100" b="1" i="1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glede na ovrednotenje NE/DELNO/DA</a:t>
                      </a:r>
                      <a:endParaRPr lang="it-IT" sz="11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Sezione della scheda progettuale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Razdelek projektne vloge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57292"/>
                  </a:ext>
                </a:extLst>
              </a:tr>
              <a:tr h="32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Contesto del progetto - Rilevanza e strategia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Vsebina projekta – Ustreznost in strategija </a:t>
                      </a:r>
                      <a:endParaRPr lang="it-IT" sz="11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223036"/>
                  </a:ext>
                </a:extLst>
              </a:tr>
              <a:tr h="5568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affronta le sfide e le opportunità territoriali comuni nell'area del programma (effettiva necessità del progetto) (ben giustificato, ragionevole, ben spiegato)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endParaRPr lang="it-IT" sz="1200" kern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zajema skupne izzive in priložnosti na območju izvajanja programa (dejanska potreba po projektu)</a:t>
                      </a:r>
                      <a:r>
                        <a:rPr lang="sl-SI" sz="1200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(dobro utemeljeno, razumljivo, dobro obrazloženo)?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0-2-4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C.2.1 e C.2.2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61283"/>
                  </a:ext>
                </a:extLst>
              </a:tr>
              <a:tr h="5568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C2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si avvale delle conoscenze disponibili e si basa sui risultati esistenti o ha sinergie/complementarietà con altri progetti in corso e/o ultimati?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se poslužuje znanja, ki je na razpolago, in gradi na obstajajočih rezultatih ali ustvarja sinergije/komplementarnosti z ostalimi projekti, ki še potekajo in/ali so že zaključeni?</a:t>
                      </a:r>
                      <a:endParaRPr lang="it-IT" sz="1200" kern="0" dirty="0">
                        <a:solidFill>
                          <a:srgbClr val="4F81B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0-2-4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C.2.6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C.2.7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17539"/>
                  </a:ext>
                </a:extLst>
              </a:tr>
              <a:tr h="417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C3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contribuisce chiaramente alla strategie  di area vasta dell'UE o alle strategie </a:t>
                      </a:r>
                      <a:r>
                        <a:rPr lang="it-IT" sz="1200" kern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macroregionali</a:t>
                      </a:r>
                      <a:endParaRPr lang="it-IT" sz="1200" kern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jasno prispeva k širšim strategijam EU ali makroregionalnim strategijam?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0-2-4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C.2.5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171808"/>
                  </a:ext>
                </a:extLst>
              </a:tr>
              <a:tr h="5568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C4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descrive chiaramente la sua compatibilità con e/o il suo contributo al principio orizzontale dello sviluppo sostenibile?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 v projektu jasno opisana skladnost in/ali prispevek k horizontalnemu načelu trajnostnega razvoja? </a:t>
                      </a:r>
                      <a:endParaRPr lang="it-IT" sz="1200" kern="0" dirty="0">
                        <a:solidFill>
                          <a:srgbClr val="4F81B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C.4.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32192"/>
                  </a:ext>
                </a:extLst>
              </a:tr>
              <a:tr h="5568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C5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descrive chiaramente la sua compatibilità con e/o il suo contributo al principio orizzontale delle pari opportunità e non discriminazione?</a:t>
                      </a:r>
                      <a:endParaRPr lang="it-IT" sz="1200" kern="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 v projektu jasno opisana skladnost in/ali prispevek k enakim možnostim in nediskriminaciji</a:t>
                      </a:r>
                      <a:endParaRPr lang="it-IT" sz="1200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379100"/>
                  </a:ext>
                </a:extLst>
              </a:tr>
              <a:tr h="417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C6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descrive chiaramente la sua compatibilità con e/o il suo contributo al principio orizzontale dell’uguaglianza tra uomini e donne</a:t>
                      </a:r>
                      <a:r>
                        <a:rPr lang="it-IT" sz="1200" kern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 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 v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projektu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jasno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opisana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skladnost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in/ali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prispevek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enakosti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moškimi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ženskami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431084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29377"/>
              </p:ext>
            </p:extLst>
          </p:nvPr>
        </p:nvGraphicFramePr>
        <p:xfrm>
          <a:off x="254291" y="5713958"/>
          <a:ext cx="10263740" cy="1103122"/>
        </p:xfrm>
        <a:graphic>
          <a:graphicData uri="http://schemas.openxmlformats.org/drawingml/2006/table">
            <a:tbl>
              <a:tblPr firstRow="1" firstCol="1" bandRow="1"/>
              <a:tblGrid>
                <a:gridCol w="527557">
                  <a:extLst>
                    <a:ext uri="{9D8B030D-6E8A-4147-A177-3AD203B41FA5}">
                      <a16:colId xmlns:a16="http://schemas.microsoft.com/office/drawing/2014/main" val="4228395136"/>
                    </a:ext>
                  </a:extLst>
                </a:gridCol>
                <a:gridCol w="6131559">
                  <a:extLst>
                    <a:ext uri="{9D8B030D-6E8A-4147-A177-3AD203B41FA5}">
                      <a16:colId xmlns:a16="http://schemas.microsoft.com/office/drawing/2014/main" val="247223322"/>
                    </a:ext>
                  </a:extLst>
                </a:gridCol>
                <a:gridCol w="2176511">
                  <a:extLst>
                    <a:ext uri="{9D8B030D-6E8A-4147-A177-3AD203B41FA5}">
                      <a16:colId xmlns:a16="http://schemas.microsoft.com/office/drawing/2014/main" val="340754487"/>
                    </a:ext>
                  </a:extLst>
                </a:gridCol>
                <a:gridCol w="1428113">
                  <a:extLst>
                    <a:ext uri="{9D8B030D-6E8A-4147-A177-3AD203B41FA5}">
                      <a16:colId xmlns:a16="http://schemas.microsoft.com/office/drawing/2014/main" val="1845164716"/>
                    </a:ext>
                  </a:extLst>
                </a:gridCol>
              </a:tblGrid>
              <a:tr h="149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Carattere della cooperazione</a:t>
                      </a:r>
                      <a:r>
                        <a:rPr lang="sl-SI" sz="11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/Nujnost sodelovanja</a:t>
                      </a:r>
                      <a:endParaRPr lang="it-IT" sz="11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0652"/>
                  </a:ext>
                </a:extLst>
              </a:tr>
              <a:tr h="4532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C7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 necessità della cooperazione transfrontaliera è chiaramente dimostrata come indispensabile per il raggiungimento degli obiettivi del progetto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Potreba po čezmejnem sodelovanju je jasno predstavljena kot nepogrešljiva za doseganje projektnih ciljev?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0-2,5-5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C.2.3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930272"/>
                  </a:ext>
                </a:extLst>
              </a:tr>
              <a:tr h="23206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C8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apporta benefici su entrambi i lati del confine?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endParaRPr lang="it-IT" sz="1200" kern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prinaša koristi na obeh straneh meje?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0-3-6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C.2.3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2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461665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Valutazione di </a:t>
            </a:r>
            <a:r>
              <a:rPr lang="en-US" sz="24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qualità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</a:t>
            </a:r>
            <a:r>
              <a:rPr lang="sl-SI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Kakovostni pregled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– </a:t>
            </a:r>
            <a:r>
              <a:rPr lang="en-US" sz="24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criteri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</a:t>
            </a:r>
            <a:r>
              <a:rPr lang="it-IT" sz="24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Merila</a:t>
            </a:r>
            <a:r>
              <a:rPr lang="en-US" sz="24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C 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49520"/>
              </p:ext>
            </p:extLst>
          </p:nvPr>
        </p:nvGraphicFramePr>
        <p:xfrm>
          <a:off x="189758" y="479609"/>
          <a:ext cx="11809311" cy="5716536"/>
        </p:xfrm>
        <a:graphic>
          <a:graphicData uri="http://schemas.openxmlformats.org/drawingml/2006/table">
            <a:tbl>
              <a:tblPr firstRow="1" firstCol="1" bandRow="1"/>
              <a:tblGrid>
                <a:gridCol w="607000">
                  <a:extLst>
                    <a:ext uri="{9D8B030D-6E8A-4147-A177-3AD203B41FA5}">
                      <a16:colId xmlns:a16="http://schemas.microsoft.com/office/drawing/2014/main" val="3792218952"/>
                    </a:ext>
                  </a:extLst>
                </a:gridCol>
                <a:gridCol w="7435025">
                  <a:extLst>
                    <a:ext uri="{9D8B030D-6E8A-4147-A177-3AD203B41FA5}">
                      <a16:colId xmlns:a16="http://schemas.microsoft.com/office/drawing/2014/main" val="3032421372"/>
                    </a:ext>
                  </a:extLst>
                </a:gridCol>
                <a:gridCol w="1723368">
                  <a:extLst>
                    <a:ext uri="{9D8B030D-6E8A-4147-A177-3AD203B41FA5}">
                      <a16:colId xmlns:a16="http://schemas.microsoft.com/office/drawing/2014/main" val="1624349281"/>
                    </a:ext>
                  </a:extLst>
                </a:gridCol>
                <a:gridCol w="2043918">
                  <a:extLst>
                    <a:ext uri="{9D8B030D-6E8A-4147-A177-3AD203B41FA5}">
                      <a16:colId xmlns:a16="http://schemas.microsoft.com/office/drawing/2014/main" val="1504037885"/>
                    </a:ext>
                  </a:extLst>
                </a:gridCol>
              </a:tblGrid>
              <a:tr h="17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Contributo del progetto agli obiettivi del programma, risultati attesi, output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Prispevek projekta k programskim ciljem, pričakovanim rezultatom in učinkom</a:t>
                      </a:r>
                      <a:endParaRPr lang="it-IT" sz="10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85628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C9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L'obiettivo generale del progetto si ricollega chiaramente a un obiettivo specifico del programma previsto dal bando.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Glavni cilj projekta</a:t>
                      </a:r>
                      <a:r>
                        <a:rPr lang="sl-SI" sz="1200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 jasno povezan s specifičnim ciljem programa, ki je opredeljen v razpisu?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0-3-6</a:t>
                      </a: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C.1</a:t>
                      </a: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541941"/>
                  </a:ext>
                </a:extLst>
              </a:tr>
              <a:tr h="4664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C10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risultati e gli output attesi dal progetto sono concreti, misurabili e realistici (è possibile raggiungerli con determinate risorse – ovvero tempo, partner, budget – e sono realistici in base alla quantificazione fornita)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Pričakovani glavni rezultat projekta in neposredni učinki projekta so konkretni, merljivi in realistični. (mogoče jih je doseči z danimi sredstvi – tj. časom, partnerji, proračunom – in so realni na podlagi opredeljenih zneskov)?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0-3-6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C.4, C.5, C.7.2, D obiettivi specifici nei work </a:t>
                      </a:r>
                      <a:r>
                        <a:rPr lang="it-IT" sz="1200" kern="5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packages</a:t>
                      </a: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200" kern="5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Specifični cilji v delovnih paketih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863386"/>
                  </a:ext>
                </a:extLst>
              </a:tr>
              <a:tr h="4223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C11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risultati principali del progetto contribuiscono chiaramente agli indicatori di risultato del programma previsti per il Bando (realistici e sufficienti)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</a:t>
                      </a:r>
                      <a:r>
                        <a:rPr lang="sl-SI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Glavni rezultati projekta očitno prispevajo k programskim kazalnikom rezultatova, ki jih predvideva razpis (so realni in zadostni)?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0-3-6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A.5</a:t>
                      </a:r>
                      <a:r>
                        <a:rPr lang="it-IT" sz="1200" kern="50" baseline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C.5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802901"/>
                  </a:ext>
                </a:extLst>
              </a:tr>
              <a:tr h="60359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C12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principali output del progetto contribuiscono chiaramente agli indicatori di output del programma previsti dal Bando 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Neposredni učinki projekta jasno prispevajo k programskim kazalnikom neposrednih učinkov, ki jih predvideva razpis?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0-3-6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A.5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 </a:t>
                      </a:r>
                      <a:r>
                        <a:rPr lang="en-US" sz="1200" kern="5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Tabelle</a:t>
                      </a: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kern="5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degli</a:t>
                      </a: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Output </a:t>
                      </a:r>
                      <a:r>
                        <a:rPr lang="en-US" sz="1200" kern="5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nei</a:t>
                      </a: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work packages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200" kern="5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učinki v preglednici delovnih paketov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96021"/>
                  </a:ext>
                </a:extLst>
              </a:tr>
              <a:tr h="634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C13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 risultati e gli output del progetto soddisfano le esigenze dei gruppi target (i gruppi target possono farne uso?)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Glavni rezultati projekta pripomorejo k zadovoljitvi potreb ciljnih skupin (so uporabni za ciljne skupine)?</a:t>
                      </a:r>
                      <a:endParaRPr lang="it-IT" sz="1200" kern="50" dirty="0">
                        <a:solidFill>
                          <a:srgbClr val="4F81B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0-2-4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C2.4, C4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730154"/>
                  </a:ext>
                </a:extLst>
              </a:tr>
              <a:tr h="1606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C14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fornisce garanzie di durabilità dei suoi risultati e output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zagotavlja trajne rezultate in neposredne učinke?</a:t>
                      </a:r>
                      <a:endParaRPr lang="it-IT" sz="1200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0-3-6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C.8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970909"/>
                  </a:ext>
                </a:extLst>
              </a:tr>
              <a:tr h="159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Rilevanza del partenariato </a:t>
                      </a:r>
                      <a:r>
                        <a:rPr lang="sl-SI" sz="11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1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Pomen partnerstva </a:t>
                      </a:r>
                      <a:endParaRPr lang="it-IT" sz="11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35955"/>
                  </a:ext>
                </a:extLst>
              </a:tr>
              <a:tr h="4664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C15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coinvolge i partner rilevanti con comprovata esperienza, competenza e capacità necessarie per affrontare gli obiettivi del progetto e attuare gli output attesi, </a:t>
                      </a:r>
                      <a:r>
                        <a:rPr lang="it-IT" sz="1200" kern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complementandosi</a:t>
                      </a: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tra loro?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vključuje primerne partnerje, ki so dokazano izkušeni in sposobni za doseganje projektnih ciljev in udejanjenje predvidenih učinkov, ter se pri tem med seboj dopolnjujejo?</a:t>
                      </a:r>
                      <a:endParaRPr lang="it-IT" sz="1200" kern="50" dirty="0">
                        <a:solidFill>
                          <a:srgbClr val="4F81B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0-3-6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C.3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B.1.6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009714"/>
                  </a:ext>
                </a:extLst>
              </a:tr>
              <a:tr h="3057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C16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Tutti i partner svolgono un ruolo definito nel partenariato e il territorio trae beneficio da questa cooperazione</a:t>
                      </a:r>
                      <a:endParaRPr lang="sl-SI" sz="1200" kern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 vloga in pomen posameznih partnerjev v okviru partnerstva jasno opredeljena ter ali ima čezmejni prostor korist od njihovega</a:t>
                      </a:r>
                      <a:r>
                        <a:rPr lang="sl-SI" sz="1200" kern="0" dirty="0">
                          <a:solidFill>
                            <a:srgbClr val="FF006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sodelovanja? 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0-2-4</a:t>
                      </a:r>
                      <a:endParaRPr lang="it-IT" sz="12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C.3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74114"/>
                  </a:ext>
                </a:extLst>
              </a:tr>
              <a:tr h="1606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C17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LP ha una precedente esperienza nella gestione di progetti finanziati da fondi europei e di progetti CTE?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Ima VP predhodne izkušnje z vodenjem projektov, financiranih iz evropskih sredstev in projektov izvedenih v okviru ETS?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0-0,5-1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B.1.6.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97867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03810"/>
              </p:ext>
            </p:extLst>
          </p:nvPr>
        </p:nvGraphicFramePr>
        <p:xfrm>
          <a:off x="198142" y="6562474"/>
          <a:ext cx="11809311" cy="260147"/>
        </p:xfrm>
        <a:graphic>
          <a:graphicData uri="http://schemas.openxmlformats.org/drawingml/2006/table">
            <a:tbl>
              <a:tblPr firstRow="1" firstCol="1" bandRow="1"/>
              <a:tblGrid>
                <a:gridCol w="607000">
                  <a:extLst>
                    <a:ext uri="{9D8B030D-6E8A-4147-A177-3AD203B41FA5}">
                      <a16:colId xmlns:a16="http://schemas.microsoft.com/office/drawing/2014/main" val="73040340"/>
                    </a:ext>
                  </a:extLst>
                </a:gridCol>
                <a:gridCol w="7459482">
                  <a:extLst>
                    <a:ext uri="{9D8B030D-6E8A-4147-A177-3AD203B41FA5}">
                      <a16:colId xmlns:a16="http://schemas.microsoft.com/office/drawing/2014/main" val="3493485609"/>
                    </a:ext>
                  </a:extLst>
                </a:gridCol>
                <a:gridCol w="1698911">
                  <a:extLst>
                    <a:ext uri="{9D8B030D-6E8A-4147-A177-3AD203B41FA5}">
                      <a16:colId xmlns:a16="http://schemas.microsoft.com/office/drawing/2014/main" val="858448088"/>
                    </a:ext>
                  </a:extLst>
                </a:gridCol>
                <a:gridCol w="2043918">
                  <a:extLst>
                    <a:ext uri="{9D8B030D-6E8A-4147-A177-3AD203B41FA5}">
                      <a16:colId xmlns:a16="http://schemas.microsoft.com/office/drawing/2014/main" val="1656265872"/>
                    </a:ext>
                  </a:extLst>
                </a:gridCol>
              </a:tblGrid>
              <a:tr h="2601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kern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PUNTEGGIO MASSIMO</a:t>
                      </a:r>
                      <a:r>
                        <a:rPr lang="sl-SI" sz="1100" b="1" kern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/NAJVEČJE ŠTEVILO TOČK</a:t>
                      </a:r>
                      <a:endParaRPr lang="it-IT" sz="11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75/100</a:t>
                      </a:r>
                      <a:endParaRPr lang="it-IT" sz="12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3931" marR="23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03929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88175"/>
              </p:ext>
            </p:extLst>
          </p:nvPr>
        </p:nvGraphicFramePr>
        <p:xfrm>
          <a:off x="189759" y="6185530"/>
          <a:ext cx="11809310" cy="381000"/>
        </p:xfrm>
        <a:graphic>
          <a:graphicData uri="http://schemas.openxmlformats.org/drawingml/2006/table">
            <a:tbl>
              <a:tblPr firstRow="1" firstCol="1" bandRow="1"/>
              <a:tblGrid>
                <a:gridCol w="621687">
                  <a:extLst>
                    <a:ext uri="{9D8B030D-6E8A-4147-A177-3AD203B41FA5}">
                      <a16:colId xmlns:a16="http://schemas.microsoft.com/office/drawing/2014/main" val="1327830373"/>
                    </a:ext>
                  </a:extLst>
                </a:gridCol>
                <a:gridCol w="7444794">
                  <a:extLst>
                    <a:ext uri="{9D8B030D-6E8A-4147-A177-3AD203B41FA5}">
                      <a16:colId xmlns:a16="http://schemas.microsoft.com/office/drawing/2014/main" val="371695591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818651406"/>
                    </a:ext>
                  </a:extLst>
                </a:gridCol>
                <a:gridCol w="2014637">
                  <a:extLst>
                    <a:ext uri="{9D8B030D-6E8A-4147-A177-3AD203B41FA5}">
                      <a16:colId xmlns:a16="http://schemas.microsoft.com/office/drawing/2014/main" val="259742445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C18</a:t>
                      </a:r>
                      <a:endParaRPr lang="it-IT" sz="1000" b="1" kern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</a:t>
                      </a:r>
                      <a:r>
                        <a:rPr lang="it-IT" sz="1200" kern="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parternariato</a:t>
                      </a:r>
                      <a:r>
                        <a:rPr lang="it-IT" sz="1200" kern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ha partecipato a progetti CTE?</a:t>
                      </a:r>
                      <a:r>
                        <a:rPr lang="it-IT" sz="1200" kern="0" dirty="0">
                          <a:solidFill>
                            <a:srgbClr val="FF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Partnerji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so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že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sodelovali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projektih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izvedenih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v 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okviru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ETS?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0-0,5-1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B.1.6.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156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19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Valutazione di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qualità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–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criteri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 </a:t>
            </a:r>
          </a:p>
          <a:p>
            <a:r>
              <a:rPr lang="sl-SI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Kakovostni pregled</a:t>
            </a:r>
            <a:r>
              <a:rPr lang="it-IT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- </a:t>
            </a:r>
            <a:r>
              <a:rPr lang="it-IT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Merila</a:t>
            </a:r>
            <a:r>
              <a:rPr lang="it-IT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7690"/>
              </p:ext>
            </p:extLst>
          </p:nvPr>
        </p:nvGraphicFramePr>
        <p:xfrm>
          <a:off x="225762" y="1628800"/>
          <a:ext cx="11737304" cy="4646890"/>
        </p:xfrm>
        <a:graphic>
          <a:graphicData uri="http://schemas.openxmlformats.org/drawingml/2006/table">
            <a:tbl>
              <a:tblPr firstRow="1" firstCol="1" bandRow="1"/>
              <a:tblGrid>
                <a:gridCol w="1309883">
                  <a:extLst>
                    <a:ext uri="{9D8B030D-6E8A-4147-A177-3AD203B41FA5}">
                      <a16:colId xmlns:a16="http://schemas.microsoft.com/office/drawing/2014/main" val="105158109"/>
                    </a:ext>
                  </a:extLst>
                </a:gridCol>
                <a:gridCol w="5537661">
                  <a:extLst>
                    <a:ext uri="{9D8B030D-6E8A-4147-A177-3AD203B41FA5}">
                      <a16:colId xmlns:a16="http://schemas.microsoft.com/office/drawing/2014/main" val="2894691666"/>
                    </a:ext>
                  </a:extLst>
                </a:gridCol>
                <a:gridCol w="2446054">
                  <a:extLst>
                    <a:ext uri="{9D8B030D-6E8A-4147-A177-3AD203B41FA5}">
                      <a16:colId xmlns:a16="http://schemas.microsoft.com/office/drawing/2014/main" val="1972729050"/>
                    </a:ext>
                  </a:extLst>
                </a:gridCol>
                <a:gridCol w="2443706">
                  <a:extLst>
                    <a:ext uri="{9D8B030D-6E8A-4147-A177-3AD203B41FA5}">
                      <a16:colId xmlns:a16="http://schemas.microsoft.com/office/drawing/2014/main" val="2788096514"/>
                    </a:ext>
                  </a:extLst>
                </a:gridCol>
              </a:tblGrid>
              <a:tr h="40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CRITERI OPERATIVI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OPERATIVNA MERILA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PUNTEGGIO</a:t>
                      </a:r>
                      <a:endParaRPr lang="it-IT" sz="8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8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rispondente al giudizio NO/PARZIALMENTE/SI</a:t>
                      </a:r>
                      <a:r>
                        <a:rPr lang="sl-SI" sz="8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sl-SI" sz="8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TOČKOVANJE</a:t>
                      </a:r>
                      <a:r>
                        <a:rPr lang="sl-SI" sz="800" b="1" i="1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glede na pripisano oceno NE/DELNO/DA</a:t>
                      </a:r>
                      <a:endParaRPr lang="it-IT" sz="8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Sezione della scheda progettuale</a:t>
                      </a:r>
                      <a:r>
                        <a:rPr lang="sl-SI" sz="12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/Razdelek v prijavnici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26642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GESTIONE</a:t>
                      </a:r>
                      <a:r>
                        <a:rPr lang="sl-SI" sz="12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/UPRAVLJANJE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01952"/>
                  </a:ext>
                </a:extLst>
              </a:tr>
              <a:tr h="5146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D1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 procedure di gestione (ruoli, competenze, responsabilità, comunicazione interna, procedure di gestione finanziaria e amministrativa, </a:t>
                      </a:r>
                      <a:r>
                        <a:rPr lang="it-IT" sz="1200" kern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ecc</a:t>
                      </a: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…) sono chiaramente definite?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 postopki vodenja projekta (vloge, pristojnosti, notranja komunikacija, finančni in administrativni postopki upravljanja itd.) jasno določeni?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C.7.1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829002"/>
                  </a:ext>
                </a:extLst>
              </a:tr>
              <a:tr h="329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D2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 struttura gestionale è proporzionata e adeguata alla durata del progetto e al raggiungimento efficiente degli output attesi del progetto?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 struktura vodenja proporcionalna in primerna glede na trajanje projekta in za učinkovito doseganje rezultatov projekta?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C.7.1, C.7.2, C.7.3, C.7.4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610227"/>
                  </a:ext>
                </a:extLst>
              </a:tr>
              <a:tr h="1646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D3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progetto prevede l’impiego di uno staff congiunto?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 predvideva skupno osebje?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C.7.5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14906"/>
                  </a:ext>
                </a:extLst>
              </a:tr>
              <a:tr h="4285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D4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 gestione del progetto prevede contatti regolari tra i partner del progetto e assicura il trasferimento delle competenze all'interno del partenariato (comunicazione interna al partenariato)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Upravljanje projekta predvideva redne stike med projektnimi partnerji in zagotavlja prenos strokovnega znanja v partnerstvu</a:t>
                      </a:r>
                      <a:r>
                        <a:rPr lang="sl-SI" sz="1200" kern="0" dirty="0">
                          <a:solidFill>
                            <a:srgbClr val="FF0066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(notranja komunikacija znotraj partnerstva)?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C.7.1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C.7.3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408676"/>
                  </a:ext>
                </a:extLst>
              </a:tr>
              <a:tr h="21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COMUNICAZIONE</a:t>
                      </a:r>
                      <a:r>
                        <a:rPr lang="sl-SI" sz="12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/KOMUNIKACIJA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965311"/>
                  </a:ext>
                </a:extLst>
              </a:tr>
              <a:tr h="3842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D5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 attività e i prodotti di comunicazione sono adeguati a raggiungere i gruppi target e le parti interessate.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Komunikacijske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aktivnosti</a:t>
                      </a:r>
                      <a:r>
                        <a:rPr lang="it-IT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 </a:t>
                      </a:r>
                      <a:r>
                        <a:rPr lang="it-IT" sz="1200" kern="0" dirty="0" err="1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dosežki</a:t>
                      </a:r>
                      <a:r>
                        <a:rPr lang="it-IT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so </a:t>
                      </a:r>
                      <a:r>
                        <a:rPr lang="it-IT" sz="1200" kern="0" dirty="0" err="1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primerni</a:t>
                      </a:r>
                      <a:r>
                        <a:rPr lang="it-IT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za </a:t>
                      </a:r>
                      <a:r>
                        <a:rPr lang="it-IT" sz="1200" kern="0" dirty="0" err="1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doseganje</a:t>
                      </a:r>
                      <a:r>
                        <a:rPr lang="it-IT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it-IT" sz="1200" kern="0" dirty="0" err="1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ciljnih</a:t>
                      </a:r>
                      <a:r>
                        <a:rPr lang="it-IT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 err="1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skup</a:t>
                      </a:r>
                      <a:r>
                        <a:rPr lang="it-IT" sz="1200" kern="0" dirty="0" err="1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</a:t>
                      </a:r>
                      <a:r>
                        <a:rPr lang="it-IT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</a:t>
                      </a:r>
                      <a:r>
                        <a:rPr lang="sl-SI" sz="1200" kern="0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deležnikov?</a:t>
                      </a:r>
                      <a:endParaRPr lang="it-IT" sz="1200" kern="50" dirty="0">
                        <a:solidFill>
                          <a:srgbClr val="4F81B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0-1,5-3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 Attività e risultati nei work </a:t>
                      </a:r>
                      <a:r>
                        <a:rPr lang="it-IT" sz="1200" kern="5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packages</a:t>
                      </a:r>
                      <a:r>
                        <a:rPr lang="sl-SI" sz="1200" kern="5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Aktivnosti in končni rezultati v delovnih paketih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C.7.3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487494"/>
                  </a:ext>
                </a:extLst>
              </a:tr>
              <a:tr h="5020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D6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Gli obiettivi di comunicazione sono chiaramente collegati agli obiettivi specifici del progetto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./ </a:t>
                      </a:r>
                      <a:r>
                        <a:rPr lang="pl-PL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Komunikacijski cilji so jasno povezani s projektnimi specifičnimi cilji?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0-1,5-3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 Obiettivi nei work </a:t>
                      </a:r>
                      <a:r>
                        <a:rPr lang="it-IT" sz="1200" kern="5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packages</a:t>
                      </a:r>
                      <a:r>
                        <a:rPr lang="sl-SI" sz="1200" kern="5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Aktivnosti in končni rezultati v delovnih paketih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C.7.3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778384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F45C2345-FB55-4500-8932-2CEBEB06979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Valutazione di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qualità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– </a:t>
            </a:r>
            <a:r>
              <a:rPr lang="en-US" sz="2800" dirty="0" err="1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criteri</a:t>
            </a:r>
            <a:r>
              <a:rPr lang="en-US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 </a:t>
            </a:r>
          </a:p>
          <a:p>
            <a:r>
              <a:rPr lang="sl-SI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Kakovostni pregled</a:t>
            </a:r>
            <a:r>
              <a:rPr lang="it-IT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- </a:t>
            </a:r>
            <a:r>
              <a:rPr lang="it-IT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Merila</a:t>
            </a:r>
            <a:r>
              <a:rPr lang="it-IT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D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72609"/>
              </p:ext>
            </p:extLst>
          </p:nvPr>
        </p:nvGraphicFramePr>
        <p:xfrm>
          <a:off x="225762" y="1700808"/>
          <a:ext cx="11737304" cy="3685357"/>
        </p:xfrm>
        <a:graphic>
          <a:graphicData uri="http://schemas.openxmlformats.org/drawingml/2006/table">
            <a:tbl>
              <a:tblPr firstRow="1" firstCol="1" bandRow="1"/>
              <a:tblGrid>
                <a:gridCol w="1309883">
                  <a:extLst>
                    <a:ext uri="{9D8B030D-6E8A-4147-A177-3AD203B41FA5}">
                      <a16:colId xmlns:a16="http://schemas.microsoft.com/office/drawing/2014/main" val="105158109"/>
                    </a:ext>
                  </a:extLst>
                </a:gridCol>
                <a:gridCol w="5537661">
                  <a:extLst>
                    <a:ext uri="{9D8B030D-6E8A-4147-A177-3AD203B41FA5}">
                      <a16:colId xmlns:a16="http://schemas.microsoft.com/office/drawing/2014/main" val="2894691666"/>
                    </a:ext>
                  </a:extLst>
                </a:gridCol>
                <a:gridCol w="2446054">
                  <a:extLst>
                    <a:ext uri="{9D8B030D-6E8A-4147-A177-3AD203B41FA5}">
                      <a16:colId xmlns:a16="http://schemas.microsoft.com/office/drawing/2014/main" val="1972729050"/>
                    </a:ext>
                  </a:extLst>
                </a:gridCol>
                <a:gridCol w="2443706">
                  <a:extLst>
                    <a:ext uri="{9D8B030D-6E8A-4147-A177-3AD203B41FA5}">
                      <a16:colId xmlns:a16="http://schemas.microsoft.com/office/drawing/2014/main" val="2788096514"/>
                    </a:ext>
                  </a:extLst>
                </a:gridCol>
              </a:tblGrid>
              <a:tr h="40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CRITERI OPERATIVI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OPERATIVNA MERILA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PUNTEGGIO</a:t>
                      </a:r>
                      <a:endParaRPr lang="it-IT" sz="8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8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rispondente al giudizio NO/PARZIALMENTE/SI</a:t>
                      </a:r>
                      <a:r>
                        <a:rPr lang="sl-SI" sz="8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sl-SI" sz="8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TOČKOVANJE</a:t>
                      </a:r>
                      <a:r>
                        <a:rPr lang="sl-SI" sz="800" b="1" i="1" kern="0" baseline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glede na pripisano oceno NE/DELNO/DA</a:t>
                      </a:r>
                      <a:endParaRPr lang="it-IT" sz="8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Sezione della scheda progettuale</a:t>
                      </a:r>
                      <a:r>
                        <a:rPr lang="sl-SI" sz="1200" b="1" i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/Razdelek v prijavnici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26642"/>
                  </a:ext>
                </a:extLst>
              </a:tr>
              <a:tr h="205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PIANO DI LAVORO</a:t>
                      </a:r>
                      <a:r>
                        <a:rPr lang="sl-SI" sz="12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/DELOVNI NAČRT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44979"/>
                  </a:ext>
                </a:extLst>
              </a:tr>
              <a:tr h="329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D7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piano di lavoro nel suo complesso è realistico, coerente e congruente?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 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 je celotni načrt realen in dosleden?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C.4, C.5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 la pianificazione temporale</a:t>
                      </a:r>
                      <a:r>
                        <a:rPr lang="sl-SI" sz="1200" kern="5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Terminski plan </a:t>
                      </a:r>
                      <a:r>
                        <a:rPr lang="it-IT" sz="1200" kern="5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–C.6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794656"/>
                  </a:ext>
                </a:extLst>
              </a:tr>
              <a:tr h="2735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D8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 attività producono i risultati e output proposti?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 aktivnosti vodijo k predlaganim rezultatom in neposrednim učinkom?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C.4,</a:t>
                      </a:r>
                      <a:r>
                        <a:rPr lang="it-IT" sz="1200" kern="50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C.5, </a:t>
                      </a: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C.6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4253"/>
                  </a:ext>
                </a:extLst>
              </a:tr>
              <a:tr h="2809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D9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 attività, i </a:t>
                      </a:r>
                      <a:r>
                        <a:rPr lang="it-IT" sz="1200" kern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deliverable</a:t>
                      </a: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 gli output sono organizzati secondo una sequenza temporale logica.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Aktivnosti, dosežki in neposredni učinki si sledijo v logičnem časovnem zaporedju?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C.4,</a:t>
                      </a:r>
                      <a:r>
                        <a:rPr lang="it-IT" sz="1200" kern="50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C.6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670196"/>
                  </a:ext>
                </a:extLst>
              </a:tr>
              <a:tr h="4285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D10</a:t>
                      </a:r>
                      <a:endParaRPr lang="it-IT" sz="1000" kern="5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 distribuzione dei compiti tra i partner è adeguata (ad esempio, la suddivisione dei compiti è chiara, logica, coerente con il ruolo dei partner nel progetto, ecc.)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Razdelitev nalog med partnerji je primerna (delitev nalog je jasna, logična, skladna z vlogo partnerja v projektu ipd.)?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0-1-2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 Attività </a:t>
                      </a:r>
                      <a:r>
                        <a:rPr lang="en-US" sz="1200" kern="5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nei</a:t>
                      </a:r>
                      <a:r>
                        <a:rPr lang="en-US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work packages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kern="5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aktivnosti v delovnih paketih</a:t>
                      </a:r>
                      <a:endParaRPr lang="it-IT" sz="1200" kern="5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86899"/>
                  </a:ext>
                </a:extLst>
              </a:tr>
              <a:tr h="273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BUDGET </a:t>
                      </a:r>
                      <a:r>
                        <a:rPr lang="sl-SI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FINAČNI NAČRT</a:t>
                      </a:r>
                      <a:endParaRPr lang="it-IT" sz="1200" b="1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59434"/>
                  </a:ext>
                </a:extLst>
              </a:tr>
              <a:tr h="4285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0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D11</a:t>
                      </a:r>
                      <a:endParaRPr lang="it-IT" sz="10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Il piano finanziario totale di ciascun partner riflette il coinvolgimento effettivo dei partner conformemente al work </a:t>
                      </a:r>
                      <a:r>
                        <a:rPr lang="it-IT" sz="1200" kern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</a:t>
                      </a: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(è equilibrato e realistico)? (</a:t>
                      </a: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principio di efficienza</a:t>
                      </a:r>
                      <a:r>
                        <a:rPr lang="it-IT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r>
                        <a:rPr lang="sl-SI" sz="1200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/</a:t>
                      </a:r>
                      <a:r>
                        <a:rPr lang="sl-SI" sz="1200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Finančni načrti partnerjev odražajo njihovo vlogo v delovnem načrtu (so realistični in uravnovešeni)? (načelo učinkovitosti)</a:t>
                      </a:r>
                      <a:endParaRPr lang="it-IT" sz="1200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0-1,5-3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kern="5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C.4, D</a:t>
                      </a: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69417"/>
                  </a:ext>
                </a:extLst>
              </a:tr>
              <a:tr h="1638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PUNTEGGIO MASSIMO / </a:t>
                      </a:r>
                      <a:r>
                        <a:rPr lang="sl-SI" sz="1200" b="1" kern="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NAJVEČ TOČK</a:t>
                      </a:r>
                      <a:endParaRPr lang="it-IT" sz="1200" b="1" kern="0" dirty="0">
                        <a:solidFill>
                          <a:schemeClr val="accent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25/100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kern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kern="5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544" marR="29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705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BABB358-FD14-4772-947B-4E4D714EF6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1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Contatti per ulteriori  informazioni </a:t>
            </a:r>
          </a:p>
          <a:p>
            <a:r>
              <a:rPr lang="sl-SI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Kontaktni podatki za dodatne informacije</a:t>
            </a:r>
            <a:endParaRPr lang="it-IT" sz="28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18" name="ZoneTexte 6"/>
          <p:cNvSpPr txBox="1"/>
          <p:nvPr/>
        </p:nvSpPr>
        <p:spPr>
          <a:xfrm>
            <a:off x="5013805" y="1104933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  <a:hlinkClick r:id="rId5"/>
              </a:rPr>
              <a:t>https://www.ita-slo.eu/it/bandi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algn="just"/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https://www.ita-slo.eu/sl/razpisi</a:t>
            </a:r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3392" y="2420986"/>
            <a:ext cx="4104456" cy="296491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20320" marR="0" lvl="0" indent="0" algn="just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Segretariato congiunto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Regione Autonoma Friuli Venezia Giulia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Direzione Centrale Finanze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Servizio centrale di ragioneria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del Lavatoio, 1 - Trieste (Italia)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+39 040 3775993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(dalle/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8.30 alle/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16.00 dal lunedì al giovedì/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it-IT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ponedeljka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četrtka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600" u="sng" dirty="0">
                <a:solidFill>
                  <a:srgbClr val="0563C1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jts.itaslo@regione.fvg.it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fr-FR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PEC: </a:t>
            </a:r>
            <a:r>
              <a:rPr lang="fr-FR" sz="1600" u="sng" dirty="0">
                <a:solidFill>
                  <a:srgbClr val="0563C1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interreg.itaslo@certregione.fvg.it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en-GB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web: </a:t>
            </a:r>
            <a:r>
              <a:rPr lang="en-GB" sz="1600" u="sng" dirty="0">
                <a:solidFill>
                  <a:srgbClr val="0563C1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www.ita-slo.eu</a:t>
            </a:r>
            <a:r>
              <a:rPr lang="en-GB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976044" y="2420986"/>
            <a:ext cx="4312816" cy="245195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20320" algn="just">
              <a:lnSpc>
                <a:spcPts val="1200"/>
              </a:lnSpc>
              <a:spcAft>
                <a:spcPts val="800"/>
              </a:spcAft>
            </a:pPr>
            <a:endParaRPr lang="it-IT" sz="16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Nacionalna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kontaktna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točka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Slovenije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(NKT)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Ministrstvo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kohe</a:t>
            </a:r>
            <a:r>
              <a:rPr lang="sl-SI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ijo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regionalni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Urad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Interreg in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finančne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mehanizme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Interreg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Regionalna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pisarna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Štanjel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Štanjel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1° - 6222 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Štanjel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Slovenija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</a:t>
            </a:r>
            <a:r>
              <a:rPr lang="it-IT" sz="1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naslov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600" u="sng" dirty="0">
                <a:solidFill>
                  <a:srgbClr val="0563C1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it-si.svrk@gov.si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0" algn="just">
              <a:lnSpc>
                <a:spcPts val="1200"/>
              </a:lnSpc>
              <a:spcAft>
                <a:spcPts val="800"/>
              </a:spcAft>
            </a:pP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Tel.: +386 5 7318530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23392" y="5583456"/>
            <a:ext cx="8705304" cy="70788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Anche tramite piattaforme online, previo accordo</a:t>
            </a:r>
          </a:p>
          <a:p>
            <a:pPr lvl="0"/>
            <a:r>
              <a:rPr lang="sl-SI" sz="2000" dirty="0">
                <a:solidFill>
                  <a:srgbClr val="4F81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Tudi v e-obliki, po predhodnem dogovoru</a:t>
            </a:r>
            <a:endParaRPr lang="it-IT" sz="2000" dirty="0">
              <a:solidFill>
                <a:srgbClr val="4F81B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9925410-B3B8-475F-9930-7152DDDA2C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5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523220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Obiettivi del bando</a:t>
            </a: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/Cilji razpisa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39817"/>
              </p:ext>
            </p:extLst>
          </p:nvPr>
        </p:nvGraphicFramePr>
        <p:xfrm>
          <a:off x="191343" y="709033"/>
          <a:ext cx="11806141" cy="5459448"/>
        </p:xfrm>
        <a:graphic>
          <a:graphicData uri="http://schemas.openxmlformats.org/drawingml/2006/table">
            <a:tbl>
              <a:tblPr firstRow="1" firstCol="1" bandRow="1"/>
              <a:tblGrid>
                <a:gridCol w="5112569">
                  <a:extLst>
                    <a:ext uri="{9D8B030D-6E8A-4147-A177-3AD203B41FA5}">
                      <a16:colId xmlns:a16="http://schemas.microsoft.com/office/drawing/2014/main" val="3684053827"/>
                    </a:ext>
                  </a:extLst>
                </a:gridCol>
                <a:gridCol w="6693572">
                  <a:extLst>
                    <a:ext uri="{9D8B030D-6E8A-4147-A177-3AD203B41FA5}">
                      <a16:colId xmlns:a16="http://schemas.microsoft.com/office/drawing/2014/main" val="2330569378"/>
                    </a:ext>
                  </a:extLst>
                </a:gridCol>
              </a:tblGrid>
              <a:tr h="4315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Obiettivi strategici (PO/ISO1) -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b="1" noProof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Cilj politike (CP/SCI1) –</a:t>
                      </a:r>
                      <a:endParaRPr lang="sl-SI" sz="1200" noProof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Obiettivi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specifici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(SO/ISO1)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GB" sz="1200" b="1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Specifični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cilj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(SC/SCI1)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575" marR="56575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3093"/>
                  </a:ext>
                </a:extLst>
              </a:tr>
              <a:tr h="8588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PO1 - Un’Europa più competitiva e intelligente </a:t>
                      </a:r>
                      <a:r>
                        <a:rPr lang="it-IT" sz="1200" b="1" i="1" dirty="0">
                          <a:solidFill>
                            <a:srgbClr val="5B9BD5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_________________________________________________________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l-SI" sz="12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CP1 - Konkurenčnejša in pametnejša Evropa</a:t>
                      </a:r>
                      <a:endParaRPr lang="sl-SI" sz="120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 1.1 - </a:t>
                      </a:r>
                      <a:r>
                        <a:rPr lang="sl-SI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r>
                        <a:rPr lang="it-IT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apacità</a:t>
                      </a: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di ricerca e di innovazione e tecnologie avanzate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 </a:t>
                      </a:r>
                      <a:r>
                        <a:rPr lang="sl-SI" sz="1200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1.1 - Razvoj in izboljšanje raziskovalne in inovacijske zmogljivosti ter uvajanje naprednih tehnologij</a:t>
                      </a: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19939"/>
                  </a:ext>
                </a:extLst>
              </a:tr>
              <a:tr h="87339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PO2 - Un’Europa resiliente, più verde </a:t>
                      </a:r>
                      <a:r>
                        <a:rPr lang="it-IT" sz="1200" b="1" i="1" dirty="0">
                          <a:solidFill>
                            <a:srgbClr val="5B9BD5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_________________________________________________________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CP2 - </a:t>
                      </a:r>
                      <a:r>
                        <a:rPr lang="sl-SI" sz="12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Bolj zelena, nizkoogljična Evropa</a:t>
                      </a:r>
                      <a:endParaRPr lang="sl-SI" sz="120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 2.4 - </a:t>
                      </a:r>
                      <a:r>
                        <a:rPr lang="sl-SI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r>
                        <a:rPr lang="it-IT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ambiamenti</a:t>
                      </a: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climatici, prevenzione dei rischi di catastrofi e resilienza, approcci </a:t>
                      </a:r>
                      <a:r>
                        <a:rPr lang="it-IT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ecosistemici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 2.4 - </a:t>
                      </a:r>
                      <a:r>
                        <a:rPr lang="sl-SI" sz="1200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Spodbujanje prilagajanja podnebnim spremembam, preprečevanja tveganja nesreč in odpornosti ob upoštevanju ekosistemskih pristopov</a:t>
                      </a: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00282"/>
                  </a:ext>
                </a:extLst>
              </a:tr>
              <a:tr h="5433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 2.6 - </a:t>
                      </a:r>
                      <a:r>
                        <a:rPr lang="sl-SI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  <a:r>
                        <a:rPr lang="it-IT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conomia</a:t>
                      </a: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circolare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 2.6 - </a:t>
                      </a:r>
                      <a:r>
                        <a:rPr lang="sl-SI" sz="1200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Krožno gospodarstvo</a:t>
                      </a: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51477"/>
                  </a:ext>
                </a:extLst>
              </a:tr>
              <a:tr h="8733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 2.7 - </a:t>
                      </a:r>
                      <a:r>
                        <a:rPr lang="sl-SI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</a:t>
                      </a:r>
                      <a:r>
                        <a:rPr lang="it-IT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reservazione</a:t>
                      </a: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della natura, biodiversità e infrastrutture verdi, anche nelle aree urbane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 2.7 - </a:t>
                      </a:r>
                      <a:r>
                        <a:rPr lang="sl-SI" sz="1200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Izboljšanje varstva in ohranjanja narave ter biotske raznovrstnosti in zelene infrastrukture, tudi v mestnem okolju, in zmanjšanje vseh oblik onesnaževanja</a:t>
                      </a: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663186"/>
                  </a:ext>
                </a:extLst>
              </a:tr>
              <a:tr h="8733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PO4 - Un’Europa più sociale e inclusiva </a:t>
                      </a:r>
                      <a:r>
                        <a:rPr lang="it-IT" sz="1200" b="1" i="1" dirty="0">
                          <a:solidFill>
                            <a:srgbClr val="5B9BD5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_________________________________________________________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CP4 </a:t>
                      </a:r>
                      <a:r>
                        <a:rPr lang="sl-SI" sz="12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Bolj socialna in vključujoča Evropa</a:t>
                      </a:r>
                      <a:endParaRPr lang="sl-SI" sz="120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 4.6 - </a:t>
                      </a:r>
                      <a:r>
                        <a:rPr lang="sl-SI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  <a:r>
                        <a:rPr lang="it-IT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ultura</a:t>
                      </a: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 turismo sostenibile nello sviluppo economico, inclusione e innovazione sociale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SC 4.6 - </a:t>
                      </a:r>
                      <a:r>
                        <a:rPr lang="sl-SI" sz="1200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Krepitev vloge kulture in trajnostnega turizma pri gospodarskem razvoju, socialni vključenosti in socialnih inovacijah</a:t>
                      </a: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86067"/>
                  </a:ext>
                </a:extLst>
              </a:tr>
              <a:tr h="4808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 1 – Una migliore </a:t>
                      </a:r>
                      <a:r>
                        <a:rPr lang="it-IT" sz="1200" b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governance</a:t>
                      </a:r>
                      <a:r>
                        <a:rPr lang="it-IT" sz="12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della cooperazione</a:t>
                      </a:r>
                      <a:endParaRPr lang="it-IT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 1.(b) - </a:t>
                      </a:r>
                      <a:r>
                        <a:rPr lang="sl-SI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r>
                        <a:rPr lang="it-IT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mministrazione</a:t>
                      </a: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pubblica efficiente,</a:t>
                      </a:r>
                      <a:r>
                        <a:rPr lang="it-IT" sz="1200" baseline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cooperazione giuridica e amministrativa e cooperazione fra cittadini, società civile e istituzioni</a:t>
                      </a:r>
                    </a:p>
                  </a:txBody>
                  <a:tcPr marL="56575" marR="5657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053818"/>
                  </a:ext>
                </a:extLst>
              </a:tr>
              <a:tr h="5246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SCI</a:t>
                      </a:r>
                      <a:r>
                        <a:rPr lang="en-US" sz="12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1 - </a:t>
                      </a:r>
                      <a:r>
                        <a:rPr lang="sl-SI" sz="1200" b="1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Boljše upravljanje sodelovanja</a:t>
                      </a:r>
                      <a:endParaRPr lang="sl-SI" sz="120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6575" marR="56575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l-SI" sz="1200" noProof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SCI 1.(b) - Krepitev učinkovite javne uprave s spodbujanjem pravnega in upravnega sodelovanja ter sodelovanja med državljani, akterji civilne družbe in institucijami, zlasti z namenom, da se odpravijo pravne in druge ovire v obmejnih regijah</a:t>
                      </a:r>
                    </a:p>
                  </a:txBody>
                  <a:tcPr marL="56575" marR="56575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227597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6A808364-5363-444E-86D1-804603EC4F6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05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14" y="3755008"/>
            <a:ext cx="485543" cy="48554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68" y="4514871"/>
            <a:ext cx="511822" cy="51139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139270" y="1323977"/>
            <a:ext cx="543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www.ita-slo.eu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001362" y="3089577"/>
            <a:ext cx="66140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https://www.linkedin.com/company/interregitaslo/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001362" y="3776669"/>
            <a:ext cx="37452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twitter.com/</a:t>
            </a:r>
            <a:r>
              <a:rPr lang="it-IT" sz="21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InterregITASLO</a:t>
            </a:r>
            <a:endParaRPr lang="it-IT" sz="21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060752" y="4550007"/>
            <a:ext cx="42848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instagram.com/</a:t>
            </a:r>
            <a:r>
              <a:rPr lang="it-IT" sz="21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interregitaslo</a:t>
            </a:r>
            <a:r>
              <a:rPr lang="it-IT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73" y="1338850"/>
            <a:ext cx="1173459" cy="1173459"/>
          </a:xfrm>
          <a:prstGeom prst="rect">
            <a:avLst/>
          </a:prstGeom>
        </p:spPr>
      </p:pic>
      <p:sp>
        <p:nvSpPr>
          <p:cNvPr id="20" name="Rettangolo 7"/>
          <p:cNvSpPr>
            <a:spLocks noChangeArrowheads="1"/>
          </p:cNvSpPr>
          <p:nvPr/>
        </p:nvSpPr>
        <p:spPr bwMode="auto">
          <a:xfrm>
            <a:off x="0" y="-3561"/>
            <a:ext cx="7580370" cy="1446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defRPr/>
            </a:pPr>
            <a:endParaRPr lang="it-IT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8419" y="-1"/>
            <a:ext cx="4549735" cy="1442989"/>
          </a:xfrm>
          <a:prstGeom prst="rect">
            <a:avLst/>
          </a:prstGeom>
        </p:spPr>
      </p:pic>
      <p:pic>
        <p:nvPicPr>
          <p:cNvPr id="22" name="Immagin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37" r="-12" b="39874"/>
          <a:stretch>
            <a:fillRect/>
          </a:stretch>
        </p:blipFill>
        <p:spPr bwMode="auto">
          <a:xfrm>
            <a:off x="79577" y="39092"/>
            <a:ext cx="4594418" cy="9807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61" y="2342104"/>
            <a:ext cx="527189" cy="527189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4966538" y="2493110"/>
            <a:ext cx="4282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facebook.com/</a:t>
            </a:r>
            <a:r>
              <a:rPr lang="it-IT" sz="21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interregitaslo</a:t>
            </a:r>
            <a:r>
              <a:rPr lang="it-IT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33" y="2905611"/>
            <a:ext cx="708921" cy="708921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5144369" y="5249629"/>
            <a:ext cx="64710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https://www.youtube.com/@interregitalyslovenia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59" y="5205732"/>
            <a:ext cx="631652" cy="440352"/>
          </a:xfrm>
          <a:prstGeom prst="rect">
            <a:avLst/>
          </a:prstGeom>
        </p:spPr>
      </p:pic>
      <p:sp>
        <p:nvSpPr>
          <p:cNvPr id="23" name="Rettangolo 7"/>
          <p:cNvSpPr>
            <a:spLocks noChangeArrowheads="1"/>
          </p:cNvSpPr>
          <p:nvPr/>
        </p:nvSpPr>
        <p:spPr bwMode="auto">
          <a:xfrm>
            <a:off x="-96688" y="6526685"/>
            <a:ext cx="12288688" cy="338554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it-IT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24058" y="1661380"/>
            <a:ext cx="424375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Grazie per </a:t>
            </a:r>
            <a:r>
              <a:rPr lang="en-US" sz="2800" b="1" dirty="0" err="1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l’attenzione</a:t>
            </a:r>
            <a:r>
              <a:rPr lang="en-US" sz="2800" b="1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!</a:t>
            </a:r>
            <a:endParaRPr lang="it-IT" sz="2800" b="1" dirty="0">
              <a:solidFill>
                <a:srgbClr val="FFFFFF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sl-SI" sz="2800" b="1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Hvala za pozornost!</a:t>
            </a:r>
            <a:endParaRPr lang="en-GB" sz="2800" b="1" dirty="0">
              <a:solidFill>
                <a:srgbClr val="FFFFFF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37309" y="3693191"/>
            <a:ext cx="4077591" cy="180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kern="1200" dirty="0">
                <a:solidFill>
                  <a:prstClr val="whit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Interreg VI-A Italia-Slovenia 2021-2027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Autorità di Gestione / </a:t>
            </a:r>
            <a:r>
              <a:rPr lang="it-IT" sz="1400" b="1" kern="1200" dirty="0" err="1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Organ</a:t>
            </a:r>
            <a:r>
              <a:rPr lang="it-IT" sz="14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it-IT" sz="1400" b="1" kern="1200" dirty="0" err="1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upravljanja</a:t>
            </a:r>
            <a:endParaRPr lang="it-IT" sz="1400" b="1" kern="1200" dirty="0">
              <a:solidFill>
                <a:srgbClr val="1F497D">
                  <a:lumMod val="40000"/>
                  <a:lumOff val="60000"/>
                </a:srgb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kern="1200" dirty="0">
                <a:solidFill>
                  <a:prstClr val="whit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e-mail: </a:t>
            </a:r>
            <a:r>
              <a:rPr lang="it-IT" sz="1400" kern="1200" dirty="0">
                <a:solidFill>
                  <a:srgbClr val="FFFFFF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adg.itaslo@regione.fvg.it</a:t>
            </a: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400" kern="1200" dirty="0">
              <a:solidFill>
                <a:prstClr val="white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Segretariato congiunto / </a:t>
            </a:r>
            <a:r>
              <a:rPr lang="it-IT" sz="1400" b="1" kern="1200" dirty="0" err="1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Skupni</a:t>
            </a:r>
            <a:r>
              <a:rPr lang="it-IT" sz="14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it-IT" sz="1400" b="1" kern="1200" dirty="0" err="1">
                <a:solidFill>
                  <a:srgbClr val="1F497D">
                    <a:lumMod val="40000"/>
                    <a:lumOff val="60000"/>
                  </a:srgb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sekretariat</a:t>
            </a:r>
            <a:endParaRPr lang="it-IT" sz="1400" b="1" kern="1200" dirty="0">
              <a:solidFill>
                <a:srgbClr val="1F497D">
                  <a:lumMod val="40000"/>
                  <a:lumOff val="60000"/>
                </a:srgb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kern="1200" dirty="0">
                <a:solidFill>
                  <a:prstClr val="white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e-mail: jts.itaslo@regione.fvg.it</a:t>
            </a: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350" kern="1200" dirty="0">
              <a:solidFill>
                <a:prstClr val="white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pPr algn="ctr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350" kern="1200" dirty="0">
              <a:solidFill>
                <a:prstClr val="white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CBF2F69A-448E-4AF3-A004-B456FA207FD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231F6837-4F52-4905-B094-B9E2A7515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79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523220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Obiettivi del bando</a:t>
            </a: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/Cilji razpisa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201617" y="852364"/>
            <a:ext cx="9151863" cy="584775"/>
          </a:xfrm>
          <a:prstGeom prst="rect">
            <a:avLst/>
          </a:prstGeom>
          <a:ln w="25400"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Il presente Bando è aperto a 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tutti i SO/ISO1 del Programma IT-SI, ad eccezione dell’ISO1c</a:t>
            </a:r>
          </a:p>
          <a:p>
            <a:r>
              <a:rPr lang="pl-PL" sz="1600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Razpis je odprt za </a:t>
            </a:r>
            <a:r>
              <a:rPr lang="pl-PL" sz="1600" b="1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vse SC/SCI1 Programa IT-SI razen za SCI1 c</a:t>
            </a:r>
            <a:endParaRPr lang="en-US" sz="1600" b="1" dirty="0">
              <a:solidFill>
                <a:schemeClr val="accent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826" y="2601428"/>
            <a:ext cx="2486435" cy="180754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23" y="802005"/>
            <a:ext cx="1800200" cy="1452073"/>
          </a:xfrm>
          <a:prstGeom prst="rect">
            <a:avLst/>
          </a:prstGeom>
        </p:spPr>
      </p:pic>
      <p:sp>
        <p:nvSpPr>
          <p:cNvPr id="15" name="Freccia in giù 14"/>
          <p:cNvSpPr/>
          <p:nvPr/>
        </p:nvSpPr>
        <p:spPr>
          <a:xfrm>
            <a:off x="-1320824" y="5445224"/>
            <a:ext cx="252027" cy="267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201617" y="1734164"/>
            <a:ext cx="9151863" cy="584775"/>
          </a:xfrm>
          <a:prstGeom prst="rect">
            <a:avLst/>
          </a:prstGeom>
          <a:ln w="25400"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Ogni proposta progettuale deve rispondere a 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un solo Obiettivo specifico 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(SO/ISO1b) </a:t>
            </a:r>
          </a:p>
          <a:p>
            <a:r>
              <a:rPr lang="pl-PL" sz="1600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Vsak projektni predlog mora </a:t>
            </a:r>
            <a:r>
              <a:rPr lang="it-IT" sz="1600" dirty="0" err="1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imeti</a:t>
            </a:r>
            <a:r>
              <a:rPr lang="pl-PL" sz="1600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samo en specifični cilj </a:t>
            </a:r>
            <a:r>
              <a:rPr lang="pl-PL" sz="1600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(SC/SCI1b) </a:t>
            </a:r>
            <a:endParaRPr lang="en-US" sz="1600" dirty="0">
              <a:solidFill>
                <a:schemeClr val="accent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7770" y="4926283"/>
            <a:ext cx="11593288" cy="1077218"/>
          </a:xfrm>
          <a:prstGeom prst="rect">
            <a:avLst/>
          </a:prstGeom>
          <a:ln w="25400"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La proposta progettuale deve contribuire al 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raggiungimento di almeno uno degli indicatori 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di output indicati nel bando per l’SO/ISO1b prescelto, nonché degli indicatori di risultato del SO/ISO1b a cui la proposta progettuale si riferisce</a:t>
            </a:r>
          </a:p>
          <a:p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Projektni predlog mora prispevati k 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doseganju vsaj enega kazalnika neposrednih učinkov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, navedenih v razpisu za vsak SC/SCI1b, in k doseganju kazalnikov rezultatov za posamezne SC/SCI1b.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78F184D4-22AD-4C81-A994-D25C5D43675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7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esna puščica 26"/>
          <p:cNvSpPr/>
          <p:nvPr/>
        </p:nvSpPr>
        <p:spPr>
          <a:xfrm>
            <a:off x="8075766" y="4117294"/>
            <a:ext cx="3107316" cy="2062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</a:rPr>
              <a:t>Questo è il senso della politica di coesione</a:t>
            </a:r>
            <a:r>
              <a:rPr lang="sl-SI" sz="1000" dirty="0">
                <a:solidFill>
                  <a:schemeClr val="tx1"/>
                </a:solidFill>
              </a:rPr>
              <a:t> / </a:t>
            </a:r>
            <a:endParaRPr lang="it-IT" sz="1000" dirty="0">
              <a:solidFill>
                <a:schemeClr val="tx1"/>
              </a:solidFill>
            </a:endParaRPr>
          </a:p>
          <a:p>
            <a:pPr algn="ctr"/>
            <a:r>
              <a:rPr lang="sl-SI" sz="1000" dirty="0"/>
              <a:t>To je pomen kohezijske politike</a:t>
            </a:r>
          </a:p>
          <a:p>
            <a:pPr algn="ctr"/>
            <a:endParaRPr lang="sl-SI" sz="1000" dirty="0"/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Perciò i progetti sono finanziati</a:t>
            </a:r>
            <a:r>
              <a:rPr lang="sl-SI" sz="1000" dirty="0">
                <a:solidFill>
                  <a:schemeClr val="tx1"/>
                </a:solidFill>
              </a:rPr>
              <a:t> /</a:t>
            </a:r>
            <a:endParaRPr lang="it-IT" sz="1000" dirty="0">
              <a:solidFill>
                <a:schemeClr val="tx1"/>
              </a:solidFill>
            </a:endParaRPr>
          </a:p>
          <a:p>
            <a:pPr algn="ctr"/>
            <a:r>
              <a:rPr lang="sl-SI" sz="1000" dirty="0"/>
              <a:t>V ta namen se financirajo projekti</a:t>
            </a:r>
          </a:p>
        </p:txBody>
      </p:sp>
      <p:sp>
        <p:nvSpPr>
          <p:cNvPr id="13" name="Desna puščica 25"/>
          <p:cNvSpPr/>
          <p:nvPr/>
        </p:nvSpPr>
        <p:spPr>
          <a:xfrm>
            <a:off x="4921556" y="4120692"/>
            <a:ext cx="3070230" cy="2078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</a:rPr>
              <a:t>Progetti che rispondano alle sfide territoriali</a:t>
            </a:r>
            <a:r>
              <a:rPr lang="sl-SI" sz="1000" dirty="0">
                <a:solidFill>
                  <a:schemeClr val="tx1"/>
                </a:solidFill>
              </a:rPr>
              <a:t> /</a:t>
            </a:r>
            <a:endParaRPr lang="it-IT" sz="1000" dirty="0">
              <a:solidFill>
                <a:schemeClr val="tx1"/>
              </a:solidFill>
            </a:endParaRPr>
          </a:p>
          <a:p>
            <a:pPr algn="ctr"/>
            <a:r>
              <a:rPr lang="sl-SI" sz="1000" dirty="0"/>
              <a:t>Projekti, ki se soočajo z izzivi območja</a:t>
            </a:r>
            <a:endParaRPr lang="it-IT" sz="1000" dirty="0"/>
          </a:p>
          <a:p>
            <a:pPr algn="ctr"/>
            <a:endParaRPr lang="sl-SI" sz="1000" dirty="0"/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Progetti d’impatto sul territorio</a:t>
            </a:r>
            <a:r>
              <a:rPr lang="sl-SI" sz="1000" dirty="0">
                <a:solidFill>
                  <a:schemeClr val="tx1"/>
                </a:solidFill>
              </a:rPr>
              <a:t> /</a:t>
            </a:r>
            <a:endParaRPr lang="it-IT" sz="1000" dirty="0">
              <a:solidFill>
                <a:schemeClr val="tx1"/>
              </a:solidFill>
            </a:endParaRPr>
          </a:p>
          <a:p>
            <a:pPr algn="ctr"/>
            <a:r>
              <a:rPr lang="sl-SI" sz="1000" dirty="0"/>
              <a:t>Projekti, ki puščajo pečat na teritoriju</a:t>
            </a:r>
          </a:p>
        </p:txBody>
      </p:sp>
      <p:sp>
        <p:nvSpPr>
          <p:cNvPr id="11" name="Desna puščica 2"/>
          <p:cNvSpPr/>
          <p:nvPr/>
        </p:nvSpPr>
        <p:spPr>
          <a:xfrm>
            <a:off x="1793690" y="4255096"/>
            <a:ext cx="3094520" cy="1944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</a:rPr>
              <a:t>Progetti che apportino benefici ai target </a:t>
            </a:r>
            <a:r>
              <a:rPr lang="it-IT" sz="1000" dirty="0" err="1">
                <a:solidFill>
                  <a:schemeClr val="tx1"/>
                </a:solidFill>
              </a:rPr>
              <a:t>groups</a:t>
            </a:r>
            <a:r>
              <a:rPr lang="sl-SI" sz="1000" dirty="0">
                <a:solidFill>
                  <a:schemeClr val="tx1"/>
                </a:solidFill>
              </a:rPr>
              <a:t> / </a:t>
            </a:r>
            <a:r>
              <a:rPr lang="sl-SI" sz="1000" dirty="0"/>
              <a:t>Projekti, ki prinašajo koristi ciljnim skupinam</a:t>
            </a:r>
          </a:p>
          <a:p>
            <a:pPr algn="ctr"/>
            <a:endParaRPr lang="sl-SI" sz="1000" dirty="0"/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Progetti che perseguano il loro obiettivo</a:t>
            </a:r>
            <a:r>
              <a:rPr lang="sl-SI" sz="1000" dirty="0">
                <a:solidFill>
                  <a:schemeClr val="tx1"/>
                </a:solidFill>
              </a:rPr>
              <a:t> /</a:t>
            </a:r>
            <a:endParaRPr lang="it-IT" sz="1000" dirty="0"/>
          </a:p>
          <a:p>
            <a:pPr algn="ctr"/>
            <a:r>
              <a:rPr lang="sl-SI" sz="1000" dirty="0"/>
              <a:t>Projekti, ki sledijo svojemu iolju</a:t>
            </a:r>
          </a:p>
        </p:txBody>
      </p:sp>
      <p:sp>
        <p:nvSpPr>
          <p:cNvPr id="115" name="Rectangle 21"/>
          <p:cNvSpPr/>
          <p:nvPr/>
        </p:nvSpPr>
        <p:spPr>
          <a:xfrm>
            <a:off x="3071664" y="-4720"/>
            <a:ext cx="9120336" cy="523220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Logica </a:t>
            </a:r>
            <a:r>
              <a:rPr lang="it-IT" sz="2800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d’intervento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/I</a:t>
            </a: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ntervencijska logika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157272" y="1384491"/>
            <a:ext cx="6096000" cy="1077218"/>
          </a:xfrm>
          <a:prstGeom prst="rect">
            <a:avLst/>
          </a:prstGeom>
          <a:ln w="38100">
            <a:solidFill>
              <a:schemeClr val="accent1"/>
            </a:solidFill>
            <a:prstDash val="lgDash"/>
          </a:ln>
        </p:spPr>
        <p:txBody>
          <a:bodyPr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Concentrazione tematica</a:t>
            </a:r>
            <a:r>
              <a:rPr lang="sl-SI" sz="16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/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Tematska osredotočenost</a:t>
            </a:r>
          </a:p>
          <a:p>
            <a:endParaRPr lang="sl-SI" sz="16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Realizzazione di risultati concreti</a:t>
            </a:r>
            <a:r>
              <a:rPr lang="sl-SI" sz="16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/</a:t>
            </a:r>
            <a:r>
              <a:rPr lang="sl-SI" sz="16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Doseganje konkretnih rezultatov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34394" y="78504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GENERALE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SPLOŠN</a:t>
            </a:r>
          </a:p>
        </p:txBody>
      </p:sp>
      <p:graphicFrame>
        <p:nvGraphicFramePr>
          <p:cNvPr id="9" name="Diagram 31"/>
          <p:cNvGraphicFramePr/>
          <p:nvPr>
            <p:extLst>
              <p:ext uri="{D42A27DB-BD31-4B8C-83A1-F6EECF244321}">
                <p14:modId xmlns:p14="http://schemas.microsoft.com/office/powerpoint/2010/main" val="1467410580"/>
              </p:ext>
            </p:extLst>
          </p:nvPr>
        </p:nvGraphicFramePr>
        <p:xfrm>
          <a:off x="24666" y="831233"/>
          <a:ext cx="3911093" cy="35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2" name="Raven puščični povezovalnik 10"/>
          <p:cNvCxnSpPr/>
          <p:nvPr/>
        </p:nvCxnSpPr>
        <p:spPr>
          <a:xfrm flipV="1">
            <a:off x="755517" y="6252061"/>
            <a:ext cx="11029115" cy="184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slov 28"/>
          <p:cNvSpPr txBox="1">
            <a:spLocks/>
          </p:cNvSpPr>
          <p:nvPr/>
        </p:nvSpPr>
        <p:spPr>
          <a:xfrm>
            <a:off x="10344472" y="5902425"/>
            <a:ext cx="1440160" cy="349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900" b="1" dirty="0">
                <a:solidFill>
                  <a:schemeClr val="tx2"/>
                </a:solidFill>
              </a:rPr>
              <a:t>Programma</a:t>
            </a:r>
            <a:r>
              <a:rPr lang="sl-SI" sz="900" b="1" dirty="0">
                <a:solidFill>
                  <a:schemeClr val="tx2"/>
                </a:solidFill>
              </a:rPr>
              <a:t>/Program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25" name="Naslov 28"/>
          <p:cNvSpPr txBox="1">
            <a:spLocks/>
          </p:cNvSpPr>
          <p:nvPr/>
        </p:nvSpPr>
        <p:spPr>
          <a:xfrm>
            <a:off x="657828" y="5942197"/>
            <a:ext cx="1261708" cy="349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900" b="1" dirty="0">
                <a:solidFill>
                  <a:schemeClr val="tx2"/>
                </a:solidFill>
              </a:rPr>
              <a:t>Progetti</a:t>
            </a:r>
            <a:r>
              <a:rPr lang="sl-SI" sz="900" b="1" dirty="0">
                <a:solidFill>
                  <a:schemeClr val="tx2"/>
                </a:solidFill>
              </a:rPr>
              <a:t>/Projekti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11B1771-1B0B-4835-9F6E-33885062FF5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7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523220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Logica </a:t>
            </a:r>
            <a:r>
              <a:rPr lang="it-IT" sz="2800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d’intervento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/I</a:t>
            </a: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ntervencijska logika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sp>
        <p:nvSpPr>
          <p:cNvPr id="15" name="Naslov 1"/>
          <p:cNvSpPr txBox="1">
            <a:spLocks/>
          </p:cNvSpPr>
          <p:nvPr/>
        </p:nvSpPr>
        <p:spPr bwMode="auto">
          <a:xfrm>
            <a:off x="323850" y="836613"/>
            <a:ext cx="8529638" cy="565467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anchor="ctr">
            <a:normAutofit/>
          </a:bodyPr>
          <a:lstStyle>
            <a:defPPr>
              <a:defRPr lang="en-GB"/>
            </a:defPPr>
            <a:lvl1pPr algn="ctr" defTabSz="914400" eaLnBrk="1" hangingPunct="1">
              <a:lnSpc>
                <a:spcPct val="100000"/>
              </a:lnSpc>
              <a:buClrTx/>
              <a:buSzTx/>
              <a:defRPr sz="1900">
                <a:solidFill>
                  <a:srgbClr val="1F497D"/>
                </a:solidFill>
                <a:latin typeface="Calibri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4586"/>
                </a:solidFill>
                <a:latin typeface="Trebuchet MS" pitchFamily="34" charset="0"/>
              </a:defRPr>
            </a:lvl2pPr>
            <a:lvl3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</a:defRPr>
            </a:lvl3pPr>
            <a:lvl4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</a:defRPr>
            </a:lvl4pPr>
            <a:lvl5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  <a:p>
            <a:pPr>
              <a:defRPr/>
            </a:pPr>
            <a:endParaRPr lang="sl-SI" altLang="sl-SI" dirty="0"/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611188" y="1700213"/>
            <a:ext cx="2025650" cy="172878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anchor="ctr">
            <a:normAutofit/>
          </a:bodyPr>
          <a:lstStyle>
            <a:lvl1pPr eaLnBrk="0" hangingPunct="0">
              <a:lnSpc>
                <a:spcPts val="2538"/>
              </a:lnSpc>
              <a:defRPr sz="2000">
                <a:solidFill>
                  <a:srgbClr val="004586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4586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sl-SI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specifici del Programma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sl-SI" sz="1500" dirty="0" err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Programski</a:t>
            </a:r>
            <a:r>
              <a:rPr lang="it-IT" altLang="sl-SI" sz="15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altLang="sl-SI" sz="15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specifični cilji </a:t>
            </a:r>
          </a:p>
          <a:p>
            <a:pPr algn="ctr" defTabSz="914400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sl-SI" altLang="sl-SI" sz="16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3275013" y="1700213"/>
            <a:ext cx="1584325" cy="172878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anchor="ctr">
            <a:normAutofit/>
          </a:bodyPr>
          <a:lstStyle>
            <a:defPPr>
              <a:defRPr lang="en-GB"/>
            </a:defPPr>
            <a:lvl1pPr algn="ctr" defTabSz="914400" eaLnBrk="1" hangingPunct="1">
              <a:lnSpc>
                <a:spcPct val="100000"/>
              </a:lnSpc>
              <a:buClrTx/>
              <a:buSzTx/>
              <a:buFontTx/>
              <a:buNone/>
              <a:defRPr sz="2000">
                <a:solidFill>
                  <a:srgbClr val="1F497D"/>
                </a:solidFill>
                <a:latin typeface="Calibri" pitchFamily="34" charset="0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4586"/>
                </a:solidFill>
                <a:latin typeface="Trebuchet MS" pitchFamily="34" charset="0"/>
              </a:defRPr>
            </a:lvl2pPr>
            <a:lvl3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</a:defRPr>
            </a:lvl3pPr>
            <a:lvl4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</a:defRPr>
            </a:lvl4pPr>
            <a:lvl5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it-IT" altLang="sl-SI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Risultati del Programma</a:t>
            </a:r>
          </a:p>
          <a:p>
            <a:pPr>
              <a:defRPr/>
            </a:pPr>
            <a:r>
              <a:rPr lang="sl-SI" altLang="sl-SI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Programski rezultati</a:t>
            </a:r>
          </a:p>
          <a:p>
            <a:pPr>
              <a:defRPr/>
            </a:pPr>
            <a:endParaRPr lang="sl-SI" altLang="sl-SI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Naslov 1"/>
          <p:cNvSpPr txBox="1">
            <a:spLocks/>
          </p:cNvSpPr>
          <p:nvPr/>
        </p:nvSpPr>
        <p:spPr>
          <a:xfrm>
            <a:off x="5292725" y="1700213"/>
            <a:ext cx="1017588" cy="172878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Obiettivo generale del progetto</a:t>
            </a:r>
            <a:r>
              <a:rPr lang="sl-SI" sz="18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Splošni cilj projekta</a:t>
            </a:r>
          </a:p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sz="18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7043738" y="1676400"/>
            <a:ext cx="1017587" cy="17526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Risultati dei progetti</a:t>
            </a:r>
          </a:p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l-SI" sz="15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Rezultati projektov</a:t>
            </a:r>
          </a:p>
        </p:txBody>
      </p:sp>
      <p:sp>
        <p:nvSpPr>
          <p:cNvPr id="21" name="Naslov 1"/>
          <p:cNvSpPr txBox="1">
            <a:spLocks/>
          </p:cNvSpPr>
          <p:nvPr/>
        </p:nvSpPr>
        <p:spPr>
          <a:xfrm>
            <a:off x="611188" y="4103688"/>
            <a:ext cx="2025650" cy="177323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anchor="ctr">
            <a:normAutofit fontScale="25000" lnSpcReduction="20000"/>
          </a:bodyPr>
          <a:lstStyle>
            <a:lvl1pPr eaLnBrk="0" hangingPunct="0">
              <a:lnSpc>
                <a:spcPts val="2538"/>
              </a:lnSpc>
              <a:defRPr sz="2000">
                <a:solidFill>
                  <a:srgbClr val="00458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458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defRPr/>
            </a:pPr>
            <a:endParaRPr lang="it-IT" altLang="sl-SI" sz="4600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10000"/>
              </a:lnSpc>
              <a:defRPr/>
            </a:pPr>
            <a:r>
              <a:rPr lang="it-IT" altLang="sl-SI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azioni sostenute dal Programma ci dicono come faremo la differenza </a:t>
            </a:r>
          </a:p>
          <a:p>
            <a:pPr algn="ctr" eaLnBrk="1" hangingPunct="1">
              <a:lnSpc>
                <a:spcPct val="110000"/>
              </a:lnSpc>
              <a:defRPr/>
            </a:pPr>
            <a:endParaRPr lang="it-IT" altLang="sl-SI" sz="3200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 eaLnBrk="1" hangingPunct="1">
              <a:lnSpc>
                <a:spcPct val="110000"/>
              </a:lnSpc>
              <a:buClrTx/>
              <a:buSzTx/>
              <a:defRPr/>
            </a:pPr>
            <a:r>
              <a:rPr lang="sl-SI" altLang="sl-SI" sz="60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Aktivnosti, ki jih  podpira program, nam pokažejo vpliv na teritorij</a:t>
            </a:r>
          </a:p>
          <a:p>
            <a:pPr algn="ctr" defTabSz="914400" eaLnBrk="1" hangingPunct="1">
              <a:lnSpc>
                <a:spcPct val="70000"/>
              </a:lnSpc>
              <a:buClrTx/>
              <a:buSzTx/>
              <a:buFontTx/>
              <a:buNone/>
              <a:defRPr/>
            </a:pPr>
            <a:endParaRPr lang="sl-SI" altLang="sl-SI" sz="3400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3265488" y="4129088"/>
            <a:ext cx="1593850" cy="174783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504D"/>
            </a:solidFill>
            <a:prstDash val="solid"/>
          </a:ln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  <p:txBody>
          <a:bodyPr anchor="ctr">
            <a:normAutofit/>
          </a:bodyPr>
          <a:lstStyle>
            <a:lvl1pPr eaLnBrk="0" hangingPunct="0">
              <a:lnSpc>
                <a:spcPts val="2538"/>
              </a:lnSpc>
              <a:defRPr sz="2000">
                <a:solidFill>
                  <a:srgbClr val="004586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4586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buClrTx/>
              <a:buSzTx/>
            </a:pPr>
            <a:endParaRPr lang="sl-SI" altLang="sl-SI" sz="16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buClrTx/>
              <a:buSzTx/>
            </a:pPr>
            <a:r>
              <a:rPr lang="it-IT" altLang="sl-SI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Indicatori di Programma</a:t>
            </a:r>
            <a:endParaRPr lang="sl-SI" altLang="sl-SI" sz="1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buClrTx/>
              <a:buSzTx/>
            </a:pPr>
            <a:r>
              <a:rPr lang="sl-SI" altLang="sl-SI" sz="15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Programski kazalniki</a:t>
            </a:r>
          </a:p>
          <a:p>
            <a:pPr algn="ctr" defTabSz="914400" eaLnBrk="1" hangingPunct="1">
              <a:lnSpc>
                <a:spcPct val="80000"/>
              </a:lnSpc>
              <a:buClrTx/>
              <a:buSzTx/>
            </a:pPr>
            <a:endParaRPr lang="sl-SI" altLang="sl-SI" sz="13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buClrTx/>
              <a:buSzTx/>
            </a:pPr>
            <a:endParaRPr lang="sl-SI" altLang="sl-SI" sz="1300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algn="ctr" defTabSz="914400" eaLnBrk="1" hangingPunct="1">
              <a:lnSpc>
                <a:spcPct val="80000"/>
              </a:lnSpc>
              <a:buClrTx/>
              <a:buSzTx/>
            </a:pPr>
            <a:endParaRPr lang="sl-SI" altLang="sl-SI" sz="13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5292725" y="4129088"/>
            <a:ext cx="1017588" cy="174783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sl-SI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 specifici del progetto </a:t>
            </a:r>
            <a:r>
              <a:rPr lang="sl-SI" sz="18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Spec. cilji projekta</a:t>
            </a:r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7043738" y="4105275"/>
            <a:ext cx="979487" cy="177165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 anchor="ctr">
            <a:normAutofit fontScale="85000" lnSpcReduction="10000"/>
          </a:bodyPr>
          <a:lstStyle>
            <a:lvl1pPr eaLnBrk="0" hangingPunct="0">
              <a:lnSpc>
                <a:spcPts val="2538"/>
              </a:lnSpc>
              <a:defRPr sz="2000">
                <a:solidFill>
                  <a:srgbClr val="004586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spcBef>
                <a:spcPts val="450"/>
              </a:spcBef>
              <a:defRPr>
                <a:solidFill>
                  <a:srgbClr val="004586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spcBef>
                <a:spcPts val="450"/>
              </a:spcBef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sl-SI" altLang="sl-SI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Principali effetti del progetto</a:t>
            </a:r>
            <a:r>
              <a:rPr lang="sl-SI" altLang="sl-SI" sz="1800" dirty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Glavni učinki projekta</a:t>
            </a:r>
          </a:p>
          <a:p>
            <a:pPr algn="ctr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sl-SI" altLang="sl-SI" sz="18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Navzdol ukrivljena puščica 67"/>
          <p:cNvSpPr>
            <a:spLocks noChangeArrowheads="1"/>
          </p:cNvSpPr>
          <p:nvPr/>
        </p:nvSpPr>
        <p:spPr bwMode="auto">
          <a:xfrm rot="10800000">
            <a:off x="3681413" y="5934075"/>
            <a:ext cx="3852862" cy="557213"/>
          </a:xfrm>
          <a:prstGeom prst="curvedDownArrow">
            <a:avLst>
              <a:gd name="adj1" fmla="val 25001"/>
              <a:gd name="adj2" fmla="val 49970"/>
              <a:gd name="adj3" fmla="val 2386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 altLang="sl-SI"/>
          </a:p>
        </p:txBody>
      </p:sp>
      <p:sp>
        <p:nvSpPr>
          <p:cNvPr id="29" name="Navzdol ukrivljena puščica 68"/>
          <p:cNvSpPr>
            <a:spLocks noChangeArrowheads="1"/>
          </p:cNvSpPr>
          <p:nvPr/>
        </p:nvSpPr>
        <p:spPr bwMode="auto">
          <a:xfrm flipH="1">
            <a:off x="1914525" y="931863"/>
            <a:ext cx="3781425" cy="768350"/>
          </a:xfrm>
          <a:prstGeom prst="curvedDownArrow">
            <a:avLst>
              <a:gd name="adj1" fmla="val 24995"/>
              <a:gd name="adj2" fmla="val 49967"/>
              <a:gd name="adj3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 altLang="sl-SI"/>
          </a:p>
        </p:txBody>
      </p:sp>
      <p:sp>
        <p:nvSpPr>
          <p:cNvPr id="30" name="Navzdol ukrivljena puščica 14364"/>
          <p:cNvSpPr>
            <a:spLocks noChangeArrowheads="1"/>
          </p:cNvSpPr>
          <p:nvPr/>
        </p:nvSpPr>
        <p:spPr bwMode="auto">
          <a:xfrm flipH="1">
            <a:off x="3840163" y="908050"/>
            <a:ext cx="3781425" cy="768350"/>
          </a:xfrm>
          <a:prstGeom prst="curvedDownArrow">
            <a:avLst>
              <a:gd name="adj1" fmla="val 24995"/>
              <a:gd name="adj2" fmla="val 49967"/>
              <a:gd name="adj3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 altLang="sl-SI"/>
          </a:p>
        </p:txBody>
      </p:sp>
      <p:sp>
        <p:nvSpPr>
          <p:cNvPr id="31" name="Desna puščica 73"/>
          <p:cNvSpPr/>
          <p:nvPr/>
        </p:nvSpPr>
        <p:spPr>
          <a:xfrm>
            <a:off x="2732088" y="4897438"/>
            <a:ext cx="427037" cy="211137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Desna puščica 69"/>
          <p:cNvSpPr/>
          <p:nvPr/>
        </p:nvSpPr>
        <p:spPr>
          <a:xfrm>
            <a:off x="2732088" y="2466975"/>
            <a:ext cx="427037" cy="209550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Desna puščica 76"/>
          <p:cNvSpPr/>
          <p:nvPr/>
        </p:nvSpPr>
        <p:spPr>
          <a:xfrm>
            <a:off x="6456363" y="2501900"/>
            <a:ext cx="427037" cy="211138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Desna puščica 78"/>
          <p:cNvSpPr/>
          <p:nvPr/>
        </p:nvSpPr>
        <p:spPr>
          <a:xfrm rot="10800000">
            <a:off x="6456363" y="4884738"/>
            <a:ext cx="427037" cy="211137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Desna puščica 35"/>
          <p:cNvSpPr/>
          <p:nvPr/>
        </p:nvSpPr>
        <p:spPr>
          <a:xfrm rot="16200000">
            <a:off x="3732213" y="3633788"/>
            <a:ext cx="427037" cy="211137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Desna puščica 36"/>
          <p:cNvSpPr/>
          <p:nvPr/>
        </p:nvSpPr>
        <p:spPr>
          <a:xfrm rot="5400000">
            <a:off x="1410494" y="3647282"/>
            <a:ext cx="428625" cy="211137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Desna puščica 34"/>
          <p:cNvSpPr/>
          <p:nvPr/>
        </p:nvSpPr>
        <p:spPr>
          <a:xfrm rot="16200000">
            <a:off x="5618163" y="3652838"/>
            <a:ext cx="427037" cy="211137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Desna puščica 28"/>
          <p:cNvSpPr/>
          <p:nvPr/>
        </p:nvSpPr>
        <p:spPr>
          <a:xfrm rot="16200000">
            <a:off x="7338219" y="3609182"/>
            <a:ext cx="428625" cy="211137"/>
          </a:xfrm>
          <a:prstGeom prst="rightArrow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sl-SI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13826" y="3647389"/>
            <a:ext cx="2968625" cy="2585323"/>
          </a:xfrm>
          <a:prstGeom prst="rect">
            <a:avLst/>
          </a:prstGeom>
          <a:ln w="76200" cmpd="dbl"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gli indicatori di output e il contributo richiesto ai progetti – cfr. Tabella 2 del Bando</a:t>
            </a:r>
            <a:endParaRPr lang="it-I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Kazalnik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učink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 in predviden prispevek projektov k njihovemu  doseganju – preglednica 2 Razpisa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387" y="635963"/>
            <a:ext cx="2769306" cy="2902575"/>
          </a:xfrm>
          <a:prstGeom prst="rect">
            <a:avLst/>
          </a:prstGeom>
        </p:spPr>
      </p:pic>
      <p:sp>
        <p:nvSpPr>
          <p:cNvPr id="36" name="Rectangle 2">
            <a:extLst>
              <a:ext uri="{FF2B5EF4-FFF2-40B4-BE49-F238E27FC236}">
                <a16:creationId xmlns:a16="http://schemas.microsoft.com/office/drawing/2014/main" id="{41382AFB-EFC5-43C2-8F92-A763A50864A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9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58708" y="0"/>
            <a:ext cx="9120336" cy="523220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Area di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Pogramma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</a:t>
            </a: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/</a:t>
            </a: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</a:t>
            </a: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Programsko območje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1" y="776650"/>
            <a:ext cx="7576417" cy="3850006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sz="half" idx="4294967295"/>
          </p:nvPr>
        </p:nvSpPr>
        <p:spPr>
          <a:xfrm>
            <a:off x="8130101" y="2904557"/>
            <a:ext cx="3310968" cy="1681274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ITALIA</a:t>
            </a:r>
            <a:r>
              <a:rPr lang="sl-SI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/ITALIJA</a:t>
            </a:r>
            <a:endParaRPr lang="en-US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ITH35 </a:t>
            </a:r>
            <a:r>
              <a:rPr lang="en-US" altLang="it-IT" sz="1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Venezia</a:t>
            </a:r>
            <a:endParaRPr lang="en-US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ITH41 Pordenone </a:t>
            </a: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ITH42 Udine </a:t>
            </a: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ITH43 Gorizia</a:t>
            </a: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ITH44 Trieste</a:t>
            </a:r>
          </a:p>
        </p:txBody>
      </p:sp>
      <p:pic>
        <p:nvPicPr>
          <p:cNvPr id="13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80" y="4563194"/>
            <a:ext cx="720080" cy="67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contenuto 2"/>
          <p:cNvSpPr>
            <a:spLocks noGrp="1"/>
          </p:cNvSpPr>
          <p:nvPr>
            <p:ph sz="half" idx="4294967295"/>
          </p:nvPr>
        </p:nvSpPr>
        <p:spPr>
          <a:xfrm>
            <a:off x="8127956" y="922247"/>
            <a:ext cx="3313113" cy="158328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SLOVENIA/SLOVENIJA</a:t>
            </a:r>
          </a:p>
          <a:p>
            <a:pPr>
              <a:defRPr/>
            </a:pPr>
            <a:endParaRPr lang="it-IT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SI018 </a:t>
            </a:r>
            <a:r>
              <a:rPr lang="it-IT" altLang="it-IT" sz="1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Primorsko-notranjska</a:t>
            </a:r>
            <a:endParaRPr lang="it-IT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SI021 </a:t>
            </a:r>
            <a:r>
              <a:rPr lang="it-IT" altLang="it-IT" sz="1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Osrednjeslovenska</a:t>
            </a:r>
            <a:endParaRPr lang="it-IT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SI022 </a:t>
            </a:r>
            <a:r>
              <a:rPr lang="it-IT" altLang="it-IT" sz="1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Gorenjska</a:t>
            </a:r>
            <a:endParaRPr lang="it-IT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SI023 </a:t>
            </a:r>
            <a:r>
              <a:rPr lang="it-IT" altLang="it-IT" sz="1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Goriška</a:t>
            </a:r>
            <a:endParaRPr lang="it-IT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it-IT" altLang="it-IT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SI024 </a:t>
            </a:r>
            <a:r>
              <a:rPr lang="it-IT" altLang="it-IT" sz="1400" b="1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Obalno-kraška</a:t>
            </a:r>
            <a:endParaRPr lang="it-IT" altLang="it-IT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990" y="4681361"/>
            <a:ext cx="692323" cy="72564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33451" y="4701732"/>
            <a:ext cx="921110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l-SI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PROGETTO NON </a:t>
            </a:r>
            <a:r>
              <a:rPr lang="it-IT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PUÒ</a:t>
            </a:r>
            <a:r>
              <a:rPr lang="sl-SI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PREVEDERE PARTNER </a:t>
            </a:r>
            <a:r>
              <a:rPr lang="it-IT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FUORI AREA</a:t>
            </a:r>
            <a:r>
              <a:rPr lang="sl-SI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PROGRAMMA </a:t>
            </a:r>
            <a:r>
              <a:rPr lang="it-IT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r>
              <a:rPr lang="sl-SI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it-IT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l-SI" b="1" kern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 NE SME PREDVIDETI PARTNERJEV IZVEN PROGRAMSKEGA OBMOČJA</a:t>
            </a:r>
            <a:r>
              <a:rPr lang="it-IT" b="1" kern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it-IT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ttangolo 5"/>
          <p:cNvSpPr/>
          <p:nvPr/>
        </p:nvSpPr>
        <p:spPr>
          <a:xfrm>
            <a:off x="223990" y="5402768"/>
            <a:ext cx="11217079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latin typeface="Open Sans" panose="020B0606030504020204" pitchFamily="34" charset="0"/>
                <a:ea typeface="Calibri" panose="020F0502020204030204" pitchFamily="34" charset="0"/>
              </a:rPr>
              <a:t>Attività</a:t>
            </a:r>
            <a:r>
              <a:rPr lang="en-US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latin typeface="Open Sans" panose="020B0606030504020204" pitchFamily="34" charset="0"/>
                <a:ea typeface="Calibri" panose="020F0502020204030204" pitchFamily="34" charset="0"/>
              </a:rPr>
              <a:t>fuori</a:t>
            </a:r>
            <a:r>
              <a:rPr lang="en-US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Calibri" panose="020F0502020204030204" pitchFamily="34" charset="0"/>
              </a:rPr>
              <a:t>area </a:t>
            </a:r>
            <a:r>
              <a:rPr lang="sl-SI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CONSENTITE 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SE impatto sull'area del Programma IT-SI e descritte e motivate nella scheda progettuale o, a seguito del finanziamento del progetto, approvate dall’AdG prima dell’attuazione</a:t>
            </a:r>
            <a:r>
              <a:rPr lang="sl-SI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/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</a:p>
          <a:p>
            <a:pPr lvl="0"/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Dejavnosti zunaj območja so dovoljene le,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če vplivajo na programsko območje in so opisane in utemeljene v projektni prijavnici ali jih </a:t>
            </a:r>
            <a:r>
              <a:rPr lang="it-IT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OU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odobri po odoboritvi projekta in pred njihovo izvedbo.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Fumetto 1 16"/>
          <p:cNvSpPr/>
          <p:nvPr/>
        </p:nvSpPr>
        <p:spPr>
          <a:xfrm>
            <a:off x="10090812" y="3226937"/>
            <a:ext cx="2088232" cy="2109462"/>
          </a:xfrm>
          <a:prstGeom prst="wedgeRectCallout">
            <a:avLst>
              <a:gd name="adj1" fmla="val -67809"/>
              <a:gd name="adj2" fmla="val 45163"/>
            </a:avLst>
          </a:prstGeom>
          <a:solidFill>
            <a:srgbClr val="FFFF99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1200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sede legale o filiali o unità operative locali o competenza amministrativa sull'area</a:t>
            </a:r>
          </a:p>
          <a:p>
            <a:pPr lvl="0" algn="ctr"/>
            <a:r>
              <a:rPr lang="sl-SI" sz="1200" dirty="0">
                <a:solidFill>
                  <a:srgbClr val="FF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sedež oz. podružnica/lokalna operativna enota ali upravna pristojnost na upravičenem območju Programa IT-SI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9694BC8F-CFC0-4CC3-A21B-250AED93A3F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8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Requisiti del partenariato</a:t>
            </a:r>
            <a:r>
              <a:rPr lang="sl-SI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/</a:t>
            </a:r>
            <a:endParaRPr lang="it-IT" sz="2800"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  <a:p>
            <a:r>
              <a:rPr lang="it-IT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Pogoji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za part</a:t>
            </a:r>
            <a:r>
              <a:rPr lang="it-IT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nerstvo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79" y="1647673"/>
            <a:ext cx="895815" cy="111976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680176" y="1407542"/>
            <a:ext cx="4294961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Rilevanza </a:t>
            </a:r>
            <a:r>
              <a:rPr lang="en-US" sz="1600" b="1" dirty="0" err="1">
                <a:latin typeface="Open Sans" panose="020B0606030504020204" pitchFamily="34" charset="0"/>
                <a:ea typeface="Calibri" panose="020F0502020204030204" pitchFamily="34" charset="0"/>
              </a:rPr>
              <a:t>istituzionale</a:t>
            </a:r>
            <a:r>
              <a:rPr lang="en-US" sz="1600" dirty="0"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Open Sans" panose="020B0606030504020204" pitchFamily="34" charset="0"/>
                <a:ea typeface="Calibri" panose="020F0502020204030204" pitchFamily="34" charset="0"/>
              </a:rPr>
              <a:t>competenza</a:t>
            </a:r>
            <a:r>
              <a:rPr lang="en-US" sz="1600" dirty="0"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Calibri" panose="020F0502020204030204" pitchFamily="34" charset="0"/>
              </a:rPr>
              <a:t>tecnica</a:t>
            </a:r>
            <a:r>
              <a:rPr lang="en-US" sz="1600" dirty="0">
                <a:latin typeface="Open Sans" panose="020B0606030504020204" pitchFamily="34" charset="0"/>
                <a:ea typeface="Calibri" panose="020F0502020204030204" pitchFamily="34" charset="0"/>
              </a:rPr>
              <a:t> vs </a:t>
            </a:r>
            <a:r>
              <a:rPr lang="en-US" sz="1600" dirty="0" err="1">
                <a:latin typeface="Open Sans" panose="020B0606030504020204" pitchFamily="34" charset="0"/>
                <a:ea typeface="Calibri" panose="020F0502020204030204" pitchFamily="34" charset="0"/>
              </a:rPr>
              <a:t>obiettivi</a:t>
            </a:r>
            <a:r>
              <a:rPr lang="en-US" sz="1600" dirty="0">
                <a:latin typeface="Open Sans" panose="020B0606030504020204" pitchFamily="34" charset="0"/>
                <a:ea typeface="Calibri" panose="020F0502020204030204" pitchFamily="34" charset="0"/>
              </a:rPr>
              <a:t> de</a:t>
            </a:r>
            <a:r>
              <a:rPr lang="sl-SI" sz="1600" dirty="0">
                <a:latin typeface="Open Sans" panose="020B0606030504020204" pitchFamily="34" charset="0"/>
                <a:ea typeface="Calibri" panose="020F0502020204030204" pitchFamily="34" charset="0"/>
              </a:rPr>
              <a:t>i</a:t>
            </a:r>
            <a:r>
              <a:rPr lang="en-US" sz="1600" dirty="0">
                <a:latin typeface="Open Sans" panose="020B0606030504020204" pitchFamily="34" charset="0"/>
                <a:ea typeface="Calibri" panose="020F0502020204030204" pitchFamily="34" charset="0"/>
              </a:rPr>
              <a:t> progetti </a:t>
            </a:r>
            <a:r>
              <a:rPr lang="sl-SI" sz="1600" b="1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Institucionalni status</a:t>
            </a:r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, strokovnost vs projektni cilji</a:t>
            </a:r>
            <a:endParaRPr lang="en-US" sz="1600" dirty="0">
              <a:solidFill>
                <a:schemeClr val="accent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70017" y="2664045"/>
            <a:ext cx="11648793" cy="923330"/>
          </a:xfrm>
          <a:prstGeom prst="rect">
            <a:avLst/>
          </a:prstGeom>
          <a:ln w="15875"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Calibri" panose="020F0502020204030204" pitchFamily="34" charset="0"/>
              </a:rPr>
              <a:t>ALMENO </a:t>
            </a:r>
            <a:r>
              <a:rPr lang="sl-SI" dirty="0">
                <a:latin typeface="Open Sans" panose="020B0606030504020204" pitchFamily="34" charset="0"/>
                <a:ea typeface="Calibri" panose="020F0502020204030204" pitchFamily="34" charset="0"/>
              </a:rPr>
              <a:t>/</a:t>
            </a:r>
            <a:r>
              <a:rPr lang="it-IT" dirty="0"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sl-SI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VSAJ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: </a:t>
            </a:r>
            <a:r>
              <a:rPr lang="en-US" dirty="0">
                <a:latin typeface="Open Sans" panose="020B0606030504020204" pitchFamily="34" charset="0"/>
                <a:ea typeface="Calibri" panose="020F0502020204030204" pitchFamily="34" charset="0"/>
              </a:rPr>
              <a:t>1 partner per SM </a:t>
            </a:r>
            <a:r>
              <a:rPr lang="sl-SI" dirty="0">
                <a:latin typeface="Open Sans" panose="020B0606030504020204" pitchFamily="34" charset="0"/>
                <a:ea typeface="Calibri" panose="020F0502020204030204" pitchFamily="34" charset="0"/>
              </a:rPr>
              <a:t>/</a:t>
            </a:r>
            <a:r>
              <a:rPr lang="it-IT" dirty="0"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sl-SI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1 partner za vsako DČ</a:t>
            </a:r>
            <a:r>
              <a:rPr lang="en-US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it-IT" dirty="0">
                <a:latin typeface="Open Sans" panose="020B0606030504020204" pitchFamily="34" charset="0"/>
                <a:ea typeface="Calibri" panose="020F0502020204030204" pitchFamily="34" charset="0"/>
              </a:rPr>
              <a:t>Raccomandato MAX 6 partner (competenza sovraregionale vs PA)</a:t>
            </a:r>
          </a:p>
          <a:p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Priporočeno MAX 6 partnerjev (nadregionalna prisotojnost vs pridruženi partnerji)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62632" y="3677750"/>
            <a:ext cx="1164879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I </a:t>
            </a:r>
            <a:r>
              <a:rPr lang="sl-SI" sz="1600" b="1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PARTNER </a:t>
            </a:r>
            <a:r>
              <a:rPr lang="it-IT" sz="1600" b="1" dirty="0">
                <a:solidFill>
                  <a:schemeClr val="tx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(LP e PP) </a:t>
            </a:r>
            <a:r>
              <a:rPr lang="sl-SI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DEL PROGETTO POSSONO ESSERE </a:t>
            </a:r>
            <a:r>
              <a:rPr lang="en-US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PUBBLICI o PRIVATI</a:t>
            </a:r>
            <a:endParaRPr lang="it-IT" sz="1600" b="1" dirty="0">
              <a:solidFill>
                <a:schemeClr val="accent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lvl="0"/>
            <a:r>
              <a:rPr lang="sl-SI" sz="1600" b="1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PARTNERJI (VP in PP) PROJEKTA SO LAHKO JAVNI ali ZASEBNI</a:t>
            </a:r>
            <a:endParaRPr lang="en-US" sz="1600" b="1" dirty="0">
              <a:solidFill>
                <a:schemeClr val="accent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70017" y="1388181"/>
            <a:ext cx="7122127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Tipologia ammissibile </a:t>
            </a:r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di partner per ciascun SO/ISO1 consultabili nella </a:t>
            </a:r>
            <a:r>
              <a:rPr lang="sl-SI" sz="1600" dirty="0" err="1">
                <a:latin typeface="Open Sans" panose="020B0606030504020204" pitchFamily="34" charset="0"/>
                <a:ea typeface="Calibri" panose="020F0502020204030204" pitchFamily="34" charset="0"/>
              </a:rPr>
              <a:t>Sez</a:t>
            </a:r>
            <a:r>
              <a:rPr lang="sl-SI" sz="1600" dirty="0">
                <a:latin typeface="Open Sans" panose="020B0606030504020204" pitchFamily="34" charset="0"/>
                <a:ea typeface="Calibri" panose="020F0502020204030204" pitchFamily="34" charset="0"/>
              </a:rPr>
              <a:t>. 2 del documento Programma Interreg VI-A Interreg IT-SI</a:t>
            </a:r>
            <a:endParaRPr lang="it-IT" sz="16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lvl="0"/>
            <a:r>
              <a:rPr lang="sl-SI" sz="1600" b="1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Upravičene vrste 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partnerjev </a:t>
            </a:r>
            <a:r>
              <a:rPr lang="sl-SI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za  vsak SC/SCI1b  so razvidne  v  2. poglavju dokumenta Program Interreg VI-A IT-SI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62632" y="4364203"/>
            <a:ext cx="1161499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sz="1600" dirty="0">
                <a:latin typeface="Open Sans" panose="020B0606030504020204" pitchFamily="34" charset="0"/>
                <a:ea typeface="Calibri" panose="020F0502020204030204" pitchFamily="34" charset="0"/>
              </a:rPr>
              <a:t>Una istituzione (intesa per  dipartimento) può essere </a:t>
            </a:r>
            <a:r>
              <a:rPr lang="it-IT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Lead Partner solo in un progetto per SO/ISO1</a:t>
            </a:r>
            <a:endParaRPr lang="it-IT" sz="1600" b="1" dirty="0">
              <a:solidFill>
                <a:schemeClr val="accent1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lvl="0"/>
            <a:r>
              <a:rPr lang="sl-SI" sz="1600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Institucija (oz. oddelek) je lahko </a:t>
            </a:r>
            <a:r>
              <a:rPr lang="sl-SI" sz="1600" b="1" dirty="0">
                <a:solidFill>
                  <a:schemeClr val="accent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Vodilni Partner le v enem 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projektu</a:t>
            </a: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sl-SI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za vsak SC/SCI1b 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7476DA8-C356-4FD8-8BFD-836B15D10D5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9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523220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sl-SI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</a:t>
            </a:r>
            <a:r>
              <a:rPr lang="fr-FR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otazione finanziaria</a:t>
            </a:r>
            <a:r>
              <a:rPr lang="sl-SI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</a:t>
            </a:r>
            <a:r>
              <a:rPr lang="sl-SI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Finančna sredstva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4076"/>
              </p:ext>
            </p:extLst>
          </p:nvPr>
        </p:nvGraphicFramePr>
        <p:xfrm>
          <a:off x="767408" y="1136527"/>
          <a:ext cx="4817636" cy="3305444"/>
        </p:xfrm>
        <a:graphic>
          <a:graphicData uri="http://schemas.openxmlformats.org/drawingml/2006/table">
            <a:tbl>
              <a:tblPr firstRow="1" firstCol="1" bandRow="1"/>
              <a:tblGrid>
                <a:gridCol w="2484667">
                  <a:extLst>
                    <a:ext uri="{9D8B030D-6E8A-4147-A177-3AD203B41FA5}">
                      <a16:colId xmlns:a16="http://schemas.microsoft.com/office/drawing/2014/main" val="3866478859"/>
                    </a:ext>
                  </a:extLst>
                </a:gridCol>
                <a:gridCol w="2332969">
                  <a:extLst>
                    <a:ext uri="{9D8B030D-6E8A-4147-A177-3AD203B41FA5}">
                      <a16:colId xmlns:a16="http://schemas.microsoft.com/office/drawing/2014/main" val="2299805614"/>
                    </a:ext>
                  </a:extLst>
                </a:gridCol>
              </a:tblGrid>
              <a:tr h="2800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sl-SI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/ISO CP/SCI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FESR</a:t>
                      </a:r>
                      <a:r>
                        <a:rPr lang="sl-SI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/ESRR </a:t>
                      </a:r>
                      <a:r>
                        <a:rPr lang="en-US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779050"/>
                  </a:ext>
                </a:extLst>
              </a:tr>
              <a:tr h="4400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sl-SI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      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sl-SI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i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4.281.558,51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56367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sl-SI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9.989.020,05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24804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sl-SI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i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="1" i="1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2.4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4.577.933,50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9718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sl-SI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i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800" b="1" i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="1" i="1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2.6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2.514.672,60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2933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sl-SI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i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2.7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2.896.413,95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9064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sl-SI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dirty="0">
                          <a:solidFill>
                            <a:srgbClr val="003095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</a:t>
                      </a: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     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sl-SI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i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4.6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7.967.240,40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47836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sl-SI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</a:t>
                      </a: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sl-SI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sl-SI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sl-SI" sz="1800" b="1" i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</a:t>
                      </a:r>
                      <a:r>
                        <a:rPr lang="en-US" sz="1800" b="1" i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1.(b)</a:t>
                      </a: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1.761.744,90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539179"/>
                  </a:ext>
                </a:extLst>
              </a:tr>
              <a:tr h="35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sl-SI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otale/</a:t>
                      </a:r>
                      <a:r>
                        <a:rPr lang="sl-SI" sz="1800" b="1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sl-SI" sz="1800" b="1" dirty="0">
                          <a:solidFill>
                            <a:srgbClr val="4F81BD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lang="sl-SI" sz="1800" b="1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pno</a:t>
                      </a:r>
                      <a:endParaRPr lang="it-IT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23.999.563,86 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695794"/>
                  </a:ext>
                </a:extLst>
              </a:tr>
            </a:tbl>
          </a:graphicData>
        </a:graphic>
      </p:graphicFrame>
      <p:sp>
        <p:nvSpPr>
          <p:cNvPr id="9" name="Rettangolo 12"/>
          <p:cNvSpPr/>
          <p:nvPr/>
        </p:nvSpPr>
        <p:spPr>
          <a:xfrm>
            <a:off x="6096000" y="1136527"/>
            <a:ext cx="5616624" cy="3305444"/>
          </a:xfrm>
          <a:prstGeom prst="rect">
            <a:avLst/>
          </a:prstGeom>
          <a:solidFill>
            <a:srgbClr val="CCECFF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>
              <a:buFont typeface="+mj-lt"/>
              <a:buAutoNum type="arabicPeriod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80%-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- NB: </a:t>
            </a:r>
            <a:r>
              <a:rPr lang="it-IT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aiuti di Stato</a:t>
            </a:r>
            <a:r>
              <a:rPr lang="sl-SI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it-IT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80%-20% - državne pomoči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b="1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Cofinanziamento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PP IT e PP SI</a:t>
            </a:r>
            <a:r>
              <a:rPr kumimoji="0" lang="sl-SI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/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 </a:t>
            </a:r>
            <a:r>
              <a:rPr kumimoji="0" lang="sl-SI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Trebuchet MS"/>
              </a:rPr>
              <a:t>Sofinanciranje IT PP in SI PP</a:t>
            </a:r>
            <a:endParaRPr kumimoji="0" lang="it-IT" b="1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it-IT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Dotazione FESR per PP &gt;€ 50.000,00</a:t>
            </a:r>
            <a:r>
              <a:rPr lang="sl-SI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</a:t>
            </a:r>
            <a:r>
              <a:rPr lang="it-IT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Znesek</a:t>
            </a:r>
            <a:r>
              <a:rPr lang="it-IT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</a:t>
            </a:r>
            <a:r>
              <a:rPr lang="it-IT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ESRR za PP &gt;50.000,00 EUR</a:t>
            </a:r>
          </a:p>
          <a:p>
            <a:pPr marL="342900" lvl="0" indent="-342900" algn="just">
              <a:buFont typeface="+mj-lt"/>
              <a:buAutoNum type="arabicPeriod"/>
              <a:defRPr/>
            </a:pPr>
            <a:r>
              <a:rPr lang="it-IT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copertura completa del finanziamento ammissibile richiesto</a:t>
            </a:r>
            <a:r>
              <a:rPr lang="sl-SI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sl-SI" b="1" dirty="0">
                <a:solidFill>
                  <a:srgbClr val="0093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ofinanciranje dejavnosti do kritja celotnega zaprošenega in upravičenega zneska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rebuchet M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932A738-8B39-4F7F-A2D8-1AB8C03FC4C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1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1"/>
          <p:cNvSpPr/>
          <p:nvPr/>
        </p:nvSpPr>
        <p:spPr>
          <a:xfrm>
            <a:off x="3071664" y="-4720"/>
            <a:ext cx="9120336" cy="954107"/>
          </a:xfrm>
          <a:prstGeom prst="rect">
            <a:avLst/>
          </a:prstGeom>
          <a:solidFill>
            <a:srgbClr val="0033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Durata e dimensione finanziaria dei progetti </a:t>
            </a:r>
            <a:r>
              <a:rPr lang="sl-SI" sz="28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/</a:t>
            </a:r>
            <a:r>
              <a:rPr lang="sl-SI" sz="2800" dirty="0">
                <a:solidFill>
                  <a:srgbClr val="0093E2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Trajanje</a:t>
            </a:r>
            <a:r>
              <a:rPr lang="it-IT" sz="2800" dirty="0">
                <a:solidFill>
                  <a:srgbClr val="0093E2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</a:t>
            </a:r>
            <a:r>
              <a:rPr lang="sl-SI" sz="2800" dirty="0">
                <a:solidFill>
                  <a:srgbClr val="0093E2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in fina</a:t>
            </a:r>
            <a:r>
              <a:rPr lang="it-IT" sz="2800" dirty="0">
                <a:solidFill>
                  <a:srgbClr val="0093E2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</a:t>
            </a:r>
            <a:r>
              <a:rPr lang="sl-SI" sz="2800" dirty="0">
                <a:solidFill>
                  <a:srgbClr val="0093E2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čni obseg projektov</a:t>
            </a:r>
            <a:endParaRPr lang="fr-FR" sz="2800" dirty="0">
              <a:solidFill>
                <a:srgbClr val="0093E2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" y="-27384"/>
            <a:ext cx="3074835" cy="9182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1" y="6520811"/>
            <a:ext cx="12195171" cy="45719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25286"/>
              </p:ext>
            </p:extLst>
          </p:nvPr>
        </p:nvGraphicFramePr>
        <p:xfrm>
          <a:off x="4511824" y="4149080"/>
          <a:ext cx="7157873" cy="2038104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4042904617"/>
                    </a:ext>
                  </a:extLst>
                </a:gridCol>
                <a:gridCol w="5141649">
                  <a:extLst>
                    <a:ext uri="{9D8B030D-6E8A-4147-A177-3AD203B41FA5}">
                      <a16:colId xmlns:a16="http://schemas.microsoft.com/office/drawing/2014/main" val="2024303177"/>
                    </a:ext>
                  </a:extLst>
                </a:gridCol>
              </a:tblGrid>
              <a:tr h="534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41350" algn="l"/>
                        </a:tabLst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PO/ISO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41350" algn="l"/>
                        </a:tabLst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CP/SCI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Dimensione finanziaria massima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(FESR in €)</a:t>
                      </a:r>
                      <a:endParaRPr lang="it-IT" sz="1800" b="1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sl-SI" sz="18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Najvišja vrednost projekta (ESRR v </a:t>
                      </a:r>
                      <a:r>
                        <a:rPr lang="it-IT" sz="1800" b="1" baseline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€)</a:t>
                      </a:r>
                      <a:endParaRPr lang="it-IT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6508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PO1/CP1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900.000€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3095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PO2/CP2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US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850.000€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14778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PO4/CP4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1.100.000 €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22106"/>
                  </a:ext>
                </a:extLst>
              </a:tr>
              <a:tr h="3099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ISO1b/SCI1b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700.000€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69930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16459"/>
              </p:ext>
            </p:extLst>
          </p:nvPr>
        </p:nvGraphicFramePr>
        <p:xfrm>
          <a:off x="4511824" y="1700809"/>
          <a:ext cx="7140393" cy="2232247"/>
        </p:xfrm>
        <a:graphic>
          <a:graphicData uri="http://schemas.openxmlformats.org/drawingml/2006/table">
            <a:tbl>
              <a:tblPr firstRow="1" firstCol="1" bandRow="1"/>
              <a:tblGrid>
                <a:gridCol w="2309430">
                  <a:extLst>
                    <a:ext uri="{9D8B030D-6E8A-4147-A177-3AD203B41FA5}">
                      <a16:colId xmlns:a16="http://schemas.microsoft.com/office/drawing/2014/main" val="149500259"/>
                    </a:ext>
                  </a:extLst>
                </a:gridCol>
                <a:gridCol w="4830963">
                  <a:extLst>
                    <a:ext uri="{9D8B030D-6E8A-4147-A177-3AD203B41FA5}">
                      <a16:colId xmlns:a16="http://schemas.microsoft.com/office/drawing/2014/main" val="3165906253"/>
                    </a:ext>
                  </a:extLst>
                </a:gridCol>
              </a:tblGrid>
              <a:tr h="7513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PO/ISO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CP/SCI</a:t>
                      </a:r>
                      <a:endParaRPr lang="it-IT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Durata massima dei progetti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sl-SI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Najdaljše</a:t>
                      </a:r>
                      <a:r>
                        <a:rPr lang="it-IT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trajanje</a:t>
                      </a:r>
                      <a:r>
                        <a:rPr lang="it-IT" sz="1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it-IT" sz="1800" b="1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projektov</a:t>
                      </a:r>
                      <a:endParaRPr lang="it-IT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56904"/>
                  </a:ext>
                </a:extLst>
              </a:tr>
              <a:tr h="4508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PO1/CP1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 mesi/</a:t>
                      </a:r>
                      <a:r>
                        <a:rPr lang="it-IT" sz="18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mesecev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18779"/>
                  </a:ext>
                </a:extLst>
              </a:tr>
              <a:tr h="3756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PO2/CP2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 mesi/</a:t>
                      </a:r>
                      <a:r>
                        <a:rPr lang="it-IT" sz="18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mesecev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445298"/>
                  </a:ext>
                </a:extLst>
              </a:tr>
              <a:tr h="3756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en-GB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PO4/CP4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mesi/</a:t>
                      </a:r>
                      <a:r>
                        <a:rPr lang="it-IT" sz="18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mesecev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920985"/>
                  </a:ext>
                </a:extLst>
              </a:tr>
              <a:tr h="2787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ISO1b/SCI1b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641350" algn="l"/>
                        </a:tabLst>
                      </a:pPr>
                      <a:r>
                        <a:rPr lang="it-IT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 mesi/</a:t>
                      </a:r>
                      <a:r>
                        <a:rPr lang="it-IT" sz="18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mesecev</a:t>
                      </a:r>
                      <a:endParaRPr lang="it-IT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647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335360" y="2226068"/>
            <a:ext cx="1838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Durata dei progetti</a:t>
            </a:r>
          </a:p>
          <a:p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Trajanje projektov</a:t>
            </a:r>
          </a:p>
        </p:txBody>
      </p:sp>
      <p:sp>
        <p:nvSpPr>
          <p:cNvPr id="9" name="Rettangolo 8"/>
          <p:cNvSpPr/>
          <p:nvPr/>
        </p:nvSpPr>
        <p:spPr>
          <a:xfrm>
            <a:off x="344081" y="4720058"/>
            <a:ext cx="3940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Dimensione massima del progetto </a:t>
            </a:r>
          </a:p>
          <a:p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Najvišja vrednost projekta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96B3C4C-61DB-4E7E-979F-519D9CEC588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555465"/>
            <a:ext cx="9125784" cy="32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P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esentazione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del </a:t>
            </a:r>
            <a:r>
              <a:rPr lang="it-IT" sz="1200" i="1" dirty="0">
                <a:latin typeface="Open Sans" panose="020B0606030504020204" pitchFamily="34" charset="0"/>
              </a:rPr>
              <a:t>bando per progetti standard n. 02/2023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/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Predstavitev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razpisa za standardne projekte (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Razpis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r>
              <a:rPr lang="it-IT" altLang="it-IT" sz="1200" i="1" kern="1200" dirty="0" err="1">
                <a:solidFill>
                  <a:schemeClr val="tx1"/>
                </a:solidFill>
                <a:latin typeface="Open Sans" panose="020B0606030504020204" pitchFamily="34" charset="0"/>
              </a:rPr>
              <a:t>št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. 02/2023</a:t>
            </a:r>
            <a:r>
              <a:rPr lang="sl-SI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r>
              <a:rPr lang="it-IT" altLang="it-IT" sz="1200" i="1" kern="1200" dirty="0">
                <a:solidFill>
                  <a:schemeClr val="tx1"/>
                </a:solidFill>
                <a:latin typeface="Open Sans" panose="020B0606030504020204" pitchFamily="34" charset="0"/>
              </a:rPr>
              <a:t> </a:t>
            </a:r>
            <a:endParaRPr lang="en-US" altLang="it-IT" sz="1200" i="1" kern="12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78721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003399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Tema di Office">
  <a:themeElements>
    <a:clrScheme name="Tema di Office">
      <a:dk1>
        <a:srgbClr val="000000"/>
      </a:dk1>
      <a:lt1>
        <a:srgbClr val="003399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45B7D763BB004890832F1CFAA4CDDF" ma:contentTypeVersion="0" ma:contentTypeDescription="Creare un nuovo documento." ma:contentTypeScope="" ma:versionID="42d0f4e92040db0b21413a0cffe1d5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757FFD-A837-4F0A-8FBE-38C659E18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D12D9E-A18D-4DE2-A5F5-AB37C61EF3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F8D0EF-EA99-4C15-8131-C5B5D94879A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9764</TotalTime>
  <Words>4348</Words>
  <Application>Microsoft Office PowerPoint</Application>
  <PresentationFormat>Widescreen</PresentationFormat>
  <Paragraphs>634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Arial</vt:lpstr>
      <vt:lpstr>Calibri</vt:lpstr>
      <vt:lpstr>DecimaWE Rg</vt:lpstr>
      <vt:lpstr>Lucida Sans Unicode</vt:lpstr>
      <vt:lpstr>Open Sans</vt:lpstr>
      <vt:lpstr>Times New Roman</vt:lpstr>
      <vt:lpstr>Trebuchet MS</vt:lpstr>
      <vt:lpstr>Wingdings</vt:lpstr>
      <vt:lpstr>3_Tema di Office</vt:lpstr>
      <vt:lpstr>1_Tema di Office</vt:lpstr>
      <vt:lpstr>2_Tema di Office</vt:lpstr>
      <vt:lpstr>Razpis za standardne projekte  št. 02/2023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ANALYSIS</dc:title>
  <dc:creator>adg.itaslo@regione.fvg.it</dc:creator>
  <cp:lastModifiedBy>Foraus Nastja</cp:lastModifiedBy>
  <cp:revision>716</cp:revision>
  <dcterms:modified xsi:type="dcterms:W3CDTF">2023-10-13T07:58:15Z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0x0101006B45B7D763BB004890832F1CFAA4CDDF</vt:lpwstr>
  </property>
</Properties>
</file>