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86"/>
    <a:srgbClr val="237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4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F2B1-15B7-8A43-9E46-6634C8F652D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8946-B790-A147-8AA3-57E498D20D7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44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8F067-5E08-4224-6414-9AB9B922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51286BF-9E48-5C56-D108-CA998E9B0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C703D7-D7A1-B4C8-A7F2-6577B86DC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4196E0-351E-14FD-7D47-8F1BA80F3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3A154-0B09-8016-24CB-EAFB2839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2BECA0-BFB8-B6E1-954C-68E5E5609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F4DC38-A052-3498-538A-5E84FAC02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8DA99E-4C4C-5B6F-23ED-C29D743A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8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2D40E-1838-9DAB-F84B-C77F894D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82BEDAE-678C-7BD1-5889-1AD5752C3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70BA1D-FB3E-20DC-5B00-747ECCDB1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499F78-0E80-2466-0DFE-4DB1B2EE8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8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2E9F7-A1FE-7583-DB6C-599B6701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F83334-AA4C-19C9-C029-FFFE1F63A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B69C66F-5531-8AA9-C899-0F0E2EDC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0F5C29-28A5-DC2C-470B-F086C4454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1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3D48-AF2C-30A1-8A33-D48328A0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A0DBEA-7EE5-85BC-520A-C3146CF25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B8162F-A315-6200-D646-84BB16027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F414EC-CDEC-B848-40A5-A6DD785B0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58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22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0A5-E9C8-F44B-92A4-257894C70B66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74-CA80-A247-BAC9-FB919D66D60C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B47-3C03-CD4A-937D-868404F79C5D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215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3743"/>
            <a:ext cx="7886700" cy="32877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948F-D6AB-6D4B-9744-605A37E44714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8913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34C-B782-AA4F-9AAD-3A8080715ADE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5D2-3BA0-7040-B5C6-2EDD30E34412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E51-F085-3344-A794-50C92C64DC6B}" type="datetime1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2260-431C-484F-B337-397EDC76BBFF}" type="datetime1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6DD7-BD53-F141-B272-4135EF4C427A}" type="datetime1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384F-1D84-7A41-A6C6-1F3ECCF8B740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478E-22E4-9B4D-A6E8-1A6FE1465476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2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8329"/>
            <a:ext cx="7886700" cy="33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0694-A9EA-054B-A8C9-025C7B989311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061" y="6538913"/>
            <a:ext cx="2010332" cy="16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F5D48-4B0D-DF42-860F-4B745F419CC0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B620DC-1D9F-5507-8EA0-BDBAFF80ED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143705"/>
            <a:ext cx="7886700" cy="63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05A450-D2C1-F1A0-ECFA-042D97745C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25147" y="261620"/>
            <a:ext cx="28067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E3D8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E42193B-3E0E-73D8-6C70-59F6C4C8559C}"/>
              </a:ext>
            </a:extLst>
          </p:cNvPr>
          <p:cNvSpPr/>
          <p:nvPr/>
        </p:nvSpPr>
        <p:spPr>
          <a:xfrm>
            <a:off x="0" y="1250731"/>
            <a:ext cx="9144000" cy="560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9BDC9-AD08-2FF2-175A-3878EBE56BFF}"/>
              </a:ext>
            </a:extLst>
          </p:cNvPr>
          <p:cNvSpPr txBox="1"/>
          <p:nvPr/>
        </p:nvSpPr>
        <p:spPr>
          <a:xfrm>
            <a:off x="500865" y="1628333"/>
            <a:ext cx="4071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1E3D86"/>
                </a:solidFill>
                <a:effectLst/>
                <a:latin typeface="Helvetica" pitchFamily="2" charset="0"/>
              </a:rPr>
              <a:t>Crossterm</a:t>
            </a:r>
            <a:endParaRPr lang="en-US" sz="2800" b="1" i="1" dirty="0">
              <a:solidFill>
                <a:srgbClr val="1E3D86"/>
              </a:solidFill>
              <a:effectLst/>
              <a:latin typeface="Helvetica" pitchFamily="2" charset="0"/>
            </a:endParaRPr>
          </a:p>
          <a:p>
            <a:r>
              <a:rPr lang="en-US" sz="2400" b="1" i="1" dirty="0" err="1">
                <a:solidFill>
                  <a:srgbClr val="1E3D86"/>
                </a:solidFill>
                <a:effectLst/>
                <a:latin typeface="Helvetica" pitchFamily="2" charset="0"/>
              </a:rPr>
              <a:t>Crossborder</a:t>
            </a:r>
            <a:r>
              <a:rPr lang="en-US" sz="2400" b="1" i="1" dirty="0">
                <a:solidFill>
                  <a:srgbClr val="1E3D86"/>
                </a:solidFill>
                <a:latin typeface="Helvetica" pitchFamily="2" charset="0"/>
              </a:rPr>
              <a:t> </a:t>
            </a:r>
            <a:r>
              <a:rPr lang="en-US" sz="2400" b="1" i="1" dirty="0">
                <a:solidFill>
                  <a:srgbClr val="1E3D86"/>
                </a:solidFill>
                <a:effectLst/>
                <a:latin typeface="Helvetica" pitchFamily="2" charset="0"/>
              </a:rPr>
              <a:t>standardization</a:t>
            </a:r>
            <a:r>
              <a:rPr lang="en-US" sz="2400" b="1" dirty="0">
                <a:solidFill>
                  <a:srgbClr val="1E3D86"/>
                </a:solidFill>
                <a:latin typeface="Helvetica" pitchFamily="2" charset="0"/>
              </a:rPr>
              <a:t> </a:t>
            </a:r>
            <a:r>
              <a:rPr lang="en-US" sz="2400" b="1" i="1" dirty="0">
                <a:solidFill>
                  <a:srgbClr val="1E3D86"/>
                </a:solidFill>
                <a:effectLst/>
                <a:latin typeface="Helvetica" pitchFamily="2" charset="0"/>
              </a:rPr>
              <a:t>of institutional terminology</a:t>
            </a:r>
            <a:endParaRPr lang="en-US" sz="2400" b="1" dirty="0">
              <a:solidFill>
                <a:srgbClr val="1E3D86"/>
              </a:solidFill>
              <a:effectLst/>
              <a:latin typeface="Helvetica" pitchFamily="2" charset="0"/>
            </a:endParaRPr>
          </a:p>
          <a:p>
            <a:endParaRPr lang="en-US" sz="2800" b="1" dirty="0">
              <a:solidFill>
                <a:srgbClr val="1E3D86"/>
              </a:solidFill>
              <a:effectLst/>
              <a:latin typeface="Helvetica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55CEB-5D9E-2BDA-9C23-E264A184AEAF}"/>
              </a:ext>
            </a:extLst>
          </p:cNvPr>
          <p:cNvSpPr txBox="1"/>
          <p:nvPr/>
        </p:nvSpPr>
        <p:spPr>
          <a:xfrm>
            <a:off x="5111941" y="3499898"/>
            <a:ext cx="358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262626"/>
                </a:solidFill>
                <a:effectLst/>
                <a:latin typeface="Helvetica" pitchFamily="2" charset="0"/>
              </a:rPr>
              <a:t>Predstavitev</a:t>
            </a:r>
            <a:r>
              <a:rPr lang="en-US" sz="2400" i="1" dirty="0">
                <a:solidFill>
                  <a:srgbClr val="262626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262626"/>
                </a:solidFill>
                <a:effectLst/>
                <a:latin typeface="Helvetica" pitchFamily="2" charset="0"/>
              </a:rPr>
              <a:t>projekta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44978A-47A6-28CC-AB6E-4016C8621432}"/>
              </a:ext>
            </a:extLst>
          </p:cNvPr>
          <p:cNvSpPr txBox="1"/>
          <p:nvPr/>
        </p:nvSpPr>
        <p:spPr>
          <a:xfrm>
            <a:off x="521413" y="4375842"/>
            <a:ext cx="343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Matejka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Grgič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Carattere, Elementi grafici, tipografia, schermata&#10;&#10;Descrizione generata automaticamente">
            <a:extLst>
              <a:ext uri="{FF2B5EF4-FFF2-40B4-BE49-F238E27FC236}">
                <a16:creationId xmlns:a16="http://schemas.microsoft.com/office/drawing/2014/main" id="{3707FCCF-FBF1-0332-406A-6C49B4E7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r="577" b="38748"/>
          <a:stretch/>
        </p:blipFill>
        <p:spPr>
          <a:xfrm>
            <a:off x="0" y="5079899"/>
            <a:ext cx="9144000" cy="17781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608594B-2CAB-42DE-A42B-0FAAF03D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A0C1A8-0AC8-4E26-B88E-519F43BEBA7A}"/>
              </a:ext>
            </a:extLst>
          </p:cNvPr>
          <p:cNvSpPr txBox="1"/>
          <p:nvPr/>
        </p:nvSpPr>
        <p:spPr>
          <a:xfrm>
            <a:off x="5813218" y="59572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asellaDiTesto 5">
            <a:extLst>
              <a:ext uri="{FF2B5EF4-FFF2-40B4-BE49-F238E27FC236}">
                <a16:creationId xmlns:a16="http://schemas.microsoft.com/office/drawing/2014/main" id="{121058C6-70E6-712C-AECC-832324689D46}"/>
              </a:ext>
            </a:extLst>
          </p:cNvPr>
          <p:cNvSpPr txBox="1"/>
          <p:nvPr/>
        </p:nvSpPr>
        <p:spPr>
          <a:xfrm>
            <a:off x="5070499" y="1675337"/>
            <a:ext cx="3873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1E3D86"/>
                </a:solidFill>
                <a:effectLst/>
                <a:latin typeface="Helvetica" pitchFamily="2" charset="0"/>
              </a:rPr>
              <a:t>Crossterm</a:t>
            </a:r>
            <a:endParaRPr lang="en-US" sz="2800" b="1" i="1" dirty="0">
              <a:solidFill>
                <a:srgbClr val="1E3D86"/>
              </a:solidFill>
              <a:effectLst/>
              <a:latin typeface="Helvetica" pitchFamily="2" charset="0"/>
            </a:endParaRPr>
          </a:p>
          <a:p>
            <a:r>
              <a:rPr lang="en-US" sz="2400" b="1" i="1" dirty="0" err="1">
                <a:solidFill>
                  <a:srgbClr val="1E3D86"/>
                </a:solidFill>
                <a:effectLst/>
                <a:latin typeface="Helvetica" pitchFamily="2" charset="0"/>
              </a:rPr>
              <a:t>Crossborder</a:t>
            </a:r>
            <a:r>
              <a:rPr lang="en-US" sz="2400" b="1" i="1" dirty="0">
                <a:solidFill>
                  <a:srgbClr val="1E3D86"/>
                </a:solidFill>
                <a:latin typeface="Helvetica" pitchFamily="2" charset="0"/>
              </a:rPr>
              <a:t> </a:t>
            </a:r>
            <a:r>
              <a:rPr lang="en-US" sz="2400" b="1" i="1" dirty="0">
                <a:solidFill>
                  <a:srgbClr val="1E3D86"/>
                </a:solidFill>
                <a:effectLst/>
                <a:latin typeface="Helvetica" pitchFamily="2" charset="0"/>
              </a:rPr>
              <a:t>standardization</a:t>
            </a:r>
            <a:r>
              <a:rPr lang="en-US" sz="2400" b="1" dirty="0">
                <a:solidFill>
                  <a:srgbClr val="1E3D86"/>
                </a:solidFill>
                <a:latin typeface="Helvetica" pitchFamily="2" charset="0"/>
              </a:rPr>
              <a:t> </a:t>
            </a:r>
            <a:r>
              <a:rPr lang="en-US" sz="2400" b="1" i="1" dirty="0">
                <a:solidFill>
                  <a:srgbClr val="1E3D86"/>
                </a:solidFill>
                <a:effectLst/>
                <a:latin typeface="Helvetica" pitchFamily="2" charset="0"/>
              </a:rPr>
              <a:t>of institutional terminology</a:t>
            </a:r>
            <a:endParaRPr lang="en-US" sz="2400" b="1" dirty="0">
              <a:solidFill>
                <a:srgbClr val="1E3D86"/>
              </a:solidFill>
              <a:effectLst/>
              <a:latin typeface="Helvetica" pitchFamily="2" charset="0"/>
            </a:endParaRP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B2A79AF2-CBA8-7268-B5A6-7C950BB247E4}"/>
              </a:ext>
            </a:extLst>
          </p:cNvPr>
          <p:cNvSpPr txBox="1"/>
          <p:nvPr/>
        </p:nvSpPr>
        <p:spPr>
          <a:xfrm>
            <a:off x="521413" y="3538181"/>
            <a:ext cx="384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262626"/>
                </a:solidFill>
                <a:effectLst/>
                <a:latin typeface="Helvetica" pitchFamily="2" charset="0"/>
              </a:rPr>
              <a:t>Presentazione</a:t>
            </a:r>
            <a:r>
              <a:rPr lang="en-US" sz="2400" i="1" dirty="0">
                <a:solidFill>
                  <a:srgbClr val="262626"/>
                </a:solidFill>
                <a:effectLst/>
                <a:latin typeface="Helvetica" pitchFamily="2" charset="0"/>
              </a:rPr>
              <a:t> del </a:t>
            </a:r>
            <a:r>
              <a:rPr lang="en-US" sz="2400" i="1" dirty="0" err="1">
                <a:solidFill>
                  <a:srgbClr val="262626"/>
                </a:solidFill>
                <a:effectLst/>
                <a:latin typeface="Helvetica" pitchFamily="2" charset="0"/>
              </a:rPr>
              <a:t>progetto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7C32A443-ECCF-B30A-1408-BD3F2FA7E2AC}"/>
              </a:ext>
            </a:extLst>
          </p:cNvPr>
          <p:cNvSpPr txBox="1"/>
          <p:nvPr/>
        </p:nvSpPr>
        <p:spPr>
          <a:xfrm>
            <a:off x="5111941" y="4404235"/>
            <a:ext cx="343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Matejka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Grgič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5F21183-4E8C-F9BE-39ED-812CA72B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2469"/>
            <a:ext cx="7840884" cy="288769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benvenute</a:t>
            </a:r>
            <a:r>
              <a:rPr lang="en-US" b="1" dirty="0"/>
              <a:t> e </a:t>
            </a:r>
            <a:r>
              <a:rPr lang="en-US" b="1" dirty="0" err="1"/>
              <a:t>benvenuti</a:t>
            </a:r>
            <a:r>
              <a:rPr lang="en-US" b="1" dirty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dobrodošle</a:t>
            </a:r>
            <a:r>
              <a:rPr lang="en-US" b="1" dirty="0"/>
              <a:t> in </a:t>
            </a:r>
            <a:r>
              <a:rPr lang="en-US" b="1" dirty="0" err="1"/>
              <a:t>dobrodošli</a:t>
            </a:r>
            <a:r>
              <a:rPr lang="en-US" b="1" dirty="0"/>
              <a:t>!</a:t>
            </a:r>
          </a:p>
          <a:p>
            <a:pPr>
              <a:spcBef>
                <a:spcPct val="0"/>
              </a:spcBef>
            </a:pPr>
            <a:r>
              <a:rPr lang="sl-SI" b="1"/>
              <a:t>b</a:t>
            </a:r>
            <a:r>
              <a:rPr lang="en-US" b="1"/>
              <a:t>envign</a:t>
            </a:r>
            <a:r>
              <a:rPr lang="sl-SI" b="1" dirty="0"/>
              <a:t>u</a:t>
            </a:r>
            <a:r>
              <a:rPr lang="en-US" b="1" dirty="0"/>
              <a:t>dis</a:t>
            </a:r>
            <a:r>
              <a:rPr lang="sl-SI" b="1" dirty="0"/>
              <a:t> e </a:t>
            </a:r>
            <a:r>
              <a:rPr lang="en-US" b="1" dirty="0" err="1"/>
              <a:t>benvignûts</a:t>
            </a:r>
            <a:r>
              <a:rPr lang="en-US" b="1" dirty="0"/>
              <a:t>!</a:t>
            </a:r>
            <a:endParaRPr lang="it-IT" altLang="it-IT" sz="2400" i="1" dirty="0"/>
          </a:p>
          <a:p>
            <a:endParaRPr lang="sl-SI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8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značba mesta besedila 6">
            <a:extLst>
              <a:ext uri="{FF2B5EF4-FFF2-40B4-BE49-F238E27FC236}">
                <a16:creationId xmlns:a16="http://schemas.microsoft.com/office/drawing/2014/main" id="{75561A4F-967C-C716-B26D-8EA4CA3C25F7}"/>
              </a:ext>
            </a:extLst>
          </p:cNvPr>
          <p:cNvSpPr txBox="1">
            <a:spLocks/>
          </p:cNvSpPr>
          <p:nvPr/>
        </p:nvSpPr>
        <p:spPr>
          <a:xfrm>
            <a:off x="212574" y="1231652"/>
            <a:ext cx="4277033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b="1" dirty="0">
                <a:solidFill>
                  <a:srgbClr val="183883"/>
                </a:solidFill>
              </a:rPr>
              <a:t>DA DOVE SIAMO PARTITI</a:t>
            </a:r>
            <a:endParaRPr lang="sl-SI" b="1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84C85A45-7525-CFB2-D3E3-443B272AC58F}"/>
              </a:ext>
            </a:extLst>
          </p:cNvPr>
          <p:cNvSpPr txBox="1">
            <a:spLocks/>
          </p:cNvSpPr>
          <p:nvPr/>
        </p:nvSpPr>
        <p:spPr>
          <a:xfrm>
            <a:off x="226924" y="1727097"/>
            <a:ext cx="4299260" cy="44473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sz="2000" dirty="0">
                <a:latin typeface="Helvetica" pitchFamily="2" charset="0"/>
              </a:rPr>
              <a:t>Territorio transfrontaliero con più lingue (e varianti) ufficialmente riconosciute e utilizzate 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it-IT" sz="2000" dirty="0">
                <a:latin typeface="Helvetica" pitchFamily="2" charset="0"/>
              </a:rPr>
              <a:t>multilinguismo?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it-IT" sz="2000" dirty="0">
                <a:latin typeface="Helvetica" pitchFamily="2" charset="0"/>
              </a:rPr>
              <a:t>diversità linguistica?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it-IT" sz="2000" dirty="0">
                <a:latin typeface="Helvetica" pitchFamily="2" charset="0"/>
              </a:rPr>
              <a:t>consapevolezza linguistica?</a:t>
            </a:r>
          </a:p>
          <a:p>
            <a:pPr>
              <a:lnSpc>
                <a:spcPct val="70000"/>
              </a:lnSpc>
            </a:pPr>
            <a:endParaRPr lang="it-IT" sz="20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sz="2000" b="1" dirty="0">
                <a:latin typeface="Helvetica" pitchFamily="2" charset="0"/>
              </a:rPr>
              <a:t>Sfida comune dell’area: </a:t>
            </a:r>
          </a:p>
          <a:p>
            <a:pPr>
              <a:lnSpc>
                <a:spcPct val="70000"/>
              </a:lnSpc>
            </a:pPr>
            <a:endParaRPr lang="it-IT" sz="20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sz="2000" dirty="0">
                <a:latin typeface="Helvetica" pitchFamily="2" charset="0"/>
              </a:rPr>
              <a:t>debole efficacia nella gestione congiunta della diversità linguistica</a:t>
            </a:r>
          </a:p>
          <a:p>
            <a:pPr>
              <a:lnSpc>
                <a:spcPct val="70000"/>
              </a:lnSpc>
            </a:pPr>
            <a:endParaRPr lang="it-IT" sz="2000" dirty="0">
              <a:latin typeface="Helvetica" pitchFamily="2" charset="0"/>
            </a:endParaRPr>
          </a:p>
          <a:p>
            <a:pPr marL="848995" indent="-342900">
              <a:lnSpc>
                <a:spcPct val="70000"/>
              </a:lnSpc>
            </a:pPr>
            <a:r>
              <a:rPr lang="it-IT" sz="2000" dirty="0">
                <a:latin typeface="Helvetica" pitchFamily="2" charset="0"/>
              </a:rPr>
              <a:t>pubblica amministrazione, </a:t>
            </a:r>
          </a:p>
          <a:p>
            <a:pPr marL="848995" indent="-342900">
              <a:lnSpc>
                <a:spcPct val="70000"/>
              </a:lnSpc>
            </a:pPr>
            <a:r>
              <a:rPr lang="it-IT" sz="2000" dirty="0">
                <a:latin typeface="Helvetica" pitchFamily="2" charset="0"/>
              </a:rPr>
              <a:t>terminologia</a:t>
            </a:r>
          </a:p>
        </p:txBody>
      </p:sp>
      <p:sp>
        <p:nvSpPr>
          <p:cNvPr id="16" name="Označba mesta besedila 7">
            <a:extLst>
              <a:ext uri="{FF2B5EF4-FFF2-40B4-BE49-F238E27FC236}">
                <a16:creationId xmlns:a16="http://schemas.microsoft.com/office/drawing/2014/main" id="{C82E0791-50C4-7E55-9ED0-3A0E4C71DCDA}"/>
              </a:ext>
            </a:extLst>
          </p:cNvPr>
          <p:cNvSpPr txBox="1">
            <a:spLocks/>
          </p:cNvSpPr>
          <p:nvPr/>
        </p:nvSpPr>
        <p:spPr>
          <a:xfrm>
            <a:off x="4549092" y="1270491"/>
            <a:ext cx="436495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it-IT" sz="2400" b="1" dirty="0">
                <a:solidFill>
                  <a:srgbClr val="183883"/>
                </a:solidFill>
              </a:rPr>
              <a:t>KJE SMO ZAČELI</a:t>
            </a:r>
            <a:endParaRPr lang="it-IT" altLang="it-IT" sz="2400" b="1" dirty="0">
              <a:solidFill>
                <a:srgbClr val="183883"/>
              </a:solidFill>
            </a:endParaRPr>
          </a:p>
          <a:p>
            <a:endParaRPr lang="sl-SI" b="1" dirty="0"/>
          </a:p>
        </p:txBody>
      </p:sp>
      <p:sp>
        <p:nvSpPr>
          <p:cNvPr id="17" name="Označba mesta vsebine 10">
            <a:extLst>
              <a:ext uri="{FF2B5EF4-FFF2-40B4-BE49-F238E27FC236}">
                <a16:creationId xmlns:a16="http://schemas.microsoft.com/office/drawing/2014/main" id="{8E3BB7CE-5C7B-887E-6220-35FBAD4AE7BD}"/>
              </a:ext>
            </a:extLst>
          </p:cNvPr>
          <p:cNvSpPr txBox="1">
            <a:spLocks/>
          </p:cNvSpPr>
          <p:nvPr/>
        </p:nvSpPr>
        <p:spPr>
          <a:xfrm>
            <a:off x="4548410" y="1745507"/>
            <a:ext cx="4364952" cy="4553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l-SI" sz="2000" dirty="0">
                <a:latin typeface="Helvetica" pitchFamily="2" charset="0"/>
              </a:rPr>
              <a:t>Čezmejno območje z več uradno priznanimi jeziki (in različicami), ki se uporabljajo na različne načine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sl-SI" sz="2000" dirty="0">
              <a:latin typeface="Helvetica" pitchFamily="2" charset="0"/>
            </a:endParaRPr>
          </a:p>
          <a:p>
            <a:pPr marL="342900" indent="-342900">
              <a:lnSpc>
                <a:spcPct val="7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sl-SI" sz="2000" dirty="0">
                <a:latin typeface="Helvetica" pitchFamily="2" charset="0"/>
              </a:rPr>
              <a:t>večjezičnost?</a:t>
            </a:r>
          </a:p>
          <a:p>
            <a:pPr marL="342900" indent="-342900">
              <a:lnSpc>
                <a:spcPct val="7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sl-SI" sz="2000" dirty="0">
                <a:latin typeface="Helvetica" pitchFamily="2" charset="0"/>
              </a:rPr>
              <a:t>jezikovna raznolikost?</a:t>
            </a:r>
          </a:p>
          <a:p>
            <a:pPr marL="342900" indent="-342900">
              <a:lnSpc>
                <a:spcPct val="7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sl-SI" sz="2000" dirty="0">
                <a:latin typeface="Helvetica" pitchFamily="2" charset="0"/>
              </a:rPr>
              <a:t>jezikovna ozaveščenost?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sl-SI" sz="2000" b="1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l-SI" sz="2000" b="1" dirty="0">
                <a:latin typeface="Helvetica" pitchFamily="2" charset="0"/>
              </a:rPr>
              <a:t>Skupni izziv območja:</a:t>
            </a:r>
          </a:p>
          <a:p>
            <a:pPr marL="0" indent="0">
              <a:lnSpc>
                <a:spcPct val="70000"/>
              </a:lnSpc>
              <a:buNone/>
            </a:pPr>
            <a:endParaRPr lang="sl-SI" sz="11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l-SI" sz="2000" dirty="0">
                <a:latin typeface="Helvetica" pitchFamily="2" charset="0"/>
              </a:rPr>
              <a:t>šibka učinkovitost skupnega upravljanja jezikovne raznolikosti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sl-SI" sz="2000" dirty="0">
              <a:latin typeface="Helvetica" pitchFamily="2" charset="0"/>
            </a:endParaRPr>
          </a:p>
          <a:p>
            <a:pPr marL="1316038" indent="-342900">
              <a:lnSpc>
                <a:spcPct val="70000"/>
              </a:lnSpc>
            </a:pPr>
            <a:r>
              <a:rPr lang="sl-SI" sz="2000" dirty="0">
                <a:latin typeface="Helvetica" pitchFamily="2" charset="0"/>
              </a:rPr>
              <a:t>javna uprava,</a:t>
            </a:r>
          </a:p>
          <a:p>
            <a:pPr marL="1316038" indent="-342900">
              <a:lnSpc>
                <a:spcPct val="70000"/>
              </a:lnSpc>
            </a:pPr>
            <a:r>
              <a:rPr lang="sl-SI" sz="2000" dirty="0">
                <a:latin typeface="Helvetica" pitchFamily="2" charset="0"/>
              </a:rPr>
              <a:t>terminologija</a:t>
            </a:r>
          </a:p>
          <a:p>
            <a:pPr>
              <a:lnSpc>
                <a:spcPct val="70000"/>
              </a:lnSpc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10526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FBA15D-CA98-170F-B084-BB26921B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8A28CC-1807-9AF4-5848-D5A31F57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BE30BB-1CC7-9679-8930-8255BC308A95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67D451-6CC4-F89A-296D-38D143B8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5638FF4-F7BA-A6D0-432C-F59C0CA5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7C30A9-A247-1B0A-67E4-5CFD4F36FA92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humanističnih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znanosti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Koper, 23. 10. 2024 / 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di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Umanistici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AD907E-1006-5E58-769F-E916E74466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značba mesta besedila 6">
            <a:extLst>
              <a:ext uri="{FF2B5EF4-FFF2-40B4-BE49-F238E27FC236}">
                <a16:creationId xmlns:a16="http://schemas.microsoft.com/office/drawing/2014/main" id="{1D94740A-5613-6D74-404B-0E72D9AA5B0E}"/>
              </a:ext>
            </a:extLst>
          </p:cNvPr>
          <p:cNvSpPr txBox="1">
            <a:spLocks/>
          </p:cNvSpPr>
          <p:nvPr/>
        </p:nvSpPr>
        <p:spPr>
          <a:xfrm>
            <a:off x="155603" y="1198271"/>
            <a:ext cx="5157787" cy="521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DOVE VOGLIAMO ARRIVARE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F53F7C34-D6B2-F8CB-3AA0-3B7D11269486}"/>
              </a:ext>
            </a:extLst>
          </p:cNvPr>
          <p:cNvSpPr txBox="1">
            <a:spLocks/>
          </p:cNvSpPr>
          <p:nvPr/>
        </p:nvSpPr>
        <p:spPr>
          <a:xfrm>
            <a:off x="155603" y="1890709"/>
            <a:ext cx="4235408" cy="4107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latin typeface="Helvetica" pitchFamily="2" charset="0"/>
              </a:rPr>
              <a:t>Obiettivo</a:t>
            </a:r>
            <a:r>
              <a:rPr lang="en-US" sz="2000" b="1" dirty="0">
                <a:latin typeface="Helvetica" pitchFamily="2" charset="0"/>
              </a:rPr>
              <a:t> generale:</a:t>
            </a:r>
          </a:p>
          <a:p>
            <a:endParaRPr lang="en-US" sz="2000" b="1" dirty="0">
              <a:latin typeface="Helvetic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Helvetica" pitchFamily="2" charset="0"/>
              </a:rPr>
              <a:t>migliorare</a:t>
            </a:r>
            <a:r>
              <a:rPr lang="en-US" sz="2000" dirty="0">
                <a:latin typeface="Helvetica" pitchFamily="2" charset="0"/>
              </a:rPr>
              <a:t> la </a:t>
            </a:r>
            <a:r>
              <a:rPr lang="en-US" sz="2000" dirty="0" err="1">
                <a:latin typeface="Helvetica" pitchFamily="2" charset="0"/>
              </a:rPr>
              <a:t>qualità</a:t>
            </a:r>
            <a:r>
              <a:rPr lang="en-US" sz="2000" dirty="0">
                <a:latin typeface="Helvetica" pitchFamily="2" charset="0"/>
              </a:rPr>
              <a:t> e </a:t>
            </a:r>
            <a:r>
              <a:rPr lang="en-US" sz="2000" dirty="0" err="1">
                <a:latin typeface="Helvetica" pitchFamily="2" charset="0"/>
              </a:rPr>
              <a:t>l’efficienza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servizi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linguistici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nella</a:t>
            </a:r>
            <a:r>
              <a:rPr lang="en-US" sz="2000" dirty="0">
                <a:latin typeface="Helvetica" pitchFamily="2" charset="0"/>
              </a:rPr>
              <a:t> P.A. con la </a:t>
            </a:r>
            <a:r>
              <a:rPr lang="en-US" sz="2000" dirty="0" err="1">
                <a:latin typeface="Helvetica" pitchFamily="2" charset="0"/>
              </a:rPr>
              <a:t>realizzazione</a:t>
            </a:r>
            <a:r>
              <a:rPr lang="en-US" sz="2000" dirty="0">
                <a:latin typeface="Helvetica" pitchFamily="2" charset="0"/>
              </a:rPr>
              <a:t> di</a:t>
            </a: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strategie</a:t>
            </a:r>
            <a:r>
              <a:rPr lang="en-US" sz="2000" dirty="0">
                <a:latin typeface="Helvetica" pitchFamily="2" charset="0"/>
              </a:rPr>
              <a:t>, </a:t>
            </a: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modelli</a:t>
            </a:r>
            <a:r>
              <a:rPr lang="en-US" sz="2000" dirty="0">
                <a:latin typeface="Helvetica" pitchFamily="2" charset="0"/>
              </a:rPr>
              <a:t> e</a:t>
            </a: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strumenti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comuni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endParaRPr lang="en-US" sz="2000" b="1" dirty="0">
              <a:latin typeface="Helvetic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Helvetica" pitchFamily="2" charset="0"/>
              </a:rPr>
              <a:t>promuovendo</a:t>
            </a:r>
            <a:r>
              <a:rPr lang="en-US" sz="2000" dirty="0">
                <a:latin typeface="Helvetica" pitchFamily="2" charset="0"/>
              </a:rPr>
              <a:t> un </a:t>
            </a:r>
            <a:r>
              <a:rPr lang="en-US" sz="2000" dirty="0" err="1">
                <a:latin typeface="Helvetica" pitchFamily="2" charset="0"/>
              </a:rPr>
              <a:t>uso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più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coerente</a:t>
            </a:r>
            <a:r>
              <a:rPr lang="en-US" sz="2000" dirty="0">
                <a:latin typeface="Helvetica" pitchFamily="2" charset="0"/>
              </a:rPr>
              <a:t> ed </a:t>
            </a:r>
            <a:r>
              <a:rPr lang="en-US" sz="2000" dirty="0" err="1">
                <a:latin typeface="Helvetica" pitchFamily="2" charset="0"/>
              </a:rPr>
              <a:t>efficace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delle</a:t>
            </a:r>
            <a:r>
              <a:rPr lang="en-US" sz="2000" dirty="0">
                <a:latin typeface="Helvetica" pitchFamily="2" charset="0"/>
              </a:rPr>
              <a:t> lingue del </a:t>
            </a:r>
            <a:r>
              <a:rPr lang="en-US" sz="2000" dirty="0" err="1">
                <a:latin typeface="Helvetica" pitchFamily="2" charset="0"/>
              </a:rPr>
              <a:t>territorio</a:t>
            </a:r>
            <a:r>
              <a:rPr lang="en-US" sz="2000" dirty="0">
                <a:latin typeface="Helvetica" pitchFamily="2" charset="0"/>
              </a:rPr>
              <a:t>.</a:t>
            </a:r>
          </a:p>
        </p:txBody>
      </p:sp>
      <p:sp>
        <p:nvSpPr>
          <p:cNvPr id="16" name="Označba mesta besedila 7">
            <a:extLst>
              <a:ext uri="{FF2B5EF4-FFF2-40B4-BE49-F238E27FC236}">
                <a16:creationId xmlns:a16="http://schemas.microsoft.com/office/drawing/2014/main" id="{06DF79AC-A56B-933E-E2E6-D9C77248DB3C}"/>
              </a:ext>
            </a:extLst>
          </p:cNvPr>
          <p:cNvSpPr txBox="1">
            <a:spLocks/>
          </p:cNvSpPr>
          <p:nvPr/>
        </p:nvSpPr>
        <p:spPr>
          <a:xfrm>
            <a:off x="4730261" y="1086585"/>
            <a:ext cx="4145515" cy="602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 ŽELIMO PRITI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18388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značba mesta vsebine 10">
            <a:extLst>
              <a:ext uri="{FF2B5EF4-FFF2-40B4-BE49-F238E27FC236}">
                <a16:creationId xmlns:a16="http://schemas.microsoft.com/office/drawing/2014/main" id="{C6EE4A21-39C4-1D4C-C0D6-38C57585985C}"/>
              </a:ext>
            </a:extLst>
          </p:cNvPr>
          <p:cNvSpPr txBox="1">
            <a:spLocks/>
          </p:cNvSpPr>
          <p:nvPr/>
        </p:nvSpPr>
        <p:spPr>
          <a:xfrm>
            <a:off x="4730261" y="1793804"/>
            <a:ext cx="4235408" cy="420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latin typeface="Helvetica" pitchFamily="2" charset="0"/>
              </a:rPr>
              <a:t>Splošni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cilj</a:t>
            </a:r>
            <a:r>
              <a:rPr lang="en-US" sz="2000" b="1" dirty="0">
                <a:latin typeface="Helvetica" pitchFamily="2" charset="0"/>
              </a:rPr>
              <a:t>:</a:t>
            </a:r>
          </a:p>
          <a:p>
            <a:endParaRPr lang="en-US" sz="2000" b="1" dirty="0">
              <a:latin typeface="Helvetic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Helvetica" pitchFamily="2" charset="0"/>
              </a:rPr>
              <a:t>izboljšati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kakovost</a:t>
            </a:r>
            <a:r>
              <a:rPr lang="en-US" sz="2000" dirty="0">
                <a:latin typeface="Helvetica" pitchFamily="2" charset="0"/>
              </a:rPr>
              <a:t> in </a:t>
            </a:r>
            <a:r>
              <a:rPr lang="en-US" sz="2000" dirty="0" err="1">
                <a:latin typeface="Helvetica" pitchFamily="2" charset="0"/>
              </a:rPr>
              <a:t>učinkovitost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jezikovnih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storitev</a:t>
            </a:r>
            <a:r>
              <a:rPr lang="en-US" sz="2000" dirty="0">
                <a:latin typeface="Helvetica" pitchFamily="2" charset="0"/>
              </a:rPr>
              <a:t> v </a:t>
            </a:r>
            <a:r>
              <a:rPr lang="en-US" sz="2000" dirty="0" err="1">
                <a:latin typeface="Helvetica" pitchFamily="2" charset="0"/>
              </a:rPr>
              <a:t>javni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upravi</a:t>
            </a:r>
            <a:r>
              <a:rPr lang="en-US" sz="2000" dirty="0">
                <a:latin typeface="Helvetica" pitchFamily="2" charset="0"/>
              </a:rPr>
              <a:t> z </a:t>
            </a:r>
            <a:r>
              <a:rPr lang="en-US" sz="2000" dirty="0" err="1">
                <a:latin typeface="Helvetica" pitchFamily="2" charset="0"/>
              </a:rPr>
              <a:t>oblikovanjem</a:t>
            </a:r>
            <a:endParaRPr lang="en-US" sz="2000" dirty="0">
              <a:latin typeface="Helvetica" pitchFamily="2" charset="0"/>
            </a:endParaRP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skupnih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strategij</a:t>
            </a:r>
            <a:r>
              <a:rPr lang="en-US" sz="2000" dirty="0">
                <a:latin typeface="Helvetica" pitchFamily="2" charset="0"/>
              </a:rPr>
              <a:t>, </a:t>
            </a: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modelov</a:t>
            </a:r>
            <a:r>
              <a:rPr lang="en-US" sz="2000" dirty="0">
                <a:latin typeface="Helvetica" pitchFamily="2" charset="0"/>
              </a:rPr>
              <a:t> in </a:t>
            </a:r>
          </a:p>
          <a:p>
            <a:pPr marL="342900" indent="-342900"/>
            <a:r>
              <a:rPr lang="en-US" sz="2000" dirty="0" err="1">
                <a:latin typeface="Helvetica" pitchFamily="2" charset="0"/>
              </a:rPr>
              <a:t>orodij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endParaRPr lang="en-US" sz="2000" dirty="0">
              <a:latin typeface="Helvetic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Helvetica" pitchFamily="2" charset="0"/>
              </a:rPr>
              <a:t>ter</a:t>
            </a:r>
            <a:r>
              <a:rPr lang="en-US" sz="2000" dirty="0">
                <a:latin typeface="Helvetica" pitchFamily="2" charset="0"/>
              </a:rPr>
              <a:t> s </a:t>
            </a:r>
            <a:r>
              <a:rPr lang="en-US" sz="2000" dirty="0" err="1">
                <a:latin typeface="Helvetica" pitchFamily="2" charset="0"/>
              </a:rPr>
              <a:t>tem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spodbujati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doslednejšo</a:t>
            </a:r>
            <a:r>
              <a:rPr lang="en-US" sz="2000" dirty="0">
                <a:latin typeface="Helvetica" pitchFamily="2" charset="0"/>
              </a:rPr>
              <a:t> in </a:t>
            </a:r>
            <a:r>
              <a:rPr lang="en-US" sz="2000" dirty="0" err="1">
                <a:latin typeface="Helvetica" pitchFamily="2" charset="0"/>
              </a:rPr>
              <a:t>učinkovitejšo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uporabo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jezikov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tega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območja</a:t>
            </a:r>
            <a:r>
              <a:rPr lang="en-US" sz="20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68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F55984-C312-BD17-C2AB-223EA91CE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CD66DE-0360-61AB-8DFA-410FE044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D81241-7F3C-8D2D-6F89-56F2F4434841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8ECD17F-C233-5983-E687-AAD378AE1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1E02835-15DD-D228-9857-60EF16BC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" y="71194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FFF1B5-EADF-F7B6-F6AD-3AF632515D3A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E02CDE-4C58-CA3E-3836-9DE27CAD8B34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B7F6217A-B900-0645-33B1-9D7CE3FD7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27684"/>
          <a:stretch/>
        </p:blipFill>
        <p:spPr bwMode="auto">
          <a:xfrm>
            <a:off x="877824" y="1163287"/>
            <a:ext cx="7412736" cy="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C78F74D-8A44-A3C9-181A-70CED7CEB584}"/>
              </a:ext>
            </a:extLst>
          </p:cNvPr>
          <p:cNvSpPr txBox="1">
            <a:spLocks/>
          </p:cNvSpPr>
          <p:nvPr/>
        </p:nvSpPr>
        <p:spPr>
          <a:xfrm>
            <a:off x="195483" y="1896798"/>
            <a:ext cx="8692897" cy="4247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Slovenski raziskovalni inštitut 			    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(IT)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SLORI                  LP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Istituto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di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ricerche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research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institute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		    		           (IT) 	  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     PP2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Avtonomna dežela FJK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Autonomous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Roboto-Regular"/>
              </a:rPr>
              <a:t>Comunità Autogestita Costiera della Nazionalità Italiana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(SI)	    CAN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Costiera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PP3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Obalna samoupravna skupnost italijanske narodnosti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Costal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selfgoverning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community of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italian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nationalit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Agjenzie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regjonâl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lenghe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furlane (Ag.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reg.le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per la lingua friulana)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(IT)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ARLeF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 PP4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pl-PL" sz="1400" dirty="0">
                <a:solidFill>
                  <a:srgbClr val="000000"/>
                </a:solidFill>
                <a:latin typeface="Roboto-Regular"/>
              </a:rPr>
              <a:t>Deželna agencija za furlanski jezik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Regional Agency for Friulian Language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Univerza v LJ, Fakulteta za računalništvo in informatiko 	           (SI)	    UL FRI (CJVT)    PP5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Facoltà di Informatica dell'Università di Lubiana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University of Ljubljana, Faculty of Computer and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Information Science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Znanstveno-raziskovalno središče Koper 		           (SI)	    ZRS KP	            PP6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Centro di ricerche scientifiche di Capodistria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Science and research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centre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Koper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888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94531A-A254-96F4-863D-78EFD57E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74A2F3-415C-F16F-09A3-E0226D1D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19" y="2616190"/>
            <a:ext cx="7886700" cy="1325563"/>
          </a:xfrm>
        </p:spPr>
        <p:txBody>
          <a:bodyPr/>
          <a:lstStyle/>
          <a:p>
            <a:r>
              <a:rPr lang="it-IT" dirty="0"/>
              <a:t>+ 22 PARTNER ASSOCIATI</a:t>
            </a:r>
            <a:br>
              <a:rPr lang="it-IT" dirty="0"/>
            </a:br>
            <a:r>
              <a:rPr lang="it-IT" dirty="0"/>
              <a:t>+ 22 PRIDRUŽENIH PARTNERJEV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A704A2-B057-3306-EC83-2B546C57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EA55AE-90FF-76A9-D81E-62680D8E8947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3E84F7-EAFE-5C90-7854-5CF3D022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06940C-10A7-D0C0-4523-5C1D4394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72CD8C-DB1D-33B2-74A1-46864FA17C51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36D3AE-C071-9B60-FDC3-05121B41BA0A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041FD-AE5F-786A-5684-BB24DC61BABC}"/>
              </a:ext>
            </a:extLst>
          </p:cNvPr>
          <p:cNvSpPr txBox="1"/>
          <p:nvPr/>
        </p:nvSpPr>
        <p:spPr>
          <a:xfrm>
            <a:off x="751761" y="4300260"/>
            <a:ext cx="764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COMUNI, ENTI PUBBLICI, UNIVERSITA’, CONSOLATI…</a:t>
            </a:r>
          </a:p>
          <a:p>
            <a:r>
              <a:rPr lang="en-US" sz="2400" dirty="0"/>
              <a:t>OBČINE, JAVNI ZAVODI, UNIVERZE, KONZULATA…</a:t>
            </a:r>
          </a:p>
        </p:txBody>
      </p:sp>
    </p:spTree>
    <p:extLst>
      <p:ext uri="{BB962C8B-B14F-4D97-AF65-F5344CB8AC3E}">
        <p14:creationId xmlns:p14="http://schemas.microsoft.com/office/powerpoint/2010/main" val="386838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E61BBF-5067-0773-1704-63DBBDD7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411490-D290-CF30-FCF3-138D554D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657B7D-97DD-893F-792F-B2AE420533E9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B30114-B1D5-0376-61AB-4F48C090E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30FDFD-05C4-A40D-1021-5D3652A21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6CF55E-7ABD-1B4C-457D-F59402C19EC0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36B151-4D85-4EB8-0E55-E678B01DD4F9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FAB535F7-1334-37FD-881C-C58EF54DB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74" y="1177651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lang="it-IT" alt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Roboto-Bold"/>
              </a:rPr>
              <a:t> </a:t>
            </a:r>
            <a:r>
              <a:rPr lang="it-IT" altLang="it-IT" sz="24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BREVE</a:t>
            </a: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EA654747-DCC2-C3E3-8F54-777D34BB2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107" y="1106557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sl-SI" dirty="0"/>
              <a:t>NA KRATKO</a:t>
            </a:r>
            <a:endParaRPr lang="it-IT" altLang="it-IT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3EC803C-ECF9-F445-ED75-15A49A3F51C8}"/>
              </a:ext>
            </a:extLst>
          </p:cNvPr>
          <p:cNvSpPr txBox="1">
            <a:spLocks/>
          </p:cNvSpPr>
          <p:nvPr/>
        </p:nvSpPr>
        <p:spPr>
          <a:xfrm>
            <a:off x="78572" y="1850633"/>
            <a:ext cx="4676508" cy="4154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focus group, conferenza 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rgbClr val="1E3D86"/>
                </a:solidFill>
                <a:latin typeface="Roboto-Bold"/>
              </a:rPr>
              <a:t>-&gt; analisi dei bisogni (pubblicazione)</a:t>
            </a:r>
            <a:endParaRPr lang="sl-SI" sz="2000" dirty="0">
              <a:solidFill>
                <a:srgbClr val="1E3D8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2 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standardizzazione transfrontaliera dei termini (trasferimento + lavoro congiunto),</a:t>
            </a:r>
            <a:br>
              <a:rPr lang="sl-SI" sz="2000" b="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rgbClr val="1E3D86"/>
                </a:solidFill>
                <a:latin typeface="Roboto-Bold"/>
              </a:rPr>
              <a:t>-&gt; termini standardizzati</a:t>
            </a:r>
            <a:br>
              <a:rPr lang="sl-SI" sz="2000" dirty="0">
                <a:solidFill>
                  <a:srgbClr val="1E3D86"/>
                </a:solidFill>
                <a:latin typeface="Roboto-Bold"/>
              </a:rPr>
            </a:br>
            <a:r>
              <a:rPr lang="sl-SI" sz="2000" dirty="0">
                <a:solidFill>
                  <a:srgbClr val="1E3D86"/>
                </a:solidFill>
                <a:latin typeface="Roboto-Bold"/>
              </a:rPr>
              <a:t>-&gt; modello comune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3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soluzioni innovative per la gestione della terminologia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rgbClr val="1E3D86"/>
                </a:solidFill>
                <a:latin typeface="Roboto-Bold"/>
              </a:rPr>
              <a:t>-&gt; strumento terminologico </a:t>
            </a:r>
            <a:r>
              <a:rPr lang="sl-SI" sz="2000" dirty="0">
                <a:solidFill>
                  <a:srgbClr val="1E3D86"/>
                </a:solidFill>
                <a:latin typeface="Roboto-Bold"/>
              </a:rPr>
              <a:t>ICT</a:t>
            </a:r>
            <a:br>
              <a:rPr lang="sl-SI" sz="2000" dirty="0">
                <a:solidFill>
                  <a:srgbClr val="1E3D86"/>
                </a:solidFill>
                <a:latin typeface="Roboto-Bold"/>
              </a:rPr>
            </a:br>
            <a:r>
              <a:rPr lang="sl-SI" sz="2000" dirty="0">
                <a:solidFill>
                  <a:srgbClr val="1E3D86"/>
                </a:solidFill>
                <a:latin typeface="Roboto-Bold"/>
              </a:rPr>
              <a:t>-&gt; wor</a:t>
            </a:r>
            <a:r>
              <a:rPr lang="it-IT" sz="2000" dirty="0">
                <a:solidFill>
                  <a:srgbClr val="1E3D86"/>
                </a:solidFill>
                <a:latin typeface="Roboto-Bold"/>
              </a:rPr>
              <a:t>k</a:t>
            </a:r>
            <a:r>
              <a:rPr lang="sl-SI" sz="2000" dirty="0">
                <a:solidFill>
                  <a:srgbClr val="1E3D86"/>
                </a:solidFill>
                <a:latin typeface="Roboto-Bold"/>
              </a:rPr>
              <a:t>shop</a:t>
            </a:r>
            <a:endParaRPr lang="it-IT" sz="2000" dirty="0">
              <a:solidFill>
                <a:srgbClr val="1E3D8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4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strategie e piani d’azione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rgbClr val="1E3D86"/>
                </a:solidFill>
                <a:latin typeface="Roboto-Bold"/>
              </a:rPr>
              <a:t>-&gt; documento strategico congiunto</a:t>
            </a:r>
            <a:endParaRPr lang="sl-SI" sz="2000" dirty="0">
              <a:solidFill>
                <a:srgbClr val="1E3D86"/>
              </a:solidFill>
              <a:latin typeface="Roboto-Bold"/>
            </a:endParaRP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3C68FBC5-D6AC-7F15-1C4C-7CA015A60201}"/>
              </a:ext>
            </a:extLst>
          </p:cNvPr>
          <p:cNvSpPr txBox="1">
            <a:spLocks/>
          </p:cNvSpPr>
          <p:nvPr/>
        </p:nvSpPr>
        <p:spPr>
          <a:xfrm>
            <a:off x="4549092" y="1562486"/>
            <a:ext cx="4468534" cy="470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1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fokusne skupine, konferenca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analiza potreb </a:t>
            </a:r>
            <a:b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(publikacija)</a:t>
            </a:r>
          </a:p>
          <a:p>
            <a:pPr defTabSz="914400"/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2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čezmejna standardizacija terminov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rgbClr val="000000"/>
                </a:solidFill>
                <a:latin typeface="Roboto-Regular"/>
              </a:rPr>
              <a:t>(prenos + skupno delo partnerjev)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standardizirani termini</a:t>
            </a:r>
            <a:b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skupni model</a:t>
            </a:r>
          </a:p>
          <a:p>
            <a:pPr defTabSz="914400"/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3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inovativne rešitve za upravljanje terminologije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terminološko orodje IKT</a:t>
            </a:r>
            <a:b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delavnice</a:t>
            </a:r>
          </a:p>
          <a:p>
            <a:pPr defTabSz="914400"/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4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strategije in načrti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rgbClr val="1E3D86"/>
                </a:solidFill>
                <a:latin typeface="Roboto-Bold"/>
                <a:ea typeface="Open Sans" panose="020B0606030504020204" pitchFamily="34" charset="0"/>
                <a:cs typeface="Open Sans" panose="020B0606030504020204" pitchFamily="34" charset="0"/>
              </a:rPr>
              <a:t>-&gt; skupni strateški dokument</a:t>
            </a:r>
          </a:p>
        </p:txBody>
      </p:sp>
    </p:spTree>
    <p:extLst>
      <p:ext uri="{BB962C8B-B14F-4D97-AF65-F5344CB8AC3E}">
        <p14:creationId xmlns:p14="http://schemas.microsoft.com/office/powerpoint/2010/main" val="233859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A2CF44-17FB-F9CC-239D-413DA0F4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F2AE69-7199-CE8A-9890-D928642B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1311E-F7F8-EF9D-9D6C-E72834EB2810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0563C0-C24F-6199-CEFB-B5E6FEA8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AA39E82-21E1-5C5A-BD38-129A43084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E75D8-52CE-A27E-5547-AD1929B8310C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F6D13C-436B-1376-C783-D11D275BC17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4DE9D0BE-7737-A429-F858-E96F9A43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46" y="2329202"/>
            <a:ext cx="3960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OGGI</a:t>
            </a: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91668FAA-7FC3-A8F7-27FC-42493453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966" y="2329202"/>
            <a:ext cx="3960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DANES</a:t>
            </a:r>
            <a:endParaRPr lang="it-IT" altLang="it-IT" sz="28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0C877-C91A-5AC6-16B5-3B1FDCCFB95B}"/>
              </a:ext>
            </a:extLst>
          </p:cNvPr>
          <p:cNvSpPr txBox="1"/>
          <p:nvPr/>
        </p:nvSpPr>
        <p:spPr>
          <a:xfrm>
            <a:off x="242752" y="2999315"/>
            <a:ext cx="409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Conferenza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transfrontaliera</a:t>
            </a:r>
            <a:endParaRPr lang="en-US" sz="2400" dirty="0">
              <a:solidFill>
                <a:srgbClr val="404040"/>
              </a:solidFill>
              <a:effectLst/>
              <a:latin typeface="Helvetica" pitchFamily="2" charset="0"/>
            </a:endParaRPr>
          </a:p>
          <a:p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sui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bisogni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e le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buone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prassi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</a:t>
            </a:r>
            <a:b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</a:b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in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materia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di</a:t>
            </a:r>
            <a:r>
              <a:rPr lang="en-US" sz="2400" dirty="0">
                <a:solidFill>
                  <a:srgbClr val="404040"/>
                </a:solidFill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operatività</a:t>
            </a:r>
            <a:r>
              <a:rPr lang="en-US" sz="2400" i="1" dirty="0">
                <a:solidFill>
                  <a:srgbClr val="404040"/>
                </a:solidFill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multilingue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effectLst/>
                <a:latin typeface="Helvetica" pitchFamily="2" charset="0"/>
              </a:rPr>
              <a:t>nella</a:t>
            </a:r>
            <a:r>
              <a:rPr lang="en-US" sz="2400" i="1" dirty="0">
                <a:solidFill>
                  <a:srgbClr val="404040"/>
                </a:solidFill>
                <a:effectLst/>
                <a:latin typeface="Helvetica" pitchFamily="2" charset="0"/>
              </a:rPr>
              <a:t> P.A.</a:t>
            </a:r>
            <a:endParaRPr lang="en-US" sz="2400" dirty="0">
              <a:solidFill>
                <a:srgbClr val="404040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9480C-600E-FE95-9B56-E58232095172}"/>
              </a:ext>
            </a:extLst>
          </p:cNvPr>
          <p:cNvSpPr txBox="1"/>
          <p:nvPr/>
        </p:nvSpPr>
        <p:spPr>
          <a:xfrm>
            <a:off x="4688966" y="2962739"/>
            <a:ext cx="4298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Čezmejna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konferenca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o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potrebah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in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dobrih</a:t>
            </a: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praksah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večjezičnega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poslovanja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b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</a:b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v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javni</a:t>
            </a:r>
            <a:r>
              <a:rPr lang="en-US" sz="2400" i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Helvetica" pitchFamily="2" charset="0"/>
              </a:rPr>
              <a:t>upravi</a:t>
            </a:r>
            <a:endParaRPr lang="en-US" sz="2400" dirty="0"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5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86172-2B49-33B4-7AF5-2A36A23D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07F5E-4B24-875D-821D-AA6FE4A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27BA86-985E-CFC4-509F-DE14464BC290}"/>
              </a:ext>
            </a:extLst>
          </p:cNvPr>
          <p:cNvSpPr/>
          <p:nvPr/>
        </p:nvSpPr>
        <p:spPr>
          <a:xfrm>
            <a:off x="0" y="1120218"/>
            <a:ext cx="9144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E6718-EAD7-5B10-31AF-23AF249CBAF1}"/>
              </a:ext>
            </a:extLst>
          </p:cNvPr>
          <p:cNvSpPr txBox="1"/>
          <p:nvPr/>
        </p:nvSpPr>
        <p:spPr>
          <a:xfrm>
            <a:off x="269196" y="2516746"/>
            <a:ext cx="64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l'attenzione! /</a:t>
            </a:r>
          </a:p>
          <a:p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84BE8-01F4-F44E-2C6F-95330503572F}"/>
              </a:ext>
            </a:extLst>
          </p:cNvPr>
          <p:cNvSpPr txBox="1"/>
          <p:nvPr/>
        </p:nvSpPr>
        <p:spPr>
          <a:xfrm>
            <a:off x="314325" y="3893503"/>
            <a:ext cx="444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990EE4-7424-ABFE-5D25-A59B27A74764}"/>
              </a:ext>
            </a:extLst>
          </p:cNvPr>
          <p:cNvSpPr txBox="1"/>
          <p:nvPr/>
        </p:nvSpPr>
        <p:spPr>
          <a:xfrm>
            <a:off x="5974383" y="4210694"/>
            <a:ext cx="3483942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 </a:t>
            </a: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565B3D-B298-B235-3EC7-A3F2C94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10" y="4975331"/>
            <a:ext cx="252308" cy="2523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5F8B1C1-1656-6B21-B81D-0723990F6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-174193" y="4386492"/>
            <a:ext cx="4325088" cy="184219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CD0176B-C28D-45F2-B674-A3EEA919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5" y="10800"/>
            <a:ext cx="3030192" cy="107909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AE5E1B-9AE1-4567-8023-07AE4FEC9318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F651B0-949C-4064-848E-8FA7AA139A9F}"/>
              </a:ext>
            </a:extLst>
          </p:cNvPr>
          <p:cNvSpPr txBox="1"/>
          <p:nvPr/>
        </p:nvSpPr>
        <p:spPr>
          <a:xfrm>
            <a:off x="2282847" y="6366364"/>
            <a:ext cx="852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0" id="{3EAE5E05-483B-F748-9C1B-F1B65BEDD1C6}" vid="{7246C828-0910-D040-912A-AD5E43116E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878188-DEE3-45E7-BEDD-9AABEAE89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95EE56-49FB-4DDF-AB12-7CD2E4F66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DFDC93-3709-4A03-AC5F-D61245F77E4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ppt_ISO1</Template>
  <TotalTime>89</TotalTime>
  <Words>1102</Words>
  <Application>Microsoft Office PowerPoint</Application>
  <PresentationFormat>On-screen Show (4:3)</PresentationFormat>
  <Paragraphs>151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Helvetica</vt:lpstr>
      <vt:lpstr>Open Sans</vt:lpstr>
      <vt:lpstr>Open Sans Semibold</vt:lpstr>
      <vt:lpstr>Roboto-Bold</vt:lpstr>
      <vt:lpstr>Roboto-Regular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+ 22 PARTNER ASSOCIATI + 22 PRIDRUŽENIH PARTNERJEV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Gaja Kovač</cp:lastModifiedBy>
  <cp:revision>15</cp:revision>
  <dcterms:created xsi:type="dcterms:W3CDTF">2024-05-20T09:40:01Z</dcterms:created>
  <dcterms:modified xsi:type="dcterms:W3CDTF">2024-10-22T14:32:42Z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