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5" r:id="rId7"/>
    <p:sldId id="29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59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48B"/>
    <a:srgbClr val="FFFFFF"/>
    <a:srgbClr val="1EB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9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22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1A68-7766-6B4F-A404-FBD95B68BD09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9FD4-6909-C849-B0DE-A106633BD6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2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5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9FD4-6909-C849-B0DE-A106633BD62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20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EE4F8-FCBE-494C-BD6F-640C1B5B1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AED309-C7BF-CBB2-6C46-CAE46D143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5480F8-72A5-BA53-FEDF-7C50A304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8093A-169D-F140-ACAA-6019CD3119A6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2B4701-454E-7A19-4EF7-5CA31742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BB2F65-E112-CC1A-58E0-56C92A68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3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23F6D-F3CB-2E63-7587-0434C3A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CA031C-0CD1-7848-B235-10723F07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7EBE1C-7C03-1549-8A7A-F862533C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321AB-94A3-1146-9B9F-C10139FD0257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836081-9B16-09A5-A6C5-3B40FFB0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01415-5274-7295-83B7-80029577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95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645AF5-1CBA-4715-879C-9DC64BB47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9C1D5F-FF93-1421-6997-2CE14D3F2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762350-1C76-EBF1-2BBE-C3F2DEB6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AC119-B1BE-344D-989E-852BF5EEB564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C0D6B7-A73B-65EA-5AEE-6373735E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74F1F-E217-EB95-9E4A-11AB36D2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67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CF49AC-6213-1B21-63C0-586BEF86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83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FAD1D9-E5AA-8513-2398-8C5D6B21D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469"/>
            <a:ext cx="10515600" cy="28876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5DEC09-6434-D579-D564-996120A4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114ED8-19D2-C142-91D4-A1CB97582E0B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C1575-1355-96E5-B119-47CFACD6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62B95B-4729-5CF5-172F-2DB54C8E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27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5F0FB-082B-1BA2-C664-54776159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3FBD93-67BF-0F3C-BA5A-4F1142E3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8F771E-7E41-3CE7-86DB-4C8F6299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840744-59A3-534C-9BB5-239BD940844A}" type="datetime1">
              <a:rPr lang="it-IT" smtClean="0"/>
              <a:t>22/10/2024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D2B36-1361-C526-FB6A-D73301D1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EC0B0F-CB75-2B8B-20C5-91F0B700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00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261824-1E6D-585C-F25D-BDB808D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75B8E8-EB9B-58EE-98D2-0B49129D3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D708AD-F1CC-1FF0-A35A-1F512CE6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25DB12-A167-33AD-DC12-A11D6009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926C8-FBAD-5544-A84C-AA8E89EE0B19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AEE798-A9E6-99F9-3673-669F5D4B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3F3412-83AA-0195-4094-E7453A77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7E473-49FC-1125-9B79-8F7DE866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7C9068-5904-CC7A-CBF6-6FA8FAB9E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14AB98-69FF-B0DA-6E61-ADE0ED993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D94D08-FC34-7B55-8C1A-932231B2A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1785BD-F67D-9FEA-4100-1236FB2CB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A6B3DE-DB5D-FD76-89CE-9E30A50E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B3ED1-6C38-DD4A-ABC9-ACC788DEE337}" type="datetime1">
              <a:rPr lang="it-IT" smtClean="0"/>
              <a:t>22/10/2024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E441B9-B57F-B6F3-3491-E501E00C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0F60049-373B-681A-4D1B-C3DB6ED1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53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EB75F-B38C-5423-AA24-8FB31B4D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4F6D29-7EC9-BF5D-0E67-9D160737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E20DC4-8AC3-CF44-BACC-F628DCC4BA75}" type="datetime1">
              <a:rPr lang="it-IT" smtClean="0"/>
              <a:t>22/10/2024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42BBE8-F4E6-A119-A129-A9527A29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F215F4-8CCA-0D88-9EB1-6F791DC9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46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9CAF22-9D2C-2F13-C206-1E86E945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E2C52-AFE7-E74E-8EBE-207E3C62BA7A}" type="datetime1">
              <a:rPr lang="it-IT" smtClean="0"/>
              <a:t>22/10/2024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78FDBD-C028-39E7-84DA-C44260D5D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3026A5-530B-A331-7FA1-BD64B441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CD572-A4B2-A051-063B-63D1EA7C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BE02C-9B89-455F-E6BD-FE19B1B58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1D08C6-E4DE-4AEF-C6A2-C16DEAA7B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408E15-4207-F3B7-F029-4A1C5AEB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C6656-1FF4-AC47-8C50-DD13BCE3BEE8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58ED2B-6558-7E30-0E66-E018F5C6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31B772-F8FE-A748-2C1A-6F064163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0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65F31-A70C-ACDB-368E-115DCCEC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2A68DF-4DDB-9ECF-837A-9F9648CF0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CB9BEF-575F-31E9-81A9-C60F0D09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94EC6E-17FF-237A-ED8B-B75E1F03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BB8-9234-954F-8449-E702963523E8}" type="datetime1">
              <a:rPr lang="it-IT" smtClean="0"/>
              <a:t>22/10/2024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EE2E97-9D0E-6A0C-1205-64E3F5EA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110958-44CB-7923-45C1-DCCF9A80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3452398-1616-ECCD-0CAB-C8FBB44B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DA6F6-2527-42FD-5DDB-9190B3608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02226"/>
            <a:ext cx="10515600" cy="293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C72723-F405-2990-B9C0-C1E7BB908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DC4B6-0626-466B-5869-AC57277E6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E0B5782-5817-E445-956A-379BFC1C9720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D37C209-FE2D-F8BE-65FF-6303E94AAAC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38198" y="6200721"/>
            <a:ext cx="10515601" cy="818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FE86BCD-F4CC-2AEC-DF84-5E1C502A19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838200" y="261620"/>
            <a:ext cx="2806696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B448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hyperlink" Target="http://www.jeziknaklik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594A2.025252A0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48FB95C-19A1-B4A1-6F73-B045A916B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390B42-F250-D860-3889-CFA40392FF9B}"/>
              </a:ext>
            </a:extLst>
          </p:cNvPr>
          <p:cNvSpPr/>
          <p:nvPr/>
        </p:nvSpPr>
        <p:spPr>
          <a:xfrm>
            <a:off x="0" y="1290396"/>
            <a:ext cx="12192000" cy="5567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5D31F6-A277-CA9E-B1E4-4C17B39CAFB1}"/>
              </a:ext>
            </a:extLst>
          </p:cNvPr>
          <p:cNvSpPr txBox="1"/>
          <p:nvPr/>
        </p:nvSpPr>
        <p:spPr>
          <a:xfrm>
            <a:off x="739219" y="1625379"/>
            <a:ext cx="5345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Relazione </a:t>
            </a:r>
            <a:r>
              <a:rPr lang="it-IT" sz="2800" b="1" dirty="0" err="1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sull</a:t>
            </a:r>
            <a:r>
              <a:rPr lang="sl-SI" sz="2800" b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buone prassi nel contesto linguistico sloveno in Italia</a:t>
            </a:r>
            <a:endParaRPr lang="it-IT" sz="2800" b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B40F46-3F54-365D-EDCE-FB9265B0E08D}"/>
              </a:ext>
            </a:extLst>
          </p:cNvPr>
          <p:cNvSpPr txBox="1"/>
          <p:nvPr/>
        </p:nvSpPr>
        <p:spPr>
          <a:xfrm>
            <a:off x="6356940" y="1619121"/>
            <a:ext cx="536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Poročilo o dobrih praksah v </a:t>
            </a:r>
          </a:p>
          <a:p>
            <a:r>
              <a:rPr lang="sl-SI" sz="2800" b="1" i="1" dirty="0">
                <a:solidFill>
                  <a:srgbClr val="1E3D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slovenskem jezikovnem okolju v Italiji</a:t>
            </a:r>
            <a:endParaRPr lang="it-IT" sz="2800" b="1" i="1" dirty="0">
              <a:solidFill>
                <a:srgbClr val="1E3D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857143-CD7C-EFA2-4849-8C33CBB63547}"/>
              </a:ext>
            </a:extLst>
          </p:cNvPr>
          <p:cNvSpPr txBox="1"/>
          <p:nvPr/>
        </p:nvSpPr>
        <p:spPr>
          <a:xfrm>
            <a:off x="728710" y="2785446"/>
            <a:ext cx="4969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</a:t>
            </a: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 bisogni e le buone prassi in materia di operatività multilingue</a:t>
            </a:r>
          </a:p>
          <a:p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Studi Umanistici ZRS Koper,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</a:p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 ottobre 2024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0B0B0D-6B30-C270-EBFC-F99265E89F70}"/>
              </a:ext>
            </a:extLst>
          </p:cNvPr>
          <p:cNvSpPr txBox="1"/>
          <p:nvPr/>
        </p:nvSpPr>
        <p:spPr>
          <a:xfrm>
            <a:off x="6334161" y="2785446"/>
            <a:ext cx="5095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</a:t>
            </a:r>
          </a:p>
          <a:p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potrebah in dobrih praksah na področju večjezičnega poslovanja</a:t>
            </a:r>
          </a:p>
          <a:p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humanističnih znanosti ZRS Koper, Koper</a:t>
            </a:r>
          </a:p>
          <a:p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 oktober 2024</a:t>
            </a:r>
            <a:endParaRPr lang="it-IT" sz="16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6E7BAA-5604-6195-938C-F1429D872A40}"/>
              </a:ext>
            </a:extLst>
          </p:cNvPr>
          <p:cNvSpPr txBox="1"/>
          <p:nvPr/>
        </p:nvSpPr>
        <p:spPr>
          <a:xfrm>
            <a:off x="739220" y="4068624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Laura Sgubin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Regione FVG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4B4E53-54CC-0696-331F-E91140D50D8F}"/>
              </a:ext>
            </a:extLst>
          </p:cNvPr>
          <p:cNvSpPr txBox="1"/>
          <p:nvPr/>
        </p:nvSpPr>
        <p:spPr>
          <a:xfrm>
            <a:off x="6356940" y="4096788"/>
            <a:ext cx="4969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Laura Sgubin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</a:t>
            </a:r>
            <a:r>
              <a:rPr lang="sl-S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žela FJK</a:t>
            </a:r>
            <a:endParaRPr lang="it-IT" sz="1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5043A42-89B8-51A3-7E41-9CB3CA42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9296"/>
            <a:ext cx="12192000" cy="236870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10" y="1341050"/>
            <a:ext cx="6124655" cy="45078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230">
            <a:off x="3992816" y="199694"/>
            <a:ext cx="2517746" cy="18883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10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23328" y="4214640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sl-SI" sz="2600" i="1" dirty="0"/>
              <a:t>Normiranje terminologije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838200" y="4885274"/>
            <a:ext cx="3801512" cy="105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referenčni pravni ureditvi </a:t>
            </a:r>
            <a:r>
              <a:rPr lang="sl-SI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(italijanska in slovenska), ki nista prekrivni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l-SI" sz="2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531">
            <a:off x="9154543" y="2606474"/>
            <a:ext cx="2513881" cy="33518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23328" y="2953317"/>
            <a:ext cx="4031779" cy="121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ordinamenti giuridici di riferimento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italiano e sloveno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sovrapponibili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23328" y="2387653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it-IT" sz="2600" dirty="0"/>
              <a:t>Normazione terminologica</a:t>
            </a:r>
          </a:p>
        </p:txBody>
      </p:sp>
    </p:spTree>
    <p:extLst>
      <p:ext uri="{BB962C8B-B14F-4D97-AF65-F5344CB8AC3E}">
        <p14:creationId xmlns:p14="http://schemas.microsoft.com/office/powerpoint/2010/main" val="113753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334934" y="1455875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Terminološke delovne skupine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334934" y="2160033"/>
            <a:ext cx="4868836" cy="3626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prvem triletju: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terminološki delovni skupini (upravnopravna in računovodska terminologija)</a:t>
            </a:r>
          </a:p>
          <a:p>
            <a:pPr>
              <a:lnSpc>
                <a:spcPct val="150000"/>
              </a:lnSpc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zdaj: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delovna skupina za področje vzgoje in izobraževanja + terminološka posvetovanja za upravno in ustavno pravo</a:t>
            </a:r>
          </a:p>
          <a:p>
            <a:pPr>
              <a:lnSpc>
                <a:spcPct val="150000"/>
              </a:lnSpc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prihodnje: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delovna skupina za toponomastiko</a:t>
            </a:r>
          </a:p>
          <a:p>
            <a:pPr>
              <a:lnSpc>
                <a:spcPct val="150000"/>
              </a:lnSpc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1031421" y="1455875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Gruppi di lavoro terminologici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1031421" y="2180886"/>
            <a:ext cx="4801687" cy="3626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primo triennio</a:t>
            </a: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gruppi di lavoro terminologici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terminologia giuridico-amministrativa e finanziaria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attualmente</a:t>
            </a: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gruppo di lavoro sull’istruzione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consulenze terminologiche sul diritto amministrativo e costituzionale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futuro</a:t>
            </a: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gruppo di lavoro sulla toponomastica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2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196493" y="4314609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Zvezek normiranih terminov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241437" y="4516069"/>
            <a:ext cx="4801687" cy="20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16. izdaja z več kot 4200 vnosi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prosto dostopen na portalu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www.jeziknaklik.it</a:t>
            </a: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kratkem Zvezek 2.0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16" y="2607890"/>
            <a:ext cx="5074137" cy="34134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184">
            <a:off x="3978749" y="477900"/>
            <a:ext cx="5200435" cy="20077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91">
            <a:off x="7000318" y="1462853"/>
            <a:ext cx="4957935" cy="26069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241436" y="2342946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Raccolta dei termini normati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286381" y="2491215"/>
            <a:ext cx="4801687" cy="20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edizione con oltre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4200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accessibile liberamente su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www.jeziknaklik.it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breve 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Raccolta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2.0 </a:t>
            </a:r>
          </a:p>
        </p:txBody>
      </p:sp>
    </p:spTree>
    <p:extLst>
      <p:ext uri="{BB962C8B-B14F-4D97-AF65-F5344CB8AC3E}">
        <p14:creationId xmlns:p14="http://schemas.microsoft.com/office/powerpoint/2010/main" val="72681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05691" y="4324942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Prevajanje in tolmačenje 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05691" y="4414545"/>
            <a:ext cx="5662351" cy="1918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povečanje povpraševanja po prevajalskih in tolmaških storitvah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postopno ukoreninjenje 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rada v institucionalni strukturi dežele</a:t>
            </a:r>
          </a:p>
        </p:txBody>
      </p:sp>
      <p:pic>
        <p:nvPicPr>
          <p:cNvPr id="12" name="Picture 6" descr="C:\Users\165050\Desktop\Urad\Fotke\IMG_38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3664">
            <a:off x="4881666" y="544545"/>
            <a:ext cx="4103688" cy="27622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55">
            <a:off x="7180953" y="3021542"/>
            <a:ext cx="4226667" cy="28160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05691" y="1708526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Traduzione e interpretazione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05691" y="2200288"/>
            <a:ext cx="4185627" cy="1918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della domanda di servizi di traduzione e interpretazione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graduale affermazione dell’Ufficio nella struttura istituzionale della Regione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5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116387" y="3963470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Pregled  pravnih besedil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116387" y="4221305"/>
            <a:ext cx="4237413" cy="1588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2023: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Predpisi o varstvu Slovencev v Italiji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2024: nov prevod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Ustave Italijanske republike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728">
            <a:off x="608435" y="1396795"/>
            <a:ext cx="5647661" cy="41646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116387" y="1612858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i="1" dirty="0"/>
              <a:t>Revisione di testi giuridici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116387" y="2094233"/>
            <a:ext cx="4671060" cy="1588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2023: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normativa di tutela degli sloveni in </a:t>
            </a:r>
            <a:r>
              <a:rPr lang="sl-SI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Ital</a:t>
            </a:r>
            <a:r>
              <a:rPr lang="it-IT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ia</a:t>
            </a:r>
            <a:endParaRPr lang="sl-SI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2024: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nuova traduzione della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Costituzione della Repubblica Italiana</a:t>
            </a:r>
            <a:endParaRPr lang="sl-SI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8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096000" y="3845001"/>
            <a:ext cx="2094115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Izobraževanje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202396" y="4286166"/>
            <a:ext cx="5602316" cy="1902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krajši jezikovni tečaji za rojene govorce slovenščine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nezadostni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podiplomski izpopolnjevalni program iz upravnopravnega prevajanja med italijanščino in slovenščino na tržaški univerzi (IUSLIT)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druga izvedba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034">
            <a:off x="388940" y="1342667"/>
            <a:ext cx="5295120" cy="27711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 rot="21435232">
            <a:off x="319244" y="4326842"/>
            <a:ext cx="5434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finanziato dalla Regione FVG (con le risorse della Legge  38/2001) </a:t>
            </a:r>
            <a:endParaRPr lang="sl-SI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endParaRPr lang="sl-SI" sz="14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sl-SI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inancirala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Dežela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FJK (s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sredstvi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Zakona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38/2001)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096000" y="1702819"/>
            <a:ext cx="5602316" cy="1902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brevi corsi di lingua per parlanti sloveni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insufficienti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Corso di perfezionamento in traduzione giuridica tra l’italiano e lo sloveno presso l’Università di Trieste </a:t>
            </a: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(IUSLIT)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seconda edizione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096000" y="1190660"/>
            <a:ext cx="2094115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800" dirty="0"/>
              <a:t>Formazione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71612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030bbb6-6a6e-42ad-ba37-f0ba2c15ca32@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43474">
            <a:off x="6745178" y="3319056"/>
            <a:ext cx="3458415" cy="25934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324514" y="3725962"/>
            <a:ext cx="3193011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Čezmejno sodelovanje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324514" y="4177819"/>
            <a:ext cx="6215501" cy="204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Italijanska narodna skupnost v Sloveniji in na Hrvaškem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6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podobne značilnosti in težave  &gt;  vzpostavljanje rednih stikov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6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avgusta 2022: sporazum z </a:t>
            </a: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Obalno samoupravno skupnostjo italijanske narodnosti (CAN Costiera)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6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prihodnje: sklenitev sporazuma z </a:t>
            </a:r>
            <a:r>
              <a:rPr lang="sl-SI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Istrsko županijo</a:t>
            </a:r>
          </a:p>
        </p:txBody>
      </p:sp>
      <p:pic>
        <p:nvPicPr>
          <p:cNvPr id="12" name="Picture 2" descr="C:\Users\165050\Desktop\Urad\Fotke\CAN Costie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6044">
            <a:off x="7843952" y="1095490"/>
            <a:ext cx="3236913" cy="24272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324514" y="1212834"/>
            <a:ext cx="4107531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Cooperazione transfrontaliera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324514" y="1660497"/>
            <a:ext cx="6835431" cy="2041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Comunità nazionale italiana in Slovenia e Croazia</a:t>
            </a: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caratteristiche e problematiche simili </a:t>
            </a:r>
            <a:r>
              <a:rPr lang="sl-SI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it-I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contatti costanti</a:t>
            </a:r>
            <a:endParaRPr lang="sl-SI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agosto </a:t>
            </a:r>
            <a:r>
              <a:rPr lang="sl-SI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2022: </a:t>
            </a:r>
            <a:r>
              <a:rPr lang="it-I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convenzione con la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Comunità Autogestita Costiera della Nazionalità Italiana </a:t>
            </a: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(CAN Costiera)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futuro</a:t>
            </a:r>
            <a:r>
              <a:rPr lang="sl-SI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it-IT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convenzione analoga con la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Regione Istriana</a:t>
            </a: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3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452337" y="3862677"/>
            <a:ext cx="492702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400" i="1" dirty="0"/>
              <a:t>Delo s prevajalci in referenti v Mreži</a:t>
            </a:r>
            <a:endParaRPr lang="it-IT" sz="24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08462" y="4183223"/>
            <a:ext cx="5587538" cy="2058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svetovanje pri jezikovnih in terminoloških dvomih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lektoriranje prevodov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2023: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Mrežne novičke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2024: oddaja težjih in obsežnejših prevodov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zunanji agenciji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27">
            <a:off x="7315201" y="1087342"/>
            <a:ext cx="3476162" cy="49211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217">
            <a:off x="6766795" y="413087"/>
            <a:ext cx="2085443" cy="19127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452337" y="1280752"/>
            <a:ext cx="6346792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Collaborazione con traduttori e sportellisti della Rete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08462" y="1809639"/>
            <a:ext cx="5587538" cy="2016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consulenza su dubbi linguistici e terminologici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revisione linguistica delle traduzioni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2023: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newsletter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Mrežne novičke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2024: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affidamento di traduzioni più complesse e corpose 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un’agenzia esterna</a:t>
            </a:r>
            <a:endParaRPr lang="sl-SI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9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18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208222" y="1793621"/>
            <a:ext cx="4922519" cy="3545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i="1" dirty="0"/>
              <a:t>CU je postal referenčna točka za javne institucije in civilno družbo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i="1" dirty="0"/>
              <a:t>Mreža  &gt;  </a:t>
            </a:r>
            <a:r>
              <a:rPr lang="sl-SI" sz="1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pozitivni premiki in spremembe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i="1" dirty="0"/>
              <a:t>novi predlogi in projekti  </a:t>
            </a:r>
          </a:p>
          <a:p>
            <a:pPr>
              <a:lnSpc>
                <a:spcPct val="150000"/>
              </a:lnSpc>
            </a:pPr>
            <a:r>
              <a:rPr lang="sl-SI" sz="1800" i="1" dirty="0"/>
              <a:t>             &gt;  </a:t>
            </a:r>
            <a:r>
              <a:rPr lang="sl-SI" sz="1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povečanje vidnosti slovenskih jezikovnih okenc </a:t>
            </a:r>
          </a:p>
          <a:p>
            <a:pPr>
              <a:lnSpc>
                <a:spcPct val="150000"/>
              </a:lnSpc>
            </a:pPr>
            <a:r>
              <a:rPr lang="sl-SI" sz="1800" b="0" i="1" dirty="0"/>
              <a:t>             &gt; </a:t>
            </a:r>
            <a:r>
              <a:rPr lang="sl-SI" sz="1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izboljšanje dvojezičnega poslovanja na območju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208222" y="1242912"/>
            <a:ext cx="2337262" cy="7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Zaključek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75503" y="1242913"/>
            <a:ext cx="2337262" cy="72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Conclusioni</a:t>
            </a:r>
            <a:endParaRPr lang="sl-SI" sz="260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05196" y="1793621"/>
            <a:ext cx="5205153" cy="3545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L’UC è diventato un punto di riferimento per gli enti pubblici e la società civile</a:t>
            </a:r>
            <a:endParaRPr lang="sl-SI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/>
              <a:t>Rete</a:t>
            </a:r>
            <a:r>
              <a:rPr lang="sl-SI" sz="1800" dirty="0"/>
              <a:t> &gt; </a:t>
            </a:r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progressi e cambiamenti positivi</a:t>
            </a:r>
            <a:endParaRPr lang="sl-SI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800" dirty="0" err="1"/>
              <a:t>nuove</a:t>
            </a:r>
            <a:r>
              <a:rPr lang="sl-SI" sz="1800" dirty="0"/>
              <a:t> </a:t>
            </a:r>
            <a:r>
              <a:rPr lang="sl-SI" sz="1800" dirty="0" err="1"/>
              <a:t>proposte</a:t>
            </a:r>
            <a:r>
              <a:rPr lang="sl-SI" sz="1800" dirty="0"/>
              <a:t> e </a:t>
            </a:r>
            <a:r>
              <a:rPr lang="sl-SI" sz="1800" dirty="0" err="1"/>
              <a:t>progetti</a:t>
            </a:r>
            <a:endParaRPr lang="sl-SI" sz="1800" dirty="0"/>
          </a:p>
          <a:p>
            <a:pPr>
              <a:lnSpc>
                <a:spcPct val="150000"/>
              </a:lnSpc>
            </a:pPr>
            <a:r>
              <a:rPr lang="sl-SI" sz="1800" dirty="0"/>
              <a:t>             &gt; </a:t>
            </a:r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incremento della </a:t>
            </a:r>
            <a:r>
              <a:rPr lang="sl-SI" sz="18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visibilit</a:t>
            </a:r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degli sportelli sloveni</a:t>
            </a:r>
            <a:endParaRPr lang="sl-SI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7550" indent="-717550">
              <a:lnSpc>
                <a:spcPct val="150000"/>
              </a:lnSpc>
            </a:pPr>
            <a:r>
              <a:rPr lang="sl-SI" sz="1800" b="0" dirty="0"/>
              <a:t>             &gt; </a:t>
            </a:r>
            <a:r>
              <a:rPr lang="it-IT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miglioramento dell’operatività bilingue nell’area</a:t>
            </a:r>
            <a:endParaRPr lang="sl-SI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7D501-B7BE-64FC-703C-19508D9C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4" y="6406805"/>
            <a:ext cx="10578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Capodistria, 23 ottobre 2024 /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4BED22-E1D7-CC68-739F-99191DC6F141}"/>
              </a:ext>
            </a:extLst>
          </p:cNvPr>
          <p:cNvSpPr/>
          <p:nvPr/>
        </p:nvSpPr>
        <p:spPr>
          <a:xfrm>
            <a:off x="3941" y="1266613"/>
            <a:ext cx="12192000" cy="5101474"/>
          </a:xfrm>
          <a:prstGeom prst="rect">
            <a:avLst/>
          </a:prstGeom>
          <a:solidFill>
            <a:srgbClr val="1E3D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19A1B78-064B-DBF7-610F-E230561719C9}"/>
              </a:ext>
            </a:extLst>
          </p:cNvPr>
          <p:cNvSpPr txBox="1"/>
          <p:nvPr/>
        </p:nvSpPr>
        <p:spPr>
          <a:xfrm>
            <a:off x="729813" y="1687878"/>
            <a:ext cx="564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l’attenzione!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2E3860F-76BE-29C9-F992-C5478857F719}"/>
              </a:ext>
            </a:extLst>
          </p:cNvPr>
          <p:cNvSpPr txBox="1"/>
          <p:nvPr/>
        </p:nvSpPr>
        <p:spPr>
          <a:xfrm>
            <a:off x="775504" y="3694898"/>
            <a:ext cx="444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/ </a:t>
            </a:r>
            <a:r>
              <a:rPr lang="it-IT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</a:t>
            </a:r>
            <a:r>
              <a:rPr lang="it-IT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it-I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l-SI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ufficio.sloveno</a:t>
            </a:r>
            <a:r>
              <a:rPr lang="it-IT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@regione.fvg.it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6C7EDA7-3012-1A8E-6AB7-527CE3B46F3A}"/>
              </a:ext>
            </a:extLst>
          </p:cNvPr>
          <p:cNvSpPr txBox="1"/>
          <p:nvPr/>
        </p:nvSpPr>
        <p:spPr>
          <a:xfrm>
            <a:off x="7713775" y="4728080"/>
            <a:ext cx="3483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t-IT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SEGUICI / SLEDI NAM</a:t>
            </a:r>
            <a:r>
              <a:rPr lang="sl-SI" sz="1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it-IT" sz="1400" b="1" dirty="0">
              <a:solidFill>
                <a:schemeClr val="accent5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250000"/>
              </a:lnSpc>
            </a:pPr>
            <a:r>
              <a:rPr lang="it-IT" sz="1400" kern="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www.ita-slo.eu/</a:t>
            </a:r>
            <a:r>
              <a:rPr lang="sl-SI" sz="1400" kern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crossterm</a:t>
            </a:r>
            <a:endParaRPr lang="it-IT" sz="1400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250000"/>
              </a:lnSpc>
            </a:pP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58BD4D9-D453-1F19-8D8F-23F00184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45" y="4988377"/>
            <a:ext cx="252308" cy="2523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31599E-AE5A-15BE-D935-E1BEAF554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" t="-3900" r="13866" b="51821"/>
          <a:stretch/>
        </p:blipFill>
        <p:spPr>
          <a:xfrm>
            <a:off x="332509" y="4315400"/>
            <a:ext cx="5660967" cy="205008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19A1B78-064B-DBF7-610F-E230561719C9}"/>
              </a:ext>
            </a:extLst>
          </p:cNvPr>
          <p:cNvSpPr txBox="1"/>
          <p:nvPr/>
        </p:nvSpPr>
        <p:spPr>
          <a:xfrm>
            <a:off x="6793933" y="1687877"/>
            <a:ext cx="4818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</a:t>
            </a:r>
            <a:r>
              <a:rPr lang="it-IT" sz="4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it-IT" sz="4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pozornost</a:t>
            </a:r>
            <a:r>
              <a:rPr lang="it-IT" sz="4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ED78632-4467-4D37-B7DA-6965A5B164E3}"/>
              </a:ext>
            </a:extLst>
          </p:cNvPr>
          <p:cNvSpPr txBox="1"/>
          <p:nvPr/>
        </p:nvSpPr>
        <p:spPr>
          <a:xfrm>
            <a:off x="3564560" y="2616964"/>
            <a:ext cx="5270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</a:t>
            </a:r>
            <a:r>
              <a:rPr lang="sl-SI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sl-SI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it-IT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it-IT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atenzion</a:t>
            </a:r>
            <a:r>
              <a:rPr lang="it-IT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680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284246" y="1274077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800" i="1" dirty="0"/>
              <a:t>Centralni urad za slovenski jezik (CU)</a:t>
            </a:r>
            <a:endParaRPr lang="it-IT" sz="28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284247" y="2043721"/>
            <a:ext cx="4801687" cy="391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deluje od leta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it-IT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endParaRPr lang="sl-SI" sz="17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izvaja predpise za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varstvo slovenske jezikovne manjšine v Italiji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spodbuja: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javno rabo slovenščine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poenotenje upravnopravne terminologije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izboljšanje kakovosti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slovenskih besedil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olajšanje dela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prevajalcev in jezikovnih referentov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prevaja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tolmači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deželne direkcije in službe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jezikovna svetovalna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koordinacijska služba</a:t>
            </a: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89661" y="1274077"/>
            <a:ext cx="5610970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L’Ufficio centrale per la lingua slovena</a:t>
            </a:r>
            <a:r>
              <a:rPr lang="sl-SI" sz="2600" dirty="0"/>
              <a:t> (</a:t>
            </a:r>
            <a:r>
              <a:rPr lang="it-IT" sz="2600" dirty="0"/>
              <a:t>UC</a:t>
            </a:r>
            <a:r>
              <a:rPr lang="sl-SI" sz="2600" dirty="0"/>
              <a:t>)</a:t>
            </a:r>
            <a:endParaRPr lang="it-IT" sz="2600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327590" y="1900086"/>
            <a:ext cx="5768410" cy="376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attivo dal</a:t>
            </a:r>
            <a:r>
              <a:rPr lang="sl-SI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endParaRPr lang="sl-SI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 la normativa di </a:t>
            </a: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tutela della minoranza linguistica slovena in Italia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promuove</a:t>
            </a:r>
            <a:r>
              <a:rPr lang="sl-SI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l’uso della lingua slovena nella PA</a:t>
            </a:r>
            <a:endParaRPr lang="sl-SI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standardizzazione della terminologia giuridico</a:t>
            </a:r>
            <a:r>
              <a:rPr lang="sl-SI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it-IT" sz="15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mministrativa</a:t>
            </a: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l-SI" sz="15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sl-SI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</a:t>
            </a: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dei testi </a:t>
            </a:r>
            <a:r>
              <a:rPr lang="it-IT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lingua slovena</a:t>
            </a:r>
            <a:endParaRPr lang="sl-SI" sz="155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coordinamento </a:t>
            </a:r>
            <a:r>
              <a:rPr lang="it-IT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traduttori e sportellisti</a:t>
            </a:r>
            <a:endParaRPr lang="sl-SI" sz="155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fornisce a</a:t>
            </a:r>
            <a:r>
              <a:rPr lang="sl-SI" sz="155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ttivit</a:t>
            </a:r>
            <a:r>
              <a:rPr lang="it-IT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</a:t>
            </a:r>
            <a:r>
              <a:rPr lang="sl-SI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traduzione e interpretariato </a:t>
            </a:r>
            <a:r>
              <a:rPr lang="sl-SI" sz="155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 servizi e le direzioni della Regione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assicura </a:t>
            </a:r>
            <a:r>
              <a:rPr lang="sl-SI" sz="15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consulenza</a:t>
            </a:r>
            <a:r>
              <a:rPr lang="sl-SI" sz="15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coordinamento linguistico</a:t>
            </a:r>
            <a:endParaRPr lang="it-IT" sz="1550" dirty="0"/>
          </a:p>
        </p:txBody>
      </p:sp>
    </p:spTree>
    <p:extLst>
      <p:ext uri="{BB962C8B-B14F-4D97-AF65-F5344CB8AC3E}">
        <p14:creationId xmlns:p14="http://schemas.microsoft.com/office/powerpoint/2010/main" val="167211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805538" y="3887067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Ugotovljene pomanjkljivosti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805538" y="4576890"/>
            <a:ext cx="4801687" cy="114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terminološka neusklajenost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besedila in prevodi vprašljive kakovosti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raba neustreznih terminov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940">
            <a:off x="792477" y="2400413"/>
            <a:ext cx="3161180" cy="3518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565">
            <a:off x="483332" y="1381878"/>
            <a:ext cx="4193226" cy="26275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t="13148" r="20930" b="10746"/>
          <a:stretch/>
        </p:blipFill>
        <p:spPr>
          <a:xfrm rot="21366901">
            <a:off x="4234814" y="1942742"/>
            <a:ext cx="2108270" cy="26676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805538" y="1334596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Le carenze individuate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805538" y="2037226"/>
            <a:ext cx="4801687" cy="114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disomogeneità terminologica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testi e traduzioni di dubbia qualit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utilizzo di termini inappropriati</a:t>
            </a:r>
          </a:p>
        </p:txBody>
      </p:sp>
    </p:spTree>
    <p:extLst>
      <p:ext uri="{BB962C8B-B14F-4D97-AF65-F5344CB8AC3E}">
        <p14:creationId xmlns:p14="http://schemas.microsoft.com/office/powerpoint/2010/main" val="131514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805539" y="1040937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2561651" y="3522869"/>
            <a:ext cx="6783183" cy="227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l-SI" sz="2400" i="1" dirty="0"/>
              <a:t>cilj Centralnega urada</a:t>
            </a:r>
            <a:r>
              <a:rPr lang="it-IT" sz="2400" i="1" dirty="0"/>
              <a:t>:</a:t>
            </a:r>
            <a:endParaRPr lang="sl-SI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l-SI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večja </a:t>
            </a: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homogenost </a:t>
            </a:r>
            <a:r>
              <a:rPr lang="sl-SI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 uporabi upravnopravne terminologije in </a:t>
            </a:r>
            <a:r>
              <a:rPr lang="sl-SI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kakovost </a:t>
            </a:r>
            <a:r>
              <a:rPr lang="sl-SI" sz="24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besedil v slovenščini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1406902" y="1133762"/>
            <a:ext cx="9092682" cy="227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2400" dirty="0"/>
              <a:t>l’obiettivo dell’Ufficio centrale:</a:t>
            </a:r>
            <a:endParaRPr lang="sl-SI" sz="24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maggiore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omogeneità</a:t>
            </a:r>
            <a:r>
              <a:rPr lang="it-IT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nell’uso della terminologia giuridico–amministrativa e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qualità</a:t>
            </a:r>
            <a:r>
              <a:rPr lang="it-IT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dei testi in lingua slovena </a:t>
            </a:r>
            <a:endParaRPr lang="sl-SI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7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340027" y="3676607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Mreža za slovenski jezik v javni upravi FJK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340028" y="4402076"/>
            <a:ext cx="4801687" cy="176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deluje od januarja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sporazum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deželo FJK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občinami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 drugimi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javnimi subjekti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 katerih se uporablja slovenski jezik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75445"/>
            <a:ext cx="4522123" cy="45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339057" y="1393203"/>
            <a:ext cx="5013773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La Rete per la lingua slovena nel PA del FVG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340028" y="2079119"/>
            <a:ext cx="4801687" cy="176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attiva dal </a:t>
            </a: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Convenzione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 la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Regione FVG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Comuni e altri enti pubblici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dove è previsto l’uso dello sloveno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7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355467" y="1277261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l-SI" sz="2600" i="1" dirty="0"/>
              <a:t>Mreža za slovenski jezik v javni upravi FJK</a:t>
            </a:r>
            <a:endParaRPr lang="it-IT" sz="26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426037" y="2002730"/>
            <a:ext cx="4927763" cy="3664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 podpisnikov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 občin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javni zdravstveni podjetji (ASUGI, ASUFC)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Trgovinska zbornica zaTrst in Gorico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Deželna agencija za okolje – ARPA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Deželni šolski urad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Centralni urad = koordinator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novi sporazumi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triletje 2025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2027 v pripravi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pristop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novih subjektov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75503" y="1277261"/>
            <a:ext cx="5118221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2600" dirty="0"/>
              <a:t>La Rete per la lingua slovena nel PA del FVG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775503" y="2007545"/>
            <a:ext cx="4927763" cy="3664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firmatari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aziende sanitarie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(ASUGI, ASUFC)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Camera di Commercio di Trieste e Gorizia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Agenzia regionale per l’ambiente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ARPA</a:t>
            </a:r>
          </a:p>
          <a:p>
            <a:pPr marL="7175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Ufficio scolastico regionale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Ufficio centrale </a:t>
            </a: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coordinatore</a:t>
            </a:r>
            <a:endParaRPr lang="sl-SI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nuove convenzioni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il triennio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2025 - 202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adesione di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nuovi soggetti</a:t>
            </a:r>
            <a:endParaRPr lang="sl-SI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6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5301">
            <a:off x="7902888" y="2989393"/>
            <a:ext cx="3904531" cy="29167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209756" y="1267088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sl-SI" sz="2400" i="1" dirty="0"/>
              <a:t>Poenotenje prevajalskega dela</a:t>
            </a:r>
            <a:endParaRPr lang="it-IT" sz="24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209756" y="1985110"/>
            <a:ext cx="4801687" cy="98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uvajanje programa za računalniško podprto prevajanje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licence na voljo </a:t>
            </a:r>
            <a:r>
              <a:rPr lang="sl-SI" sz="1700" b="0" i="1">
                <a:solidFill>
                  <a:schemeClr val="tx1">
                    <a:lumMod val="65000"/>
                    <a:lumOff val="35000"/>
                  </a:schemeClr>
                </a:solidFill>
              </a:rPr>
              <a:t>vsem subjektom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reži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magine 10" descr="cid:image001.png@01D594A2.025252A0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 rot="21420075">
            <a:off x="566966" y="3029899"/>
            <a:ext cx="5384947" cy="29844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5604">
            <a:off x="4729456" y="3236154"/>
            <a:ext cx="3119491" cy="25719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69721" y="1267088"/>
            <a:ext cx="534062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it-IT" sz="2600" dirty="0"/>
              <a:t>Armonizzazione dell’attività di traduzione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569721" y="1985110"/>
            <a:ext cx="4801687" cy="98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introduzione di un software di traduzione assistita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licenze a disposizione di tutti i soggetti in Rete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096000" y="1273706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sl-SI" sz="2400" i="1" dirty="0"/>
              <a:t>Poenotenje prevajalskega dela</a:t>
            </a:r>
            <a:endParaRPr lang="it-IT" sz="24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171656" y="1969335"/>
            <a:ext cx="4877888" cy="407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skupna platforma opremljena s prevajalskim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pomnilnik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(TM), ki 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skup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vsem uporabnikom, in preverjeno terminološko bazo (TB)</a:t>
            </a:r>
          </a:p>
          <a:p>
            <a:pPr>
              <a:lnSpc>
                <a:spcPct val="150000"/>
              </a:lnSpc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TM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arhiv že prevedenih stavkov ali segmentov</a:t>
            </a:r>
          </a:p>
          <a:p>
            <a:pPr>
              <a:lnSpc>
                <a:spcPct val="150000"/>
              </a:lnSpc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TB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arhiv normiranih ali potrjenih terminov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začetno uvajanje zahtevno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zagotoviti: 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usposabljanje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redno in kontinuirano uporabo orodja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hitro internetno povezavo in ustrezno strojno opremo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l-SI" sz="17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96883" y="1259003"/>
            <a:ext cx="5288280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it-IT" sz="2600" dirty="0"/>
              <a:t>Armonizzazione dell’attività di traduzione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96883" y="1997963"/>
            <a:ext cx="4801687" cy="407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piattaforma congiunta dotata di memorie di traduzione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(TM)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condivise tra gli utenti e una banca dati terminologica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(TB)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consolidata</a:t>
            </a:r>
            <a:endParaRPr lang="sl-SI" sz="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TM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archivio di frasi o segmenti già tradotti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sl-SI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TB 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archivio di termini normati o validati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avviamento complesso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necessità di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utilizzo regolare e continuativo dello strumento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3816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collegamento internet veloce e hardware adeguato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2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43">
            <a:off x="1289338" y="2866637"/>
            <a:ext cx="5000937" cy="31813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24642B-B75D-BB82-0DB5-9307B9FB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5782-5817-E445-956A-379BFC1C9720}" type="slidenum">
              <a:rPr lang="it-IT" smtClean="0"/>
              <a:t>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65039-1BBC-773B-897F-57478A1C85AB}"/>
              </a:ext>
            </a:extLst>
          </p:cNvPr>
          <p:cNvSpPr txBox="1"/>
          <p:nvPr/>
        </p:nvSpPr>
        <p:spPr>
          <a:xfrm>
            <a:off x="3538622" y="6374477"/>
            <a:ext cx="1216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PROJECT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3A29E2-CA2F-C61F-B4F5-5F9A7AC571CE}"/>
              </a:ext>
            </a:extLst>
          </p:cNvPr>
          <p:cNvSpPr txBox="1"/>
          <p:nvPr/>
        </p:nvSpPr>
        <p:spPr>
          <a:xfrm>
            <a:off x="775503" y="6377661"/>
            <a:ext cx="949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Conferenza transfrontaliera sui bisogni e le buone prassi in materia di operatività multilingue</a:t>
            </a:r>
            <a:r>
              <a:rPr lang="sl-SI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Čezmejna konferenca o potrebah in dobrih praksah na področju večjezičnega poslovanja</a:t>
            </a:r>
            <a:endParaRPr lang="it-IT" sz="900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Capodistria</a:t>
            </a:r>
            <a:r>
              <a:rPr lang="sl-SI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 ottobre 2024 </a:t>
            </a:r>
            <a:r>
              <a:rPr lang="it-IT" sz="9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Koper, 23. oktobra 2024</a:t>
            </a:r>
            <a:endParaRPr lang="en-US" altLang="it-IT" sz="900" i="1" kern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D8B906-AB6C-B1D9-D916-B6406C3F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3284"/>
            <a:ext cx="10515600" cy="1103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1562E-2A9F-4754-7C5C-CB79022E8817}"/>
              </a:ext>
            </a:extLst>
          </p:cNvPr>
          <p:cNvSpPr txBox="1"/>
          <p:nvPr/>
        </p:nvSpPr>
        <p:spPr>
          <a:xfrm>
            <a:off x="8390426" y="361874"/>
            <a:ext cx="3330782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hangingPunct="0"/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standardization</a:t>
            </a:r>
            <a:r>
              <a:rPr lang="it-IT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</a:t>
            </a:r>
            <a:r>
              <a:rPr lang="sl-SI" sz="1600" b="1" dirty="0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00" b="1" dirty="0" err="1">
                <a:solidFill>
                  <a:srgbClr val="2371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terminology</a:t>
            </a:r>
            <a:endParaRPr lang="it-IT" sz="1600" b="1" dirty="0">
              <a:solidFill>
                <a:srgbClr val="2371B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43591C6-7D6C-427A-8339-C057FD09E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3" y="67089"/>
            <a:ext cx="3330782" cy="1186135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621244" y="3803179"/>
            <a:ext cx="4801688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514350" indent="-514350">
              <a:buFont typeface="+mj-lt"/>
              <a:buAutoNum type="arabicPeriod" startAt="2"/>
            </a:pPr>
            <a:r>
              <a:rPr lang="sl-SI" sz="2400" i="1" dirty="0"/>
              <a:t>Jezikovna standardizacija besedil</a:t>
            </a:r>
            <a:endParaRPr lang="it-IT" sz="2400" i="1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621244" y="1754239"/>
            <a:ext cx="5216870" cy="1744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corpus di testi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Linee guida redazionali</a:t>
            </a: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&gt; 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raccolta di soluzioni terminologiche, stilistiche e grafiche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sl-SI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&gt; </a:t>
            </a:r>
            <a:r>
              <a:rPr lang="it-IT" sz="17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suggerimenti grammaticali e terminologici</a:t>
            </a:r>
            <a:endParaRPr lang="sl-SI" sz="17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10">
            <a:off x="591126" y="1231990"/>
            <a:ext cx="3419003" cy="26110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2">
            <a:off x="4255441" y="541144"/>
            <a:ext cx="1982383" cy="21971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552113" y="1201212"/>
            <a:ext cx="5094019" cy="70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514350" indent="-514350">
              <a:buFont typeface="+mj-lt"/>
              <a:buAutoNum type="arabicPeriod" startAt="2"/>
            </a:pPr>
            <a:r>
              <a:rPr lang="it-IT" sz="2600" dirty="0"/>
              <a:t>Standardizzazione linguistica dei testi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A312810-2A47-2F55-301E-C7C8865A5C48}"/>
              </a:ext>
            </a:extLst>
          </p:cNvPr>
          <p:cNvSpPr txBox="1">
            <a:spLocks/>
          </p:cNvSpPr>
          <p:nvPr/>
        </p:nvSpPr>
        <p:spPr>
          <a:xfrm>
            <a:off x="6744821" y="4327211"/>
            <a:ext cx="4801687" cy="1744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B4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b="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korpus</a:t>
            </a:r>
            <a:r>
              <a:rPr lang="it-IT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besedil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Slogovni priročnik</a:t>
            </a: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&gt;  zbirka terminoloških, slogovnih in oblikovnih rešitev</a:t>
            </a:r>
          </a:p>
          <a:p>
            <a:pPr>
              <a:lnSpc>
                <a:spcPct val="150000"/>
              </a:lnSpc>
            </a:pPr>
            <a:r>
              <a:rPr lang="sl-SI" sz="17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&gt;  nudi slovnične in pravopisne nasvete</a:t>
            </a:r>
          </a:p>
        </p:txBody>
      </p:sp>
    </p:spTree>
    <p:extLst>
      <p:ext uri="{BB962C8B-B14F-4D97-AF65-F5344CB8AC3E}">
        <p14:creationId xmlns:p14="http://schemas.microsoft.com/office/powerpoint/2010/main" val="4018264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8" id="{514D9736-F3D5-F949-836B-43FDEAF7F553}" vid="{116BE3DA-244C-C942-8907-0430AE3D3C1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FA1BB-D55A-4668-B918-A6A38DC00F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260C32-FE01-481F-AEBA-7065A42570F9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A86AFC-C291-4FDB-9A72-F3CCBAB35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ppt_widescreen-PO1</Template>
  <TotalTime>1526</TotalTime>
  <Words>2029</Words>
  <Application>Microsoft Office PowerPoint</Application>
  <PresentationFormat>Widescreen</PresentationFormat>
  <Paragraphs>287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Courier New</vt:lpstr>
      <vt:lpstr>Open Sans</vt:lpstr>
      <vt:lpstr>Open Sans Semibold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Čavdek Luka</dc:creator>
  <cp:lastModifiedBy>Gaja Kovač</cp:lastModifiedBy>
  <cp:revision>130</cp:revision>
  <dcterms:created xsi:type="dcterms:W3CDTF">2024-05-21T11:31:51Z</dcterms:created>
  <dcterms:modified xsi:type="dcterms:W3CDTF">2024-10-22T06:59:28Z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