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9" r:id="rId15"/>
    <p:sldId id="261" r:id="rId16"/>
    <p:sldId id="262" r:id="rId17"/>
    <p:sldId id="274" r:id="rId18"/>
    <p:sldId id="272" r:id="rId19"/>
    <p:sldId id="276" r:id="rId20"/>
    <p:sldId id="277" r:id="rId21"/>
    <p:sldId id="273" r:id="rId22"/>
    <p:sldId id="271" r:id="rId23"/>
    <p:sldId id="275" r:id="rId24"/>
    <p:sldId id="25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B1A3"/>
    <a:srgbClr val="2B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512A6-A848-49E2-9D68-D3ABD4C09A92}" v="117" dt="2024-10-22T10:30:1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3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1A68-7766-6B4F-A404-FBD95B68BD09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9FD4-6909-C849-B0DE-A106633BD6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5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EE4F8-FCBE-494C-BD6F-640C1B5B1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AED309-C7BF-CBB2-6C46-CAE46D14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480F8-72A5-BA53-FEDF-7C50A304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8093A-169D-F140-ACAA-6019CD3119A6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B4701-454E-7A19-4EF7-5CA31742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B2F65-E112-CC1A-58E0-56C92A6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23F6D-F3CB-2E63-7587-0434C3A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CA031C-0CD1-7848-B235-10723F07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EBE1C-7C03-1549-8A7A-F862533C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321AB-94A3-1146-9B9F-C10139FD0257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36081-9B16-09A5-A6C5-3B40FFB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01415-5274-7295-83B7-80029577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9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45AF5-1CBA-4715-879C-9DC64BB47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C1D5F-FF93-1421-6997-2CE14D3F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62350-1C76-EBF1-2BBE-C3F2DEB6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AC119-B1BE-344D-989E-852BF5EEB564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0D6B7-A73B-65EA-5AEE-6373735E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74F1F-E217-EB95-9E4A-11AB36D2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F49AC-6213-1B21-63C0-586BEF86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83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AD1D9-E5AA-8513-2398-8C5D6B21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10515600" cy="28876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DEC09-6434-D579-D564-996120A4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14ED8-19D2-C142-91D4-A1CB97582E0B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C1575-1355-96E5-B119-47CFACD6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2B95B-4729-5CF5-172F-2DB54C8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F0FB-082B-1BA2-C664-5477615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3FBD93-67BF-0F3C-BA5A-4F1142E3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F771E-7E41-3CE7-86DB-4C8F6299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840744-59A3-534C-9BB5-239BD940844A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D2B36-1361-C526-FB6A-D73301D1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C0B0F-CB75-2B8B-20C5-91F0B700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0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61824-1E6D-585C-F25D-BDB808D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5B8E8-EB9B-58EE-98D2-0B49129D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D708AD-F1CC-1FF0-A35A-1F512CE6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5DB12-A167-33AD-DC12-A11D6009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926C8-FBAD-5544-A84C-AA8E89EE0B19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EE798-A9E6-99F9-3673-669F5D4B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F3412-83AA-0195-4094-E7453A77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7E473-49FC-1125-9B79-8F7DE866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C9068-5904-CC7A-CBF6-6FA8FAB9E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4AB98-69FF-B0DA-6E61-ADE0ED99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D94D08-FC34-7B55-8C1A-932231B2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785BD-F67D-9FEA-4100-1236FB2CB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A6B3DE-DB5D-FD76-89CE-9E30A50E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B3ED1-6C38-DD4A-ABC9-ACC788DEE337}" type="datetime1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E441B9-B57F-B6F3-3491-E501E00C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F60049-373B-681A-4D1B-C3DB6ED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EB75F-B38C-5423-AA24-8FB31B4D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4F6D29-7EC9-BF5D-0E67-9D16073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20DC4-8AC3-CF44-BACC-F628DCC4BA75}" type="datetime1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42BBE8-F4E6-A119-A129-A9527A29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F215F4-8CCA-0D88-9EB1-6F791DC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9CAF22-9D2C-2F13-C206-1E86E94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E2C52-AFE7-E74E-8EBE-207E3C62BA7A}" type="datetime1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78FDBD-C028-39E7-84DA-C44260D5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3026A5-530B-A331-7FA1-BD64B44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CD572-A4B2-A051-063B-63D1EA7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BE02C-9B89-455F-E6BD-FE19B1B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1D08C6-E4DE-4AEF-C6A2-C16DEAA7B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408E15-4207-F3B7-F029-4A1C5AE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C6656-1FF4-AC47-8C50-DD13BCE3BEE8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58ED2B-6558-7E30-0E66-E018F5C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31B772-F8FE-A748-2C1A-6F064163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65F31-A70C-ACDB-368E-115DCCE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A68DF-4DDB-9ECF-837A-9F9648CF0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CB9BEF-575F-31E9-81A9-C60F0D09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94EC6E-17FF-237A-ED8B-B75E1F03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BB8-9234-954F-8449-E702963523E8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EE2E97-9D0E-6A0C-1205-64E3F5EA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110958-44CB-7923-45C1-DCCF9A8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452398-1616-ECCD-0CAB-C8FBB44B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DA6F6-2527-42FD-5DDB-9190B360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72723-F405-2990-B9C0-C1E7BB90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DC4B6-0626-466B-5869-AC57277E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0B5782-5817-E445-956A-379BFC1C972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37C209-FE2D-F8BE-65FF-6303E94AAA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38198" y="6200721"/>
            <a:ext cx="10515601" cy="818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E86BCD-F4CC-2AEC-DF84-5E1C502A19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38200" y="261620"/>
            <a:ext cx="2806696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B44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5095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buone prassi nei tre contesti linguistici:</a:t>
            </a:r>
          </a:p>
          <a:p>
            <a:r>
              <a:rPr lang="it-IT" sz="32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L’italiano in Slovenia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56942" y="1692503"/>
            <a:ext cx="4969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treh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jezikovnih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okoljih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italijanščina</a:t>
            </a:r>
            <a:r>
              <a:rPr lang="it-IT" sz="32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3200" b="1" i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Sloveniji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Jakopič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CAN Costiera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7749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Jakopič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OSSIN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8EAE1-BA8F-08A7-86CF-B6DDE41F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FB42F78-5D77-A14F-3FB6-8583763E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FA126D-26DF-A5D3-EBB9-57B66D4FA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59DE2-2D36-C5CB-4FF1-9CE4D800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ISTITUTI SCOLASTICI CON LINGUA D’INSEGNAMENTO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68032-1A68-2D32-18DF-BA394020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939"/>
            <a:ext cx="2542435" cy="107053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6400" dirty="0"/>
              <a:t>3 scuole materne</a:t>
            </a:r>
          </a:p>
          <a:p>
            <a:pPr>
              <a:lnSpc>
                <a:spcPct val="120000"/>
              </a:lnSpc>
            </a:pPr>
            <a:r>
              <a:rPr lang="it-IT" sz="6400" dirty="0"/>
              <a:t>3 scuole elementari</a:t>
            </a:r>
          </a:p>
          <a:p>
            <a:pPr>
              <a:lnSpc>
                <a:spcPct val="120000"/>
              </a:lnSpc>
            </a:pPr>
            <a:r>
              <a:rPr lang="it-IT" sz="6400" dirty="0"/>
              <a:t>3 scuole medie</a:t>
            </a: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97851-0EF5-099E-9C4E-28D1AC8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C91E70-2572-72BB-B6D2-15B6064FD675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D776B4-1B7B-B5EF-D7F1-99E72400F1D4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1602DF-05E6-1A2B-C783-1F4D1AC03F45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92E189-867F-1CB1-B870-59F90E14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5D25122-0C24-0521-9AC8-0C30C198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38DD03-CC74-34EE-F4DF-3A71F0D0407A}"/>
              </a:ext>
            </a:extLst>
          </p:cNvPr>
          <p:cNvSpPr txBox="1"/>
          <p:nvPr/>
        </p:nvSpPr>
        <p:spPr>
          <a:xfrm>
            <a:off x="5844209" y="1412121"/>
            <a:ext cx="502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VZGOJNO IZOBRAŽEVALNE USTANOVE Z ITALIJANSKIM UČNIM JEZIKOM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B28466-0E59-D5CE-9771-4E719C4D0C85}"/>
              </a:ext>
            </a:extLst>
          </p:cNvPr>
          <p:cNvSpPr txBox="1"/>
          <p:nvPr/>
        </p:nvSpPr>
        <p:spPr>
          <a:xfrm>
            <a:off x="8005843" y="2376166"/>
            <a:ext cx="2634653" cy="109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vrtci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osnovne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šole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šole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938E788-F2AE-20C1-5587-DB7AA5208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  <p:pic>
        <p:nvPicPr>
          <p:cNvPr id="13" name="Immagine 12" descr="index.jpg">
            <a:extLst>
              <a:ext uri="{FF2B5EF4-FFF2-40B4-BE49-F238E27FC236}">
                <a16:creationId xmlns:a16="http://schemas.microsoft.com/office/drawing/2014/main" id="{97331D5F-CD45-1CBF-607D-D87D95B38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68" y="4030244"/>
            <a:ext cx="1224136" cy="120788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FC68136-20B0-D075-B963-650AF9DBC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060" y="4005338"/>
            <a:ext cx="1220340" cy="120788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82F5431-4D82-DDA7-89C2-89F6726C3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22" y="2691491"/>
            <a:ext cx="3636599" cy="76944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A2079ED-5B13-B96E-292A-090B78A4A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3487" y="3597619"/>
            <a:ext cx="2038635" cy="103837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E6B077F-7072-000F-5EEA-1B0D4A87A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864" y="4786857"/>
            <a:ext cx="2486373" cy="990739"/>
          </a:xfrm>
          <a:prstGeom prst="rect">
            <a:avLst/>
          </a:prstGeom>
        </p:spPr>
      </p:pic>
      <p:pic>
        <p:nvPicPr>
          <p:cNvPr id="20" name="Immagine 19" descr="ggrc-300x77.png">
            <a:extLst>
              <a:ext uri="{FF2B5EF4-FFF2-40B4-BE49-F238E27FC236}">
                <a16:creationId xmlns:a16="http://schemas.microsoft.com/office/drawing/2014/main" id="{B8B33FEC-02BA-A2D7-CFB6-BA859AB574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0593" y="3558891"/>
            <a:ext cx="2705152" cy="69432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8B23F8B-DC1B-9DAA-6C48-43F28FC105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692" y="4784847"/>
            <a:ext cx="1690248" cy="98555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54DED92-AF91-1F6A-482A-27F251A69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3118" y="4320261"/>
            <a:ext cx="228010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9C4694-F620-31EE-0C99-6344510E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4E2AD-93B8-6B3E-9A47-21A3693B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943" y="1307850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MASS MEDIA / </a:t>
            </a:r>
            <a:r>
              <a:rPr lang="en-US" sz="2200" i="1" dirty="0"/>
              <a:t>MEDIJI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F68818-35BD-A2CE-5891-F101428E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970" y="2444054"/>
            <a:ext cx="2542435" cy="111176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6400" dirty="0"/>
              <a:t>Radio Capodistria</a:t>
            </a:r>
          </a:p>
          <a:p>
            <a:pPr>
              <a:lnSpc>
                <a:spcPct val="120000"/>
              </a:lnSpc>
            </a:pPr>
            <a:r>
              <a:rPr lang="it-IT" sz="6400" dirty="0"/>
              <a:t>TV Capodistria</a:t>
            </a:r>
          </a:p>
          <a:p>
            <a:pPr>
              <a:lnSpc>
                <a:spcPct val="120000"/>
              </a:lnSpc>
            </a:pPr>
            <a:r>
              <a:rPr lang="it-IT" sz="6400" dirty="0"/>
              <a:t>La Voce del Popolo</a:t>
            </a: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EB24EC-7343-40CC-CBA6-42652E51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A846A3-6A5A-17D9-0F32-384669ED349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BED6A8-C632-E46A-8FE3-97E0ED87865A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D1F5EC-E4EF-2CAE-71D3-D9ED7298C45A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ADDADB-00A7-86E7-6583-D780D7E1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AE28A81-DC62-D7D6-1EE1-4E7E7448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8634F82-7E82-759E-AD6E-BA641F5E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88917B-914F-B933-712E-F456BABF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0528"/>
            <a:ext cx="2898864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F6E80D-CA46-1135-4711-294C97504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799" y="4120528"/>
            <a:ext cx="3088257" cy="712888"/>
          </a:xfrm>
          <a:prstGeom prst="rect">
            <a:avLst/>
          </a:prstGeom>
        </p:spPr>
      </p:pic>
      <p:pic>
        <p:nvPicPr>
          <p:cNvPr id="1028" name="Picture 4" descr="LaVoce del popolo">
            <a:extLst>
              <a:ext uri="{FF2B5EF4-FFF2-40B4-BE49-F238E27FC236}">
                <a16:creationId xmlns:a16="http://schemas.microsoft.com/office/drawing/2014/main" id="{4CCC64DE-376D-F34D-2A2B-363C07FE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93" y="3768977"/>
            <a:ext cx="2497338" cy="15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0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003534"/>
            <a:ext cx="5030073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ISTITUZIONE DELL’UFFICIO PER IL BILINGUISMO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04" y="2064022"/>
            <a:ext cx="4665453" cy="3562861"/>
          </a:xfrm>
        </p:spPr>
        <p:txBody>
          <a:bodyPr>
            <a:normAutofit fontScale="77500" lnSpcReduction="20000"/>
          </a:bodyPr>
          <a:lstStyle/>
          <a:p>
            <a:r>
              <a:rPr lang="it-IT" sz="1800" dirty="0"/>
              <a:t>Gennaio 2022 </a:t>
            </a:r>
          </a:p>
          <a:p>
            <a:pPr marL="0" indent="0">
              <a:buNone/>
            </a:pPr>
            <a:endParaRPr lang="it-IT" sz="1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 err="1"/>
              <a:t>Monitoraggio</a:t>
            </a:r>
            <a:r>
              <a:rPr lang="en-US" sz="1800" dirty="0"/>
              <a:t> </a:t>
            </a:r>
            <a:r>
              <a:rPr lang="en-US" sz="1800" dirty="0" err="1"/>
              <a:t>dell’applicazione</a:t>
            </a:r>
            <a:r>
              <a:rPr lang="en-US" sz="1800" dirty="0"/>
              <a:t> del </a:t>
            </a:r>
            <a:r>
              <a:rPr lang="en-US" sz="1800" dirty="0" err="1"/>
              <a:t>bilinguismo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territorio</a:t>
            </a:r>
            <a:r>
              <a:rPr lang="en-US" sz="1800" dirty="0"/>
              <a:t> </a:t>
            </a:r>
            <a:r>
              <a:rPr lang="en-US" sz="1800" dirty="0" err="1"/>
              <a:t>nazionalmente</a:t>
            </a:r>
            <a:r>
              <a:rPr lang="en-US" sz="1800" dirty="0"/>
              <a:t> misto </a:t>
            </a:r>
            <a:r>
              <a:rPr lang="en-US" sz="1800" dirty="0" err="1"/>
              <a:t>della</a:t>
            </a:r>
            <a:r>
              <a:rPr lang="en-US" sz="1800" dirty="0"/>
              <a:t> RS:</a:t>
            </a:r>
          </a:p>
          <a:p>
            <a:pPr marL="237489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 err="1"/>
              <a:t>bilinguismo</a:t>
            </a:r>
            <a:r>
              <a:rPr lang="en-US" sz="1800" dirty="0"/>
              <a:t> </a:t>
            </a:r>
            <a:r>
              <a:rPr lang="en-US" sz="1800" dirty="0" err="1"/>
              <a:t>visivo</a:t>
            </a:r>
            <a:r>
              <a:rPr lang="en-US" sz="1800" dirty="0"/>
              <a:t>, </a:t>
            </a:r>
            <a:r>
              <a:rPr lang="en-US" sz="1800" dirty="0" err="1"/>
              <a:t>modulistica</a:t>
            </a:r>
            <a:r>
              <a:rPr lang="en-US" sz="1800" dirty="0"/>
              <a:t>, </a:t>
            </a:r>
            <a:r>
              <a:rPr lang="en-US" sz="1800" dirty="0" err="1"/>
              <a:t>segnaletica</a:t>
            </a:r>
            <a:r>
              <a:rPr lang="en-US" sz="1800" dirty="0"/>
              <a:t> </a:t>
            </a:r>
            <a:r>
              <a:rPr lang="en-US" sz="1800" dirty="0" err="1"/>
              <a:t>stradale</a:t>
            </a:r>
            <a:r>
              <a:rPr lang="en-US" sz="1800" dirty="0"/>
              <a:t>, </a:t>
            </a:r>
            <a:r>
              <a:rPr lang="en-US" sz="1800" dirty="0" err="1"/>
              <a:t>utilizzo</a:t>
            </a:r>
            <a:r>
              <a:rPr lang="en-US" sz="1800" dirty="0"/>
              <a:t> </a:t>
            </a:r>
            <a:r>
              <a:rPr lang="en-US" sz="1800" dirty="0" err="1"/>
              <a:t>dell’italiano</a:t>
            </a:r>
            <a:r>
              <a:rPr lang="en-US" sz="1800" dirty="0"/>
              <a:t> </a:t>
            </a:r>
            <a:r>
              <a:rPr lang="en-US" sz="1800" dirty="0" err="1"/>
              <a:t>nella</a:t>
            </a:r>
            <a:r>
              <a:rPr lang="en-US" sz="1800" dirty="0"/>
              <a:t> PA,...</a:t>
            </a:r>
          </a:p>
          <a:p>
            <a:pPr marL="237489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dirty="0" err="1"/>
              <a:t>Servizio</a:t>
            </a:r>
            <a:r>
              <a:rPr lang="en-US" sz="1800" dirty="0"/>
              <a:t> di </a:t>
            </a:r>
            <a:r>
              <a:rPr lang="en-US" sz="1800" dirty="0" err="1"/>
              <a:t>traduzione</a:t>
            </a:r>
            <a:r>
              <a:rPr lang="en-US" sz="1800" dirty="0"/>
              <a:t> per le </a:t>
            </a:r>
            <a:r>
              <a:rPr lang="en-US" sz="1800" dirty="0" err="1"/>
              <a:t>istituzioni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CNI (</a:t>
            </a:r>
            <a:r>
              <a:rPr lang="en-US" sz="1800" dirty="0" err="1"/>
              <a:t>scuole</a:t>
            </a:r>
            <a:r>
              <a:rPr lang="en-US" sz="1800" dirty="0"/>
              <a:t>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 err="1"/>
              <a:t>Collaborazione</a:t>
            </a:r>
            <a:r>
              <a:rPr lang="en-US" sz="1800" dirty="0"/>
              <a:t> con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enti</a:t>
            </a:r>
            <a:r>
              <a:rPr lang="en-US" sz="1800" dirty="0"/>
              <a:t> </a:t>
            </a:r>
            <a:r>
              <a:rPr lang="en-US" sz="1800" dirty="0" err="1"/>
              <a:t>pubblici</a:t>
            </a:r>
            <a:r>
              <a:rPr lang="en-US" sz="1800" dirty="0"/>
              <a:t> </a:t>
            </a:r>
            <a:r>
              <a:rPr lang="en-US" sz="1800" dirty="0" err="1"/>
              <a:t>nazionali</a:t>
            </a:r>
            <a:r>
              <a:rPr lang="en-US" sz="1800" dirty="0"/>
              <a:t> e del </a:t>
            </a:r>
            <a:r>
              <a:rPr lang="en-US" sz="1800" dirty="0" err="1"/>
              <a:t>territorio</a:t>
            </a:r>
            <a:r>
              <a:rPr lang="en-US" sz="1800" dirty="0"/>
              <a:t>: </a:t>
            </a:r>
            <a:r>
              <a:rPr lang="en-US" sz="1800" dirty="0" err="1"/>
              <a:t>Agenzia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entrate</a:t>
            </a:r>
            <a:r>
              <a:rPr lang="en-US" sz="1800" dirty="0"/>
              <a:t>, </a:t>
            </a:r>
            <a:r>
              <a:rPr lang="en-US" sz="1800" dirty="0" err="1"/>
              <a:t>Amministrazione</a:t>
            </a:r>
            <a:r>
              <a:rPr lang="en-US" sz="1800" dirty="0"/>
              <a:t> </a:t>
            </a:r>
            <a:r>
              <a:rPr lang="en-US" sz="1800" dirty="0" err="1"/>
              <a:t>intercomunale</a:t>
            </a:r>
            <a:r>
              <a:rPr lang="en-US" sz="1800" dirty="0"/>
              <a:t> </a:t>
            </a:r>
            <a:r>
              <a:rPr lang="en-US" sz="1800" dirty="0" err="1"/>
              <a:t>dell’Istria</a:t>
            </a:r>
            <a:r>
              <a:rPr lang="en-US" sz="1800" dirty="0"/>
              <a:t>, </a:t>
            </a:r>
            <a:r>
              <a:rPr lang="en-US" sz="1800" dirty="0" err="1"/>
              <a:t>Unità</a:t>
            </a:r>
            <a:r>
              <a:rPr lang="en-US" sz="1800" dirty="0"/>
              <a:t> </a:t>
            </a:r>
            <a:r>
              <a:rPr lang="en-US" sz="1800" dirty="0" err="1"/>
              <a:t>amministrative</a:t>
            </a:r>
            <a:r>
              <a:rPr lang="en-US" sz="1800" dirty="0"/>
              <a:t>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 err="1"/>
              <a:t>Lavoro</a:t>
            </a:r>
            <a:r>
              <a:rPr lang="en-US" sz="1800" dirty="0"/>
              <a:t> di </a:t>
            </a:r>
            <a:r>
              <a:rPr lang="en-US" sz="1800" dirty="0" err="1"/>
              <a:t>standardizzazione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terminologia</a:t>
            </a:r>
            <a:r>
              <a:rPr lang="en-US" sz="1800" dirty="0"/>
              <a:t> in </a:t>
            </a:r>
            <a:r>
              <a:rPr lang="en-US" sz="1800" dirty="0" err="1"/>
              <a:t>ambito</a:t>
            </a:r>
            <a:r>
              <a:rPr lang="en-US" sz="1800" dirty="0"/>
              <a:t> </a:t>
            </a:r>
            <a:r>
              <a:rPr lang="en-US" sz="1800" dirty="0" err="1"/>
              <a:t>giuridico-amministrativo</a:t>
            </a:r>
            <a:r>
              <a:rPr lang="en-US" sz="18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3B03BF-D77D-47DB-2BBD-8691EFA49A8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7061767-C462-C593-46B2-01A33B1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8DDB96-1AE6-7762-81F7-1E3DE0F52473}"/>
              </a:ext>
            </a:extLst>
          </p:cNvPr>
          <p:cNvSpPr txBox="1"/>
          <p:nvPr/>
        </p:nvSpPr>
        <p:spPr>
          <a:xfrm>
            <a:off x="6212453" y="1309829"/>
            <a:ext cx="533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USTANOVITEV </a:t>
            </a:r>
            <a:r>
              <a:rPr lang="it-IT" sz="20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URADA ZA DVOJEZIČNOST </a:t>
            </a:r>
            <a:endParaRPr lang="it-IT" sz="20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20FA14-FD5F-C5FA-F3FC-9487F9879C90}"/>
              </a:ext>
            </a:extLst>
          </p:cNvPr>
          <p:cNvSpPr txBox="1"/>
          <p:nvPr/>
        </p:nvSpPr>
        <p:spPr>
          <a:xfrm>
            <a:off x="6212453" y="2021935"/>
            <a:ext cx="4796287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uporabe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dvojezičnosti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mešanem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ozemlju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RS: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vizualna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dvojezičnost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obrazci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prometni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uporaba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,...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Prevajalske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storitve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institucije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 (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šole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Sodelovanje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nacionalnimi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teritorialnimi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javnimi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organi: FURS,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Medobčinska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enote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 na področju standardizacije terminologije na pravno-upravnem področju.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087001F-098C-D4D2-2EDB-3A15F729C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3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90"/>
            <a:ext cx="5320497" cy="1391550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1. CORSI DI AGGIORNAMENTO DEL LINGUAGGIO AMMINISTRATIVO ITALIANO PER LA PUBBLICA AMMINISTRAZIONE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648"/>
            <a:ext cx="4602756" cy="3120362"/>
          </a:xfrm>
        </p:spPr>
        <p:txBody>
          <a:bodyPr>
            <a:normAutofit fontScale="92500" lnSpcReduction="10000"/>
          </a:bodyPr>
          <a:lstStyle/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Corso per l’unità amministrativa del Comune Città di Capodistria</a:t>
            </a:r>
          </a:p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Corso per l’unità amministrativa del Comune di Pirano</a:t>
            </a:r>
          </a:p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Corso per l’Amministrazione finanziaria della Repubblica di Slovenia</a:t>
            </a:r>
          </a:p>
          <a:p>
            <a:r>
              <a:rPr lang="it-IT" sz="1800" dirty="0"/>
              <a:t>…</a:t>
            </a:r>
          </a:p>
          <a:p>
            <a:pPr marL="0" indent="0">
              <a:buNone/>
            </a:pPr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Riscontro molto positivo da parte dei partecipanti, valutazione ottima da parte dei dirigenti della PA, che desiderano che i corsi avvengano con cadenza regolare.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3B03BF-D77D-47DB-2BBD-8691EFA49A8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7061767-C462-C593-46B2-01A33B1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8DDB96-1AE6-7762-81F7-1E3DE0F52473}"/>
              </a:ext>
            </a:extLst>
          </p:cNvPr>
          <p:cNvSpPr txBox="1"/>
          <p:nvPr/>
        </p:nvSpPr>
        <p:spPr>
          <a:xfrm>
            <a:off x="6212454" y="1093783"/>
            <a:ext cx="561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IZPOPOLNJEVALNI TEČAJI IZ ITALIJANSKEGA URADNOVALNEGA JEZIKA ZA JAVNO UPRAVO</a:t>
            </a:r>
            <a:endParaRPr lang="it-IT" b="1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20FA14-FD5F-C5FA-F3FC-9487F9879C90}"/>
              </a:ext>
            </a:extLst>
          </p:cNvPr>
          <p:cNvSpPr txBox="1"/>
          <p:nvPr/>
        </p:nvSpPr>
        <p:spPr>
          <a:xfrm>
            <a:off x="6212456" y="2471551"/>
            <a:ext cx="4796287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Tečaj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enoto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Mestne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Koper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Tečaj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enoto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Piran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Tečaj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povratne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udeležencev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odlična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strani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vodstva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želi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 se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tečaji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izvajajo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4D8A729-512E-1313-1085-8BD871806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7"/>
            <a:ext cx="3330782" cy="10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01C47E-DE3F-F370-55EC-AC76593B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C7401-D876-619A-A979-D7D28596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89"/>
            <a:ext cx="5320497" cy="1791542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2000" dirty="0"/>
              <a:t>1. CORSI DI AGGIORNAMENTO DEL LINGUAGGIO AMMINISTRATIVO ITALIANO PER LA PUBBLICA AMMINISTRAZIONE</a:t>
            </a:r>
            <a:br>
              <a:rPr lang="it-IT" sz="1800" dirty="0"/>
            </a:br>
            <a:br>
              <a:rPr lang="it-IT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9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886E6-1F62-81D7-3FB0-DE615965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7C5067-AF1C-299A-FF0F-A1B0E75BDBDC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D5544E-538E-366F-DF67-4E60AA14951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E0C9BB-066D-3125-D4AF-FF44D7DAE153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9BFD84-CC3E-DE0A-958C-1A1EF7E7A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E898210-F8A3-4BF9-B346-4509E39A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89BC60-3AF1-0738-357A-15E75E5EDBAC}"/>
              </a:ext>
            </a:extLst>
          </p:cNvPr>
          <p:cNvSpPr txBox="1"/>
          <p:nvPr/>
        </p:nvSpPr>
        <p:spPr>
          <a:xfrm>
            <a:off x="6255586" y="959383"/>
            <a:ext cx="4984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IZPOPOLNJEVALNI TEČAJI IZ ITALIJANSKEGA URADNOVALNEGA JEZIKA ZA JAVNO UPRAVO</a:t>
            </a:r>
          </a:p>
          <a:p>
            <a:endParaRPr lang="it-IT" b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 Izpopolnjevanje za zaposlene na Finančni upravi RS (FURS)">
            <a:extLst>
              <a:ext uri="{FF2B5EF4-FFF2-40B4-BE49-F238E27FC236}">
                <a16:creationId xmlns:a16="http://schemas.microsoft.com/office/drawing/2014/main" id="{850BB679-E177-8C48-4844-5089E52E0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23" y="2674595"/>
            <a:ext cx="3972953" cy="27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so di aggiornamento per gli impiegati dell’Unità amministrativa di Capodistria">
            <a:extLst>
              <a:ext uri="{FF2B5EF4-FFF2-40B4-BE49-F238E27FC236}">
                <a16:creationId xmlns:a16="http://schemas.microsoft.com/office/drawing/2014/main" id="{86D9D1C9-D0E6-043D-0A54-CCC7D25B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37" y="2725438"/>
            <a:ext cx="3972953" cy="2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C78190-60A3-C62B-6B45-B95DA947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2" y="64596"/>
            <a:ext cx="3330782" cy="10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5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BC441A-1D91-06FF-CA26-0AD551C20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1D504-9A87-25E7-7952-03B4BEF3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90"/>
            <a:ext cx="5320497" cy="1391550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2. COOPERAZIONE COSTANTE CON GLI ENTI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B7F5D-0777-7F69-2E09-91F5518A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806"/>
            <a:ext cx="4602756" cy="3346204"/>
          </a:xfrm>
        </p:spPr>
        <p:txBody>
          <a:bodyPr>
            <a:normAutofit/>
          </a:bodyPr>
          <a:lstStyle/>
          <a:p>
            <a:r>
              <a:rPr lang="it-IT" sz="1800" dirty="0"/>
              <a:t>Incontri periodici con l’Amministrazione intercomunale dell’Istria per il corretto monitoraggio del bilinguismo </a:t>
            </a:r>
          </a:p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Incontri con i responsabili della Polizia Slovena, dell’Amministrazione </a:t>
            </a:r>
            <a:r>
              <a:rPr lang="it-IT" sz="1800" dirty="0"/>
              <a:t>finanziaria della RS, dell’Unità amministrativa, …</a:t>
            </a:r>
          </a:p>
          <a:p>
            <a:pPr marL="0" indent="0">
              <a:buNone/>
            </a:pPr>
            <a:endParaRPr lang="it-IT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9EA721-E5B9-B982-A636-BAD08CD8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6FE8AB-B8D2-B963-4E99-9BAEB8070D8F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028B4D-AAC3-DB9E-A8E8-EC5B0918A6D4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FA0415-6A3B-D84B-3E4B-E4809F666BD7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F9A401-D44C-9DF6-800A-31C3D908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075B5C6-3FA5-9526-E443-290C69BD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42C9E7-3C04-DE6B-B70F-133F28FEE0D5}"/>
              </a:ext>
            </a:extLst>
          </p:cNvPr>
          <p:cNvSpPr txBox="1"/>
          <p:nvPr/>
        </p:nvSpPr>
        <p:spPr>
          <a:xfrm>
            <a:off x="6212456" y="1225211"/>
            <a:ext cx="561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pl-PL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STALNO SODELOVANJE Z JAVNIMI ORGANI</a:t>
            </a:r>
            <a:endParaRPr lang="it-IT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69E4DF-3247-3632-E8D7-936B49BCB71F}"/>
              </a:ext>
            </a:extLst>
          </p:cNvPr>
          <p:cNvSpPr txBox="1"/>
          <p:nvPr/>
        </p:nvSpPr>
        <p:spPr>
          <a:xfrm>
            <a:off x="6212456" y="2375806"/>
            <a:ext cx="479628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srečanja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Medobčinsko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ustrezno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dvojezičnosti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Sestanki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vodji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RS,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enote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...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028973BB-1FDF-2811-535A-6BDBF168599A}"/>
              </a:ext>
            </a:extLst>
          </p:cNvPr>
          <p:cNvSpPr/>
          <p:nvPr/>
        </p:nvSpPr>
        <p:spPr>
          <a:xfrm>
            <a:off x="3063588" y="4029617"/>
            <a:ext cx="2763118" cy="1796115"/>
          </a:xfrm>
          <a:custGeom>
            <a:avLst/>
            <a:gdLst/>
            <a:ahLst/>
            <a:cxnLst/>
            <a:rect l="l" t="t" r="r" b="b"/>
            <a:pathLst>
              <a:path w="4465160" h="3348870">
                <a:moveTo>
                  <a:pt x="0" y="0"/>
                </a:moveTo>
                <a:lnTo>
                  <a:pt x="4465160" y="0"/>
                </a:lnTo>
                <a:lnTo>
                  <a:pt x="4465160" y="3348870"/>
                </a:lnTo>
                <a:lnTo>
                  <a:pt x="0" y="3348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82608AD-414F-E697-E452-5168CA82BE7F}"/>
              </a:ext>
            </a:extLst>
          </p:cNvPr>
          <p:cNvSpPr/>
          <p:nvPr/>
        </p:nvSpPr>
        <p:spPr>
          <a:xfrm>
            <a:off x="5826706" y="4029616"/>
            <a:ext cx="2763118" cy="1796115"/>
          </a:xfrm>
          <a:custGeom>
            <a:avLst/>
            <a:gdLst/>
            <a:ahLst/>
            <a:cxnLst/>
            <a:rect l="l" t="t" r="r" b="b"/>
            <a:pathLst>
              <a:path w="4465160" h="3436368">
                <a:moveTo>
                  <a:pt x="0" y="0"/>
                </a:moveTo>
                <a:lnTo>
                  <a:pt x="4465160" y="0"/>
                </a:lnTo>
                <a:lnTo>
                  <a:pt x="4465160" y="3436368"/>
                </a:lnTo>
                <a:lnTo>
                  <a:pt x="0" y="343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496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57E0312-EB4B-B6EE-1B11-D782FB9EA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F70444-FC63-FD1A-8606-1EE333412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306A1-CDDF-3484-F344-312EA3D5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90"/>
            <a:ext cx="5320497" cy="1391550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2. COOPERAZIONE COSTANTE CON GLI ENTI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D4E1D-3156-39CC-E9F5-7AFDE4E6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806"/>
            <a:ext cx="2700422" cy="3152193"/>
          </a:xfrm>
        </p:spPr>
        <p:txBody>
          <a:bodyPr>
            <a:normAutofit/>
          </a:bodyPr>
          <a:lstStyle/>
          <a:p>
            <a:r>
              <a:rPr lang="it-IT" sz="1800" dirty="0"/>
              <a:t>Monitoraggio e segnalazione delle violazioni nell’applicazione del bilinguismo</a:t>
            </a:r>
          </a:p>
          <a:p>
            <a:r>
              <a:rPr lang="it-IT" sz="1800" dirty="0"/>
              <a:t>Modulo di contatto per le segnalazioni disponibile sul sito internet della CAN Costiera.</a:t>
            </a:r>
          </a:p>
          <a:p>
            <a:pPr marL="0" indent="0">
              <a:buNone/>
            </a:pPr>
            <a:endParaRPr lang="it-IT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4167F-C624-8984-08D6-FFB904A5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C3F20A-B405-510F-4B15-F887337E1150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5DEB4C-821F-216E-E45D-D4A8090E7627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BE143A-D9AE-4764-EE8D-63501851BC02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4BCE8A-0BE4-6F85-697F-855973B1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FAF36B4-E70B-9144-D73B-2636B9AE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F4A111-4574-EEE4-506B-4EE9A2053F76}"/>
              </a:ext>
            </a:extLst>
          </p:cNvPr>
          <p:cNvSpPr txBox="1"/>
          <p:nvPr/>
        </p:nvSpPr>
        <p:spPr>
          <a:xfrm>
            <a:off x="6212456" y="1225211"/>
            <a:ext cx="561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pl-PL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STALNO SODELOVANJE Z JAVNIMI ORGANI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CDEF2C-A982-031A-ADE9-4935E6C609CC}"/>
              </a:ext>
            </a:extLst>
          </p:cNvPr>
          <p:cNvSpPr txBox="1"/>
          <p:nvPr/>
        </p:nvSpPr>
        <p:spPr>
          <a:xfrm>
            <a:off x="8405137" y="2375806"/>
            <a:ext cx="2603605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poročanje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kršitvah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področju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izvajanja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dvojezičnosti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obrazec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poročanje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kršitvah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voljo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spletni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strani OSSIN-a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882E9D6-2309-6E1C-2271-CE65A1AF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51" y="2481442"/>
            <a:ext cx="4969387" cy="288673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75AC9DA-49FD-53D4-D2D7-AB13487F9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61BDDE-9180-0C63-AEE0-B09B11645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D2A45-EAFF-F9F5-7E9F-731FB322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90"/>
            <a:ext cx="5320497" cy="1391550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2. COOPERAZIONE COSTANTE CON GLI ENTI PUBBLICI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00E249-09E0-DA80-4213-4DC52BB8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807"/>
            <a:ext cx="4889740" cy="376020"/>
          </a:xfrm>
        </p:spPr>
        <p:txBody>
          <a:bodyPr>
            <a:normAutofit/>
          </a:bodyPr>
          <a:lstStyle/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Esempi dei risultati ottenuti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F1E18-B1A5-708F-C22C-1F958268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7DCBFA-811F-8462-9ACF-E338E6E9E18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4F3E9C-CBCA-8A0F-3A55-967340CB4D90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03B8CC-3EAC-63F2-7E9A-7339560F6302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F79260-50E6-10A0-B041-2A85A2DA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DD8C796-D4E8-54D9-4B42-0381764E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83B529-1F2D-D490-2310-6DEEF5BC789E}"/>
              </a:ext>
            </a:extLst>
          </p:cNvPr>
          <p:cNvSpPr txBox="1"/>
          <p:nvPr/>
        </p:nvSpPr>
        <p:spPr>
          <a:xfrm>
            <a:off x="6171357" y="1233019"/>
            <a:ext cx="561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pl-PL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STALNO SODELOVANJE Z JAVNIMI ORGANI</a:t>
            </a:r>
            <a:endParaRPr lang="it-IT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961EFA-0EA8-FBE0-E884-8F4576501A49}"/>
              </a:ext>
            </a:extLst>
          </p:cNvPr>
          <p:cNvSpPr txBox="1"/>
          <p:nvPr/>
        </p:nvSpPr>
        <p:spPr>
          <a:xfrm>
            <a:off x="6314537" y="2375806"/>
            <a:ext cx="46942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Primeri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doseženih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rezultatov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AE7F595-8840-D8A0-3514-D1D5F1F5E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01" y="2809030"/>
            <a:ext cx="2387725" cy="275310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69FBB3-98CB-BE60-92D3-85B18FDEF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027" y="2822163"/>
            <a:ext cx="2156604" cy="2739340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68124ABF-D46C-A77B-147D-42FEDF62169B}"/>
              </a:ext>
            </a:extLst>
          </p:cNvPr>
          <p:cNvSpPr/>
          <p:nvPr/>
        </p:nvSpPr>
        <p:spPr>
          <a:xfrm>
            <a:off x="8465393" y="2748437"/>
            <a:ext cx="2429769" cy="2851620"/>
          </a:xfrm>
          <a:custGeom>
            <a:avLst/>
            <a:gdLst/>
            <a:ahLst/>
            <a:cxnLst/>
            <a:rect l="l" t="t" r="r" b="b"/>
            <a:pathLst>
              <a:path w="3464239" h="6352710">
                <a:moveTo>
                  <a:pt x="0" y="0"/>
                </a:moveTo>
                <a:lnTo>
                  <a:pt x="3464238" y="0"/>
                </a:lnTo>
                <a:lnTo>
                  <a:pt x="3464238" y="6352710"/>
                </a:lnTo>
                <a:lnTo>
                  <a:pt x="0" y="6352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508" b="-12069"/>
            </a:stretch>
          </a:blipFill>
        </p:spPr>
        <p:txBody>
          <a:bodyPr/>
          <a:lstStyle/>
          <a:p>
            <a:endParaRPr lang="it-IT" sz="90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EDE041B8-0C44-ED2A-E236-E9902D843B86}"/>
              </a:ext>
            </a:extLst>
          </p:cNvPr>
          <p:cNvSpPr/>
          <p:nvPr/>
        </p:nvSpPr>
        <p:spPr>
          <a:xfrm>
            <a:off x="6394908" y="2748436"/>
            <a:ext cx="2215692" cy="2851620"/>
          </a:xfrm>
          <a:custGeom>
            <a:avLst/>
            <a:gdLst/>
            <a:ahLst/>
            <a:cxnLst/>
            <a:rect l="l" t="t" r="r" b="b"/>
            <a:pathLst>
              <a:path w="4129490" h="6732573">
                <a:moveTo>
                  <a:pt x="0" y="0"/>
                </a:moveTo>
                <a:lnTo>
                  <a:pt x="4129490" y="0"/>
                </a:lnTo>
                <a:lnTo>
                  <a:pt x="4129490" y="6732573"/>
                </a:lnTo>
                <a:lnTo>
                  <a:pt x="0" y="67325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5" r="-565" b="-410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07AFBD3-7A53-4D66-72BD-3DA7F066A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7C997C-B8A8-F4D8-4001-2D1FF322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CD176-364D-FE63-FAF2-52E777EC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89"/>
            <a:ext cx="5320497" cy="1572041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3. GRUPPO TERMINOLOGICO PER LA STANDARDIZZAZIONE DELLA TERMINOLOGIA ITALIANA NELLE AREE BILINGUI DELLA 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1D73CF-1C5E-F2D6-089E-280B9431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8" y="2708030"/>
            <a:ext cx="5124091" cy="3152870"/>
          </a:xfrm>
        </p:spPr>
        <p:txBody>
          <a:bodyPr>
            <a:normAutofit fontScale="250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Raccolta</a:t>
            </a:r>
            <a:r>
              <a:rPr lang="en-US" sz="6400" dirty="0"/>
              <a:t> di termini </a:t>
            </a:r>
            <a:r>
              <a:rPr lang="en-US" sz="6400" dirty="0" err="1"/>
              <a:t>standardizzati</a:t>
            </a:r>
            <a:r>
              <a:rPr lang="en-US" sz="6400" dirty="0"/>
              <a:t> in </a:t>
            </a:r>
            <a:r>
              <a:rPr lang="en-US" sz="6400" dirty="0" err="1"/>
              <a:t>ambito</a:t>
            </a:r>
            <a:r>
              <a:rPr lang="en-US" sz="6400" dirty="0"/>
              <a:t> </a:t>
            </a:r>
            <a:r>
              <a:rPr lang="en-US" sz="6400" dirty="0" err="1"/>
              <a:t>giuridico-amministrativo</a:t>
            </a:r>
            <a:endParaRPr lang="en-US" sz="6400" dirty="0"/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Fornire</a:t>
            </a:r>
            <a:r>
              <a:rPr lang="en-US" sz="6400" dirty="0"/>
              <a:t> </a:t>
            </a:r>
            <a:r>
              <a:rPr lang="en-US" sz="6400" dirty="0" err="1"/>
              <a:t>assistenza</a:t>
            </a:r>
            <a:r>
              <a:rPr lang="en-US" sz="6400" dirty="0"/>
              <a:t> a </a:t>
            </a:r>
            <a:r>
              <a:rPr lang="en-US" sz="6400" dirty="0" err="1"/>
              <a:t>traduttori</a:t>
            </a:r>
            <a:r>
              <a:rPr lang="en-US" sz="6400" dirty="0"/>
              <a:t>, </a:t>
            </a:r>
            <a:r>
              <a:rPr lang="en-US" sz="6400" dirty="0" err="1"/>
              <a:t>insegnanti</a:t>
            </a:r>
            <a:r>
              <a:rPr lang="en-US" sz="6400" dirty="0"/>
              <a:t>, </a:t>
            </a:r>
            <a:r>
              <a:rPr lang="en-US" sz="6400" dirty="0" err="1"/>
              <a:t>giornalisti</a:t>
            </a:r>
            <a:r>
              <a:rPr lang="en-US" sz="6400" dirty="0"/>
              <a:t>, </a:t>
            </a:r>
            <a:r>
              <a:rPr lang="en-US" sz="6400" dirty="0" err="1"/>
              <a:t>studenti</a:t>
            </a:r>
            <a:r>
              <a:rPr lang="en-US" sz="6400" dirty="0"/>
              <a:t> </a:t>
            </a:r>
            <a:r>
              <a:rPr lang="en-US" sz="6400" dirty="0" err="1"/>
              <a:t>ecc</a:t>
            </a:r>
            <a:r>
              <a:rPr lang="en-US" sz="6400" dirty="0"/>
              <a:t>.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Collaborazione</a:t>
            </a:r>
            <a:r>
              <a:rPr lang="en-US" sz="6400" dirty="0"/>
              <a:t> </a:t>
            </a:r>
            <a:r>
              <a:rPr lang="en-US" sz="6400" dirty="0" err="1"/>
              <a:t>internazionale</a:t>
            </a:r>
            <a:r>
              <a:rPr lang="en-US" sz="6400" dirty="0"/>
              <a:t>: Ufficio centrale per la lingua </a:t>
            </a:r>
            <a:r>
              <a:rPr lang="en-US" sz="6400" dirty="0" err="1"/>
              <a:t>slovena</a:t>
            </a:r>
            <a:r>
              <a:rPr lang="en-US" sz="6400" dirty="0"/>
              <a:t> del FVG, Gruppo di </a:t>
            </a:r>
            <a:r>
              <a:rPr lang="en-US" sz="6400" dirty="0" err="1"/>
              <a:t>lavoro</a:t>
            </a:r>
            <a:r>
              <a:rPr lang="en-US" sz="6400" dirty="0"/>
              <a:t> </a:t>
            </a:r>
            <a:r>
              <a:rPr lang="en-US" sz="6400" dirty="0" err="1"/>
              <a:t>della</a:t>
            </a:r>
            <a:r>
              <a:rPr lang="en-US" sz="6400" dirty="0"/>
              <a:t> </a:t>
            </a:r>
            <a:r>
              <a:rPr lang="en-US" sz="6400" dirty="0" err="1"/>
              <a:t>Regione</a:t>
            </a:r>
            <a:r>
              <a:rPr lang="en-US" sz="6400" dirty="0"/>
              <a:t> </a:t>
            </a:r>
            <a:r>
              <a:rPr lang="en-US" sz="6400" dirty="0" err="1"/>
              <a:t>Istriana</a:t>
            </a:r>
            <a:r>
              <a:rPr lang="en-US" sz="6400" dirty="0"/>
              <a:t> per </a:t>
            </a:r>
            <a:r>
              <a:rPr lang="en-US" sz="6400" dirty="0" err="1"/>
              <a:t>l’uniformazione</a:t>
            </a:r>
            <a:r>
              <a:rPr lang="en-US" sz="6400" dirty="0"/>
              <a:t> </a:t>
            </a:r>
            <a:r>
              <a:rPr lang="en-US" sz="6400" dirty="0" err="1"/>
              <a:t>della</a:t>
            </a:r>
            <a:r>
              <a:rPr lang="en-US" sz="6400" dirty="0"/>
              <a:t> </a:t>
            </a:r>
            <a:r>
              <a:rPr lang="en-US" sz="6400" dirty="0" err="1"/>
              <a:t>terminologia</a:t>
            </a:r>
            <a:r>
              <a:rPr lang="en-US" sz="6400" dirty="0"/>
              <a:t> in lingua Italiana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Approvato</a:t>
            </a:r>
            <a:r>
              <a:rPr lang="en-US" sz="6400" dirty="0"/>
              <a:t> </a:t>
            </a:r>
            <a:r>
              <a:rPr lang="en-US" sz="6400" dirty="0" err="1"/>
              <a:t>dai</a:t>
            </a:r>
            <a:r>
              <a:rPr lang="en-US" sz="6400" dirty="0"/>
              <a:t> quattro </a:t>
            </a:r>
            <a:r>
              <a:rPr lang="en-US" sz="6400" dirty="0" err="1"/>
              <a:t>sindaci</a:t>
            </a:r>
            <a:r>
              <a:rPr lang="en-US" sz="6400" dirty="0"/>
              <a:t> </a:t>
            </a:r>
            <a:r>
              <a:rPr lang="en-US" sz="6400" dirty="0" err="1"/>
              <a:t>dei</a:t>
            </a:r>
            <a:r>
              <a:rPr lang="en-US" sz="6400" dirty="0"/>
              <a:t> </a:t>
            </a:r>
            <a:r>
              <a:rPr lang="en-US" sz="6400" dirty="0" err="1"/>
              <a:t>Comuni</a:t>
            </a:r>
            <a:r>
              <a:rPr lang="en-US" sz="6400" dirty="0"/>
              <a:t> </a:t>
            </a:r>
            <a:r>
              <a:rPr lang="en-US" sz="6400" dirty="0" err="1"/>
              <a:t>bilingui</a:t>
            </a:r>
            <a:endParaRPr lang="en-US" sz="6400" dirty="0"/>
          </a:p>
          <a:p>
            <a:pPr marL="0" indent="0">
              <a:buNone/>
            </a:pPr>
            <a:endParaRPr lang="it-IT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CF0E76-7FB1-DD93-DB80-A2FA2000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3AD5AA-A877-D6BD-D83A-F30A61624831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3F2929-B780-A350-F44C-6B083200BD66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473831-F956-B81B-B11F-417923169F59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6083A1-C3F9-01DA-6EF9-42CA7AAB7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838508E-D3B5-904D-BB73-853E4296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6EA3C8-FD65-81FF-DE43-03FDBB807827}"/>
              </a:ext>
            </a:extLst>
          </p:cNvPr>
          <p:cNvSpPr txBox="1"/>
          <p:nvPr/>
        </p:nvSpPr>
        <p:spPr>
          <a:xfrm>
            <a:off x="6096000" y="1100965"/>
            <a:ext cx="5614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r>
              <a:rPr lang="it-IT" b="1" i="1" cap="all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DELOVNA SKUPINA ZA STANDARDIZACIJO TERMINOLOGIJE  V ITALIJANŠČINI NA DVOJEZIČNIH OBMOČJIH RS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2ABC49-A597-7B8F-B912-D14E9AAAE89D}"/>
              </a:ext>
            </a:extLst>
          </p:cNvPr>
          <p:cNvSpPr txBox="1"/>
          <p:nvPr/>
        </p:nvSpPr>
        <p:spPr>
          <a:xfrm>
            <a:off x="6056064" y="2746227"/>
            <a:ext cx="479628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Zbirka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standardiziranih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izrazov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pravno-pravnega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področja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Pomoč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prevajalcem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učiteljem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novinarjem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študentom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itd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Mednarodno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sodelovanje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Centralni urad za slovenski jezik FVG,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Delovna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Istrske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standardizacijo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italijanskem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Odobrili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štirje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župani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7FA9C32-51C5-3969-FBAB-476C5B927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52F01E8-95C3-D20B-09D8-2F121D692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ACB1D-E222-C83B-0403-0D858E34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89"/>
            <a:ext cx="5320497" cy="1791542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3</a:t>
            </a:r>
            <a:r>
              <a:rPr lang="it-IT" sz="2000" dirty="0"/>
              <a:t>. GRUPPO TERMINOLOGICO PER LA STANDARDIZZAZIONE DELLA TERMINOLOGIA ITALIANA NELLE AREE BILINGUI DELLA RS</a:t>
            </a:r>
            <a:br>
              <a:rPr lang="it-IT" sz="1800" dirty="0"/>
            </a:br>
            <a:endParaRPr lang="it-IT" sz="19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621D53-E3A0-E89E-F958-8A2243F8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1A7468-E0DC-4B11-5989-ECD2D79ED9B5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96AF68-7EE9-D20F-6962-848A2603C8D5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D23B2B-ACA1-7BC4-F88D-90978CD7D507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C59FCA4-55C5-F182-8E71-E73740F2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3CC7CC8-E5B5-5EFC-F4A6-9523293F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F9A5FB-20E9-3888-E584-37E0127B2FD9}"/>
              </a:ext>
            </a:extLst>
          </p:cNvPr>
          <p:cNvSpPr txBox="1"/>
          <p:nvPr/>
        </p:nvSpPr>
        <p:spPr>
          <a:xfrm>
            <a:off x="6264212" y="1237745"/>
            <a:ext cx="524342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r>
              <a:rPr lang="it-IT" b="1" i="1" cap="all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DELOVNA SKUPINA ZA STANDARDIZACIJO TERMINOLOGIJE  V ITALIJANŠČINI NA DVOJEZIČNIH OBMOČJIH RS</a:t>
            </a: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DA1E8E7A-5DFB-D96D-91E7-B0C344BA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" y="4114799"/>
            <a:ext cx="10767204" cy="2259677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3" name="Picture 6" descr="Začela je delovati Delovna skupina za standardizacijo terminologije v italijanščini na dvojezičnih območjih Slovenije">
            <a:extLst>
              <a:ext uri="{FF2B5EF4-FFF2-40B4-BE49-F238E27FC236}">
                <a16:creationId xmlns:a16="http://schemas.microsoft.com/office/drawing/2014/main" id="{87530E2F-B1B4-961F-62D7-BB742D3C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5" y="2681531"/>
            <a:ext cx="4187176" cy="2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7F6EBC-C4F0-8056-8582-E8882AD08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22" y="2681531"/>
            <a:ext cx="4085576" cy="28921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4DABB63-615E-D78E-C650-817D423EC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5320496" cy="1325563"/>
          </a:xfrm>
        </p:spPr>
        <p:txBody>
          <a:bodyPr>
            <a:normAutofit/>
          </a:bodyPr>
          <a:lstStyle/>
          <a:p>
            <a:br>
              <a:rPr lang="it-IT" sz="2400" dirty="0"/>
            </a:br>
            <a:r>
              <a:rPr lang="it-IT" sz="2400" dirty="0"/>
              <a:t>QUADRO NORMATIVO SLOVENO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690"/>
            <a:ext cx="4796287" cy="3562861"/>
          </a:xfrm>
        </p:spPr>
        <p:txBody>
          <a:bodyPr>
            <a:normAutofit/>
          </a:bodyPr>
          <a:lstStyle/>
          <a:p>
            <a:r>
              <a:rPr lang="it-IT" sz="1800" dirty="0"/>
              <a:t>Costituzione della Repubblica di Slovenia (articolo 5, articolo 11, articolo 64)</a:t>
            </a:r>
          </a:p>
          <a:p>
            <a:r>
              <a:rPr lang="it-IT" sz="1800" dirty="0"/>
              <a:t>Legge sulle comunità autogestite delle nazionalità (italiana, ungherese)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3B03BF-D77D-47DB-2BBD-8691EFA49A8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06492" y="6316156"/>
            <a:ext cx="10515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7061767-C462-C593-46B2-01A33B1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8DDB96-1AE6-7762-81F7-1E3DE0F52473}"/>
              </a:ext>
            </a:extLst>
          </p:cNvPr>
          <p:cNvSpPr txBox="1"/>
          <p:nvPr/>
        </p:nvSpPr>
        <p:spPr>
          <a:xfrm>
            <a:off x="6212456" y="1677735"/>
            <a:ext cx="47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SLOVENSKI PRAVNI OKVIR</a:t>
            </a:r>
            <a:endParaRPr lang="it-IT" sz="11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20FA14-FD5F-C5FA-F3FC-9487F9879C90}"/>
              </a:ext>
            </a:extLst>
          </p:cNvPr>
          <p:cNvSpPr txBox="1"/>
          <p:nvPr/>
        </p:nvSpPr>
        <p:spPr>
          <a:xfrm>
            <a:off x="6212455" y="2484316"/>
            <a:ext cx="479628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Ustava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(5.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11.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64.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 o samoupravnih narodnih skupnostih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B7FDB8-22B2-E9AD-9E99-42E218FE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EA062C-27FA-36E6-47B8-E4A9437C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36CFA-2F4F-7C31-0C09-7E52268F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3" y="1135989"/>
            <a:ext cx="5320497" cy="1572041"/>
          </a:xfrm>
        </p:spPr>
        <p:txBody>
          <a:bodyPr>
            <a:normAutofit/>
          </a:bodyPr>
          <a:lstStyle/>
          <a:p>
            <a:r>
              <a:rPr lang="it-IT" sz="1800" dirty="0"/>
              <a:t>BUONE PRASSI 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4. TRADUZIONI PER LE ISTITUZIONI DELLA COMUNITÀ NAZIONALE ITALIANA E REVISIONI PER LE ALTRE ISTITUZIONI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645F4-F23E-4C22-DADE-9D98F4BA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08031"/>
            <a:ext cx="3362865" cy="3152869"/>
          </a:xfrm>
        </p:spPr>
        <p:txBody>
          <a:bodyPr>
            <a:normAutofit fontScale="250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Rapporto</a:t>
            </a:r>
            <a:r>
              <a:rPr lang="en-US" sz="6400" dirty="0"/>
              <a:t> </a:t>
            </a:r>
            <a:r>
              <a:rPr lang="en-US" sz="6400" dirty="0" err="1"/>
              <a:t>collaborativo</a:t>
            </a:r>
            <a:r>
              <a:rPr lang="en-US" sz="6400" dirty="0"/>
              <a:t> </a:t>
            </a:r>
            <a:r>
              <a:rPr lang="en-US" sz="6400" dirty="0" err="1"/>
              <a:t>costante</a:t>
            </a:r>
            <a:r>
              <a:rPr lang="en-US" sz="6400" dirty="0"/>
              <a:t> con le </a:t>
            </a:r>
            <a:r>
              <a:rPr lang="en-US" sz="6400" dirty="0" err="1"/>
              <a:t>scuole</a:t>
            </a:r>
            <a:r>
              <a:rPr lang="en-US" sz="6400" dirty="0"/>
              <a:t> con lingua </a:t>
            </a:r>
            <a:r>
              <a:rPr lang="en-US" sz="6400" dirty="0" err="1"/>
              <a:t>d’insegnamento</a:t>
            </a:r>
            <a:r>
              <a:rPr lang="en-US" sz="6400" dirty="0"/>
              <a:t> Italiana </a:t>
            </a:r>
            <a:r>
              <a:rPr lang="en-US" sz="6400" dirty="0" err="1"/>
              <a:t>dei</a:t>
            </a:r>
            <a:r>
              <a:rPr lang="en-US" sz="6400" dirty="0"/>
              <a:t> </a:t>
            </a:r>
            <a:r>
              <a:rPr lang="en-US" sz="6400" dirty="0" err="1"/>
              <a:t>comuni</a:t>
            </a:r>
            <a:r>
              <a:rPr lang="en-US" sz="6400" dirty="0"/>
              <a:t> </a:t>
            </a:r>
            <a:r>
              <a:rPr lang="en-US" sz="6400" dirty="0" err="1"/>
              <a:t>bilingui</a:t>
            </a:r>
            <a:endParaRPr lang="en-US" sz="6400" dirty="0"/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Collaborazione</a:t>
            </a:r>
            <a:r>
              <a:rPr lang="en-US" sz="6400" dirty="0"/>
              <a:t> con le </a:t>
            </a:r>
            <a:r>
              <a:rPr lang="en-US" sz="6400" dirty="0" err="1"/>
              <a:t>altre</a:t>
            </a:r>
            <a:r>
              <a:rPr lang="en-US" sz="6400" dirty="0"/>
              <a:t> </a:t>
            </a:r>
            <a:r>
              <a:rPr lang="en-US" sz="6400" dirty="0" err="1"/>
              <a:t>istituzioni</a:t>
            </a:r>
            <a:r>
              <a:rPr lang="en-US" sz="6400" dirty="0"/>
              <a:t> </a:t>
            </a:r>
            <a:r>
              <a:rPr lang="en-US" sz="6400" dirty="0" err="1"/>
              <a:t>della</a:t>
            </a:r>
            <a:r>
              <a:rPr lang="en-US" sz="6400" dirty="0"/>
              <a:t> CNI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Traduzione</a:t>
            </a:r>
            <a:r>
              <a:rPr lang="en-US" sz="6400" dirty="0"/>
              <a:t> di </a:t>
            </a:r>
            <a:r>
              <a:rPr lang="en-US" sz="6400" dirty="0" err="1"/>
              <a:t>leggi</a:t>
            </a:r>
            <a:r>
              <a:rPr lang="en-US" sz="6400" dirty="0"/>
              <a:t>, </a:t>
            </a:r>
            <a:r>
              <a:rPr lang="en-US" sz="6400" dirty="0" err="1"/>
              <a:t>regolamenti</a:t>
            </a:r>
            <a:r>
              <a:rPr lang="en-US" sz="6400" dirty="0"/>
              <a:t>, moduli, </a:t>
            </a:r>
            <a:r>
              <a:rPr lang="en-US" sz="6400" dirty="0" err="1"/>
              <a:t>comunicazioni</a:t>
            </a:r>
            <a:r>
              <a:rPr lang="en-US" sz="6400" dirty="0"/>
              <a:t>, </a:t>
            </a:r>
            <a:r>
              <a:rPr lang="en-US" sz="6400" dirty="0" err="1"/>
              <a:t>consensi</a:t>
            </a:r>
            <a:r>
              <a:rPr lang="en-US" sz="6400" dirty="0"/>
              <a:t>, </a:t>
            </a:r>
            <a:r>
              <a:rPr lang="en-US" sz="6400" dirty="0" err="1"/>
              <a:t>ecc</a:t>
            </a:r>
            <a:r>
              <a:rPr lang="en-US" sz="6400" dirty="0"/>
              <a:t>.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6400" dirty="0" err="1"/>
              <a:t>Disponibilit</a:t>
            </a:r>
            <a:r>
              <a:rPr lang="it-IT" sz="6400" dirty="0"/>
              <a:t>à di diverse traduzioni sul sito internet della CAN Costiera</a:t>
            </a:r>
          </a:p>
          <a:p>
            <a:pPr marL="0" indent="0">
              <a:buNone/>
            </a:pPr>
            <a:endParaRPr lang="it-IT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45538A-80E8-0A1C-25FC-380C2B41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5298D1-AD73-595E-C543-97800E770428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106A14-6749-5447-53DC-2CBB7CC13421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DEFC21-C6CD-F80A-5C29-7A133DFD5B00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D85B46-8990-6BB0-2CBE-BE3C1F1D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1BFCDD3-AF04-3C06-3E6A-9D10D6A2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BAEDFB-8B68-9EDB-8BF1-A6E3CE41AD50}"/>
              </a:ext>
            </a:extLst>
          </p:cNvPr>
          <p:cNvSpPr txBox="1"/>
          <p:nvPr/>
        </p:nvSpPr>
        <p:spPr>
          <a:xfrm>
            <a:off x="6096000" y="1100965"/>
            <a:ext cx="5614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2B4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 PRAKSE</a:t>
            </a:r>
          </a:p>
          <a:p>
            <a:endParaRPr lang="it-IT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r>
              <a:rPr lang="it-IT" b="1" i="1" cap="all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PREVODI ZA INŠTITUCIJE ITALIJANSKE NARODNE SKUPNOSTI IN LEKTORIRANJE ZA DRUGE USTANOVE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1F4D9E-37D9-4FDC-44D6-61B0FE9B618D}"/>
              </a:ext>
            </a:extLst>
          </p:cNvPr>
          <p:cNvSpPr txBox="1"/>
          <p:nvPr/>
        </p:nvSpPr>
        <p:spPr>
          <a:xfrm>
            <a:off x="7798279" y="2746227"/>
            <a:ext cx="3054072" cy="29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Stalno sodelovanje s šolami z italijanskim učnim jezikom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dvojezičnih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občinah</a:t>
            </a:r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Sodelovanje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drugimi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institucijami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Prevajanje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zakonov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predpisov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obrazcev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sporočil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soglasij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itd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Razpoložljivost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različnih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prevodov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spletni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strani OSSIN-a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0B56517-656F-8DAE-DE8C-FE1F26C4F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56" y="2764661"/>
            <a:ext cx="3447960" cy="27111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A5F897C-A874-6025-21A7-DCAEEA102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3B03BF-D77D-47DB-2BBD-8691EFA49A8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406805"/>
            <a:ext cx="10578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4BED22-E1D7-CC68-739F-99191DC6F141}"/>
              </a:ext>
            </a:extLst>
          </p:cNvPr>
          <p:cNvSpPr/>
          <p:nvPr/>
        </p:nvSpPr>
        <p:spPr>
          <a:xfrm>
            <a:off x="0" y="1219090"/>
            <a:ext cx="12192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729813" y="1687878"/>
            <a:ext cx="5645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3860F-76BE-29C9-F992-C5478857F719}"/>
              </a:ext>
            </a:extLst>
          </p:cNvPr>
          <p:cNvSpPr txBox="1"/>
          <p:nvPr/>
        </p:nvSpPr>
        <p:spPr>
          <a:xfrm>
            <a:off x="775504" y="3694898"/>
            <a:ext cx="444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info</a:t>
            </a:r>
            <a:r>
              <a:rPr lang="sl-SI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cancostiera.eu	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6C7EDA7-3012-1A8E-6AB7-527CE3B46F3A}"/>
              </a:ext>
            </a:extLst>
          </p:cNvPr>
          <p:cNvSpPr txBox="1"/>
          <p:nvPr/>
        </p:nvSpPr>
        <p:spPr>
          <a:xfrm>
            <a:off x="8016439" y="1939831"/>
            <a:ext cx="3483942" cy="240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</a:t>
            </a:r>
            <a:r>
              <a:rPr lang="sl-SI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www.cancostiera.eu</a:t>
            </a: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facebook.com/</a:t>
            </a:r>
            <a:r>
              <a:rPr lang="it-IT" sz="1200" kern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cancostiera</a:t>
            </a:r>
            <a:endParaRPr lang="it-IT" sz="1200" kern="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58BD4D9-D453-1F19-8D8F-23F00184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38" y="2693195"/>
            <a:ext cx="252308" cy="25230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15879F7-0892-3EF4-BBEB-5105DEB0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38" y="3585190"/>
            <a:ext cx="252308" cy="25230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0D078C3-EEFB-7A32-43BC-C48C52B3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31599E-AE5A-15BE-D935-E1BEAF554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" t="-3900" r="13866" b="51821"/>
          <a:stretch/>
        </p:blipFill>
        <p:spPr>
          <a:xfrm>
            <a:off x="340822" y="4248896"/>
            <a:ext cx="5660967" cy="205008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AD04CF7-871D-880E-5045-CF19F70E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38" y="3126211"/>
            <a:ext cx="252308" cy="25230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672FC6-EE19-61A9-63AD-7E9317A09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82" y="64597"/>
            <a:ext cx="3330782" cy="11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449792" cy="1325563"/>
          </a:xfrm>
        </p:spPr>
        <p:txBody>
          <a:bodyPr>
            <a:normAutofit/>
          </a:bodyPr>
          <a:lstStyle/>
          <a:p>
            <a:r>
              <a:rPr lang="it-IT" sz="2400" dirty="0"/>
              <a:t>COSTITUZIONE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4" y="2096074"/>
            <a:ext cx="4665453" cy="3562861"/>
          </a:xfrm>
        </p:spPr>
        <p:txBody>
          <a:bodyPr>
            <a:normAutofit/>
          </a:bodyPr>
          <a:lstStyle/>
          <a:p>
            <a:r>
              <a:rPr lang="it-IT" sz="1800" b="1" dirty="0"/>
              <a:t>Art.5: </a:t>
            </a:r>
          </a:p>
          <a:p>
            <a:pPr marL="0" indent="0">
              <a:buNone/>
            </a:pPr>
            <a:r>
              <a:rPr lang="it-IT" sz="1800" dirty="0"/>
              <a:t>Tutela e garantisce i diritti della comunità nazionale autoctona italiana e di quella ungherese.</a:t>
            </a:r>
          </a:p>
          <a:p>
            <a:r>
              <a:rPr lang="it-IT" sz="1800" b="1" dirty="0"/>
              <a:t>Art.11:</a:t>
            </a:r>
          </a:p>
          <a:p>
            <a:pPr marL="0" indent="0">
              <a:buNone/>
            </a:pPr>
            <a:r>
              <a:rPr lang="it-IT" sz="1800" dirty="0"/>
              <a:t>In Slovenia la lingua ufficiale è lo sloveno. Nei territori dei comuni, nei quali vivono le comunità nazionali italiana e ungherese è lingua ufficiale anche l’italiano e rispettivamente l’ungherese.</a:t>
            </a:r>
          </a:p>
          <a:p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3B03BF-D77D-47DB-2BBD-8691EFA49A8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7061767-C462-C593-46B2-01A33B1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8DDB96-1AE6-7762-81F7-1E3DE0F52473}"/>
              </a:ext>
            </a:extLst>
          </p:cNvPr>
          <p:cNvSpPr txBox="1"/>
          <p:nvPr/>
        </p:nvSpPr>
        <p:spPr>
          <a:xfrm>
            <a:off x="6212456" y="1528915"/>
            <a:ext cx="47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USTAVA</a:t>
            </a:r>
            <a:endParaRPr lang="it-IT" sz="11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20FA14-FD5F-C5FA-F3FC-9487F9879C90}"/>
              </a:ext>
            </a:extLst>
          </p:cNvPr>
          <p:cNvSpPr txBox="1"/>
          <p:nvPr/>
        </p:nvSpPr>
        <p:spPr>
          <a:xfrm>
            <a:off x="6265651" y="2030469"/>
            <a:ext cx="4796287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Varuje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zagotavlja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pravice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avtohtone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italijanske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v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slovenščina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katerih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živita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skupnost, je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madžarščina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A3DF520-A4F8-3E21-6399-5EC63CF9B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5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BD0468-897A-7F3A-DF52-4ACCC76A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83115F-F7A7-99A6-5F27-EF727E44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449792" cy="1325563"/>
          </a:xfrm>
        </p:spPr>
        <p:txBody>
          <a:bodyPr>
            <a:normAutofit/>
          </a:bodyPr>
          <a:lstStyle/>
          <a:p>
            <a:r>
              <a:rPr lang="it-IT" sz="2400" dirty="0"/>
              <a:t>COSTITUZIONE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A00059-B27D-8EA3-0D20-2AA4056F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47" y="1965138"/>
            <a:ext cx="4665453" cy="3562861"/>
          </a:xfrm>
        </p:spPr>
        <p:txBody>
          <a:bodyPr>
            <a:normAutofit/>
          </a:bodyPr>
          <a:lstStyle/>
          <a:p>
            <a:r>
              <a:rPr lang="it-IT" sz="1800" b="1" dirty="0"/>
              <a:t>Art.64 </a:t>
            </a:r>
          </a:p>
          <a:p>
            <a:pPr marL="0" indent="0">
              <a:buNone/>
            </a:pPr>
            <a:r>
              <a:rPr lang="it-IT" sz="1800" dirty="0"/>
              <a:t>Diritto all’educazione e all’istruzione nella propria lingua, all’istituzione di organizzazioni e allo sviluppo di attività economiche, culturali nonché nella ricerca scientifica e di attività nel settore della pubblica informazione e dell’editoria. </a:t>
            </a:r>
          </a:p>
          <a:p>
            <a:pPr marL="0" indent="0">
              <a:buNone/>
            </a:pPr>
            <a:r>
              <a:rPr lang="it-IT" sz="1800" dirty="0"/>
              <a:t>Nei territori ove vivono le due comunità, i        loro appartenenti istituiscono comunità autogestite per l’attuazione dei propri diritti.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43DB83-D6CB-0192-19F7-24E8036E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E64255-15B3-5FFF-18CA-9C6370C27B6F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8BF9F-FD01-58AE-94E2-9061DBEAA972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9EAD04-A1AD-2AF4-74A4-F58E8A003334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D6B69A2-7448-3F56-0168-9AB0B7C1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29AB719-3BB5-EC2D-8236-EFC4F385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A07D10-AB37-656F-170D-C5474A958551}"/>
              </a:ext>
            </a:extLst>
          </p:cNvPr>
          <p:cNvSpPr txBox="1"/>
          <p:nvPr/>
        </p:nvSpPr>
        <p:spPr>
          <a:xfrm>
            <a:off x="6265651" y="1503473"/>
            <a:ext cx="47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USTAVA</a:t>
            </a:r>
            <a:endParaRPr lang="it-IT" sz="11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66E52F-B352-AEC1-B32D-2F1D18569D3A}"/>
              </a:ext>
            </a:extLst>
          </p:cNvPr>
          <p:cNvSpPr txBox="1"/>
          <p:nvPr/>
        </p:nvSpPr>
        <p:spPr>
          <a:xfrm>
            <a:off x="6265651" y="1965138"/>
            <a:ext cx="4796287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64.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Pravico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vzgoje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izobraževanja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svojem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ustanovitve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organizacij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gospodarske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znanstvenoraziskovalne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dejavnosti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dejavnosti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področju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javnega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obveščanja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založništva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kjer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živita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ustanovijo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njuni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pripadniki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uresničevanje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pravic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samoupravne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D422564-1294-1630-4CB2-FBC1BF44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140A25-A060-CFF8-235E-9F24568A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8A830-F78E-75BF-E61D-087BAB91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449792" cy="1325563"/>
          </a:xfrm>
        </p:spPr>
        <p:txBody>
          <a:bodyPr>
            <a:normAutofit/>
          </a:bodyPr>
          <a:lstStyle/>
          <a:p>
            <a:r>
              <a:rPr lang="it-IT" sz="2400" dirty="0"/>
              <a:t>LEGGE SULLE COMUNITÀ AUTOGESTITE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1BFA3-8900-D6A4-FAAA-194EF773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58" y="2298039"/>
            <a:ext cx="4665453" cy="3562861"/>
          </a:xfrm>
        </p:spPr>
        <p:txBody>
          <a:bodyPr>
            <a:normAutofit/>
          </a:bodyPr>
          <a:lstStyle/>
          <a:p>
            <a:r>
              <a:rPr lang="it-IT" sz="1800" b="1" dirty="0"/>
              <a:t>Art.1</a:t>
            </a:r>
          </a:p>
          <a:p>
            <a:pPr marL="0" indent="0">
              <a:buNone/>
            </a:pPr>
            <a:r>
              <a:rPr lang="it-IT" sz="1700" dirty="0"/>
              <a:t>Per realizzare i diritti specifici, garantiti dalla Costituzione della Repubblica di Slovenia, per attuare le proprie esigenze e interessi e per la partecipazione organizzata agli affari pubblici, gli appartenenti alle comunità nazionali rispettivamente italiana e magiara, nelle regioni di insediamento storico, istituiscono Comunità autogestite delle nazionalità.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E09627-73B3-B93C-9D46-BC556C99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778DA9-C33A-2549-6D69-5EF3B938B5D8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E3AD4F-653B-A37F-B1B1-88B0D65A343C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B7ADDC-5D95-B443-37BD-AD1DB5E3B8CC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958828-B973-DBC1-FEDD-5C0A2D94D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C27E6CC-1B7C-59FD-5D56-AA03CDD1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D9E8B2-33E6-312B-65A6-7D642BFEF471}"/>
              </a:ext>
            </a:extLst>
          </p:cNvPr>
          <p:cNvSpPr txBox="1"/>
          <p:nvPr/>
        </p:nvSpPr>
        <p:spPr>
          <a:xfrm>
            <a:off x="5982234" y="1344249"/>
            <a:ext cx="479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 O SAMOUPRAVNIH SKUPNOSTIH</a:t>
            </a:r>
            <a:endParaRPr lang="it-IT" sz="110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F4DBE8-D0BD-C339-9E4A-09C213196BC8}"/>
              </a:ext>
            </a:extLst>
          </p:cNvPr>
          <p:cNvSpPr txBox="1"/>
          <p:nvPr/>
        </p:nvSpPr>
        <p:spPr>
          <a:xfrm>
            <a:off x="5982233" y="2303258"/>
            <a:ext cx="4796287" cy="211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i="1" dirty="0">
              <a:solidFill>
                <a:srgbClr val="292B2C"/>
              </a:solidFill>
              <a:latin typeface="Republik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uresničevanje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posebnih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pravic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zagotavlja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ustava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uveljavljanje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interesov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za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organizirano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sodelovanje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zadevah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ustanovijo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pripadniki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italijanske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kjer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avtohtono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živijo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samoupravne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314D93-BE9C-9DBD-BC8F-48889EA77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8BFF9F-C981-F507-8351-89B312B2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AA8C8-EB3D-6EC4-C62C-5220E5A7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LEGGI A TUTELA DELLE COMUNITÀ NAZIONALI NEI CONFRONTI DELL’AMMINISTRAZIONE STATALE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65030E-1EE6-B7C0-3EA2-FC75443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7057"/>
            <a:ext cx="4483920" cy="2920942"/>
          </a:xfrm>
        </p:spPr>
        <p:txBody>
          <a:bodyPr>
            <a:normAutofit/>
          </a:bodyPr>
          <a:lstStyle/>
          <a:p>
            <a:r>
              <a:rPr lang="it-IT" sz="1800" b="1" dirty="0"/>
              <a:t>Legge sull’amministrazione statale:</a:t>
            </a:r>
          </a:p>
          <a:p>
            <a:pPr marL="0" indent="0">
              <a:buNone/>
            </a:pPr>
            <a:r>
              <a:rPr lang="it-IT" sz="1700" b="1" dirty="0"/>
              <a:t>Art. 4: </a:t>
            </a:r>
            <a:r>
              <a:rPr lang="en-US" sz="1700" dirty="0"/>
              <a:t>Nelle </a:t>
            </a:r>
            <a:r>
              <a:rPr lang="en-US" sz="1700" dirty="0" err="1"/>
              <a:t>aree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comuni</a:t>
            </a:r>
            <a:r>
              <a:rPr lang="en-US" sz="1700" dirty="0"/>
              <a:t> </a:t>
            </a:r>
            <a:r>
              <a:rPr lang="en-US" sz="1700" dirty="0" err="1"/>
              <a:t>nei</a:t>
            </a:r>
            <a:r>
              <a:rPr lang="en-US" sz="1700" dirty="0"/>
              <a:t> </a:t>
            </a:r>
            <a:r>
              <a:rPr lang="en-US" sz="1700" dirty="0" err="1"/>
              <a:t>quali</a:t>
            </a:r>
            <a:r>
              <a:rPr lang="en-US" sz="1700" dirty="0"/>
              <a:t> </a:t>
            </a:r>
            <a:r>
              <a:rPr lang="en-US" sz="1700" dirty="0" err="1"/>
              <a:t>risiedono</a:t>
            </a:r>
            <a:r>
              <a:rPr lang="en-US" sz="1700" dirty="0"/>
              <a:t> le </a:t>
            </a:r>
            <a:r>
              <a:rPr lang="en-US" sz="1700" dirty="0" err="1"/>
              <a:t>comunità</a:t>
            </a:r>
            <a:r>
              <a:rPr lang="en-US" sz="1700" dirty="0"/>
              <a:t> </a:t>
            </a:r>
            <a:r>
              <a:rPr lang="en-US" sz="1700" dirty="0" err="1"/>
              <a:t>nazionali</a:t>
            </a:r>
            <a:r>
              <a:rPr lang="en-US" sz="1700" dirty="0"/>
              <a:t> </a:t>
            </a:r>
            <a:r>
              <a:rPr lang="en-US" sz="1700" dirty="0" err="1"/>
              <a:t>autoctone</a:t>
            </a:r>
            <a:r>
              <a:rPr lang="en-US" sz="1700" dirty="0"/>
              <a:t> </a:t>
            </a:r>
            <a:r>
              <a:rPr lang="en-US" sz="1700" dirty="0" err="1"/>
              <a:t>italiana</a:t>
            </a:r>
            <a:r>
              <a:rPr lang="en-US" sz="1700" dirty="0"/>
              <a:t> o </a:t>
            </a:r>
            <a:r>
              <a:rPr lang="en-US" sz="1700" dirty="0" err="1"/>
              <a:t>ungherese</a:t>
            </a:r>
            <a:r>
              <a:rPr lang="en-US" sz="1700" dirty="0"/>
              <a:t> la lingua </a:t>
            </a:r>
            <a:r>
              <a:rPr lang="en-US" sz="1700" dirty="0" err="1"/>
              <a:t>ufficiale</a:t>
            </a:r>
            <a:r>
              <a:rPr lang="en-US" sz="1700" dirty="0"/>
              <a:t> </a:t>
            </a:r>
            <a:r>
              <a:rPr lang="en-US" sz="1700" dirty="0" err="1"/>
              <a:t>dell’amministrazione</a:t>
            </a:r>
            <a:r>
              <a:rPr lang="en-US" sz="1700" dirty="0"/>
              <a:t> è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1700" dirty="0" err="1"/>
              <a:t>l’italiano</a:t>
            </a:r>
            <a:r>
              <a:rPr lang="en-US" sz="1700" dirty="0"/>
              <a:t> o </a:t>
            </a:r>
            <a:r>
              <a:rPr lang="en-US" sz="1700" dirty="0" err="1"/>
              <a:t>l’ungherese</a:t>
            </a:r>
            <a:r>
              <a:rPr lang="en-US" sz="1700" dirty="0"/>
              <a:t>. In tale </a:t>
            </a:r>
            <a:r>
              <a:rPr lang="en-US" sz="1700" dirty="0" err="1"/>
              <a:t>aree</a:t>
            </a:r>
            <a:r>
              <a:rPr lang="en-US" sz="1700" dirty="0"/>
              <a:t> </a:t>
            </a:r>
            <a:r>
              <a:rPr lang="en-US" sz="1700" dirty="0" err="1"/>
              <a:t>l’amministrazione</a:t>
            </a:r>
            <a:r>
              <a:rPr lang="en-US" sz="1700" dirty="0"/>
              <a:t> </a:t>
            </a:r>
            <a:r>
              <a:rPr lang="en-US" sz="1700" dirty="0" err="1"/>
              <a:t>svolge</a:t>
            </a:r>
            <a:r>
              <a:rPr lang="en-US" sz="1700" dirty="0"/>
              <a:t> le sue </a:t>
            </a:r>
            <a:r>
              <a:rPr lang="en-US" sz="1700" dirty="0" err="1"/>
              <a:t>attività</a:t>
            </a:r>
            <a:r>
              <a:rPr lang="en-US" sz="1700" dirty="0"/>
              <a:t>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1700" dirty="0" err="1"/>
              <a:t>nelle</a:t>
            </a:r>
            <a:r>
              <a:rPr lang="en-US" sz="1700" dirty="0"/>
              <a:t> lingue </a:t>
            </a:r>
            <a:r>
              <a:rPr lang="en-US" sz="1700" dirty="0" err="1"/>
              <a:t>delle</a:t>
            </a:r>
            <a:r>
              <a:rPr lang="en-US" sz="1700" dirty="0"/>
              <a:t> Comunità </a:t>
            </a:r>
            <a:r>
              <a:rPr lang="en-US" sz="1700" dirty="0" err="1"/>
              <a:t>nazionali</a:t>
            </a:r>
            <a:r>
              <a:rPr lang="en-US" sz="1700" dirty="0"/>
              <a:t>. </a:t>
            </a:r>
            <a:endParaRPr lang="it-IT" sz="1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DBC239-1FFF-D082-D974-D9878AE9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66EE2A-1C82-074B-3235-567E2F103B0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7A2D03-336B-7521-4176-7330F4EDB2DE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0D44E6-F567-0690-3761-5D9CE4AF4211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F0C1C7-D030-E3EE-888A-5C614DC24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FFDEC96-5C1D-107E-8FB8-42024869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78CD9-CF1B-92CB-CCF7-D6515516049B}"/>
              </a:ext>
            </a:extLst>
          </p:cNvPr>
          <p:cNvSpPr txBox="1"/>
          <p:nvPr/>
        </p:nvSpPr>
        <p:spPr>
          <a:xfrm>
            <a:off x="5844209" y="1228943"/>
            <a:ext cx="502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2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ZAKONI ZA VARSTVO NARODNIH SKUPNOSTI V ODNOSU DO DRŽAVNE UPRAVE</a:t>
            </a:r>
            <a:endParaRPr lang="it-IT" sz="2200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D9229-7DDA-AB1D-A06F-0314361D3F21}"/>
              </a:ext>
            </a:extLst>
          </p:cNvPr>
          <p:cNvSpPr txBox="1"/>
          <p:nvPr/>
        </p:nvSpPr>
        <p:spPr>
          <a:xfrm>
            <a:off x="5844209" y="2607493"/>
            <a:ext cx="4796287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državni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i="1" dirty="0">
              <a:solidFill>
                <a:srgbClr val="292B2C"/>
              </a:solidFill>
              <a:latin typeface="Republik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živita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avtohtoni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oziroma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skupnost, je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oziroma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madžarščina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posluje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80C678F-1737-7A55-8B23-B2D50B88F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9B8BE2-F9FE-95D7-B02E-62C340428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35D21-23F7-87F7-627A-0293D054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LEGGI A TUTELA DELLE COMUNITÀ NAZIONALI NEI CONFRONTI DELL’AMMINISTRAZIONE STATALE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B21534-BF8E-AE2F-D37E-23CACF5B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41"/>
            <a:ext cx="4483920" cy="3191060"/>
          </a:xfrm>
        </p:spPr>
        <p:txBody>
          <a:bodyPr>
            <a:normAutofit/>
          </a:bodyPr>
          <a:lstStyle/>
          <a:p>
            <a:r>
              <a:rPr lang="it-IT" sz="1800" b="1" dirty="0"/>
              <a:t>Legge sull’uso pubblico dello sloveno:</a:t>
            </a:r>
          </a:p>
          <a:p>
            <a:pPr marL="0" indent="0">
              <a:buNone/>
            </a:pPr>
            <a:r>
              <a:rPr lang="it-IT" sz="1700" b="1" dirty="0"/>
              <a:t>Art.1: </a:t>
            </a:r>
            <a:r>
              <a:rPr lang="it-IT" sz="1700" dirty="0"/>
              <a:t>La lingua slovena è la lingua ufficiale della Repubblica di Slovenia. È la lingua di comunicazione parlata e scritta in tutti i settori della vita pubblica, tranne nei casi in cui, in conformità con la Costituzione della Repubblica di Slovenia, le lingue ufficiali della Repubblica di Slovenia sono l'italiano e l'ungherese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4FF524-655D-84D8-A90A-F3128FE8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6E266C-875E-FB9F-6919-DF331EB489B6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FE81B6-4C64-616F-334A-FFA8E2749090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FA1690-4675-17B6-9312-1A0E502DB21B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2ECD37-948B-F06C-B72C-7FCAB80C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2A6F69A-DCE2-48B6-656E-BA3A48C2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324350-E70C-A380-DFA3-2665485F7F75}"/>
              </a:ext>
            </a:extLst>
          </p:cNvPr>
          <p:cNvSpPr txBox="1"/>
          <p:nvPr/>
        </p:nvSpPr>
        <p:spPr>
          <a:xfrm>
            <a:off x="5844209" y="1228943"/>
            <a:ext cx="502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2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ZAKONI ZA VARSTVO NARODNIH SKUPNOSTI V ODNOSU DO DRŽAVNE UPRAVE</a:t>
            </a:r>
            <a:endParaRPr lang="it-IT" sz="2200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EA565-61CD-1C13-0F7F-6946F90269A3}"/>
              </a:ext>
            </a:extLst>
          </p:cNvPr>
          <p:cNvSpPr txBox="1"/>
          <p:nvPr/>
        </p:nvSpPr>
        <p:spPr>
          <a:xfrm>
            <a:off x="5844209" y="2607057"/>
            <a:ext cx="4796287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slovenščine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državni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i="1" dirty="0">
              <a:solidFill>
                <a:srgbClr val="292B2C"/>
              </a:solidFill>
              <a:latin typeface="Republik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Slovenski jezik je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njem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poteka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govorno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pisno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sporazumevanje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vseh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javnega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življenja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razen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kadar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skladu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Ustavo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poleg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slovenščine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madžarščina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F738B4-0710-08C9-EC1F-7CC0B70E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4E42A3-7F0F-4CC9-D232-9F747FF4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FF8F6B-D7D7-A66E-F586-386528FC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LEGGI A TUTELA DELLE COMUNITÀ NAZIONALI NEI CONFRONTI DELL’AMMINISTRAZIONE STATALE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27B84-6FE5-7C55-7B33-E6310762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672"/>
            <a:ext cx="4483920" cy="3191060"/>
          </a:xfrm>
        </p:spPr>
        <p:txBody>
          <a:bodyPr>
            <a:normAutofit/>
          </a:bodyPr>
          <a:lstStyle/>
          <a:p>
            <a:r>
              <a:rPr lang="it-IT" sz="1800" b="1" dirty="0"/>
              <a:t>Legge sull’uso pubblico dello sloveno:</a:t>
            </a:r>
          </a:p>
          <a:p>
            <a:pPr marL="0" indent="0">
              <a:buNone/>
            </a:pPr>
            <a:r>
              <a:rPr lang="it-IT" sz="1700" b="1" dirty="0"/>
              <a:t>Art.3 (lingua delle comunità nazionali): </a:t>
            </a:r>
            <a:r>
              <a:rPr lang="en-US" sz="1700" dirty="0"/>
              <a:t>Nelle </a:t>
            </a:r>
            <a:r>
              <a:rPr lang="en-US" sz="1700" dirty="0" err="1"/>
              <a:t>aree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Comuni</a:t>
            </a:r>
            <a:r>
              <a:rPr lang="en-US" sz="1700" dirty="0"/>
              <a:t> in cui </a:t>
            </a:r>
            <a:r>
              <a:rPr lang="en-US" sz="1700" dirty="0" err="1"/>
              <a:t>risiedono</a:t>
            </a:r>
            <a:r>
              <a:rPr lang="en-US" sz="1700" dirty="0"/>
              <a:t> la Comunità </a:t>
            </a:r>
            <a:r>
              <a:rPr lang="en-US" sz="1700" dirty="0" err="1"/>
              <a:t>nazionale</a:t>
            </a:r>
            <a:r>
              <a:rPr lang="en-US" sz="1700" dirty="0"/>
              <a:t> </a:t>
            </a:r>
            <a:r>
              <a:rPr lang="en-US" sz="1700" dirty="0" err="1"/>
              <a:t>italiana</a:t>
            </a:r>
            <a:r>
              <a:rPr lang="en-US" sz="1700" dirty="0"/>
              <a:t> o </a:t>
            </a:r>
            <a:r>
              <a:rPr lang="en-US" sz="1700" dirty="0" err="1"/>
              <a:t>ungherese</a:t>
            </a:r>
            <a:r>
              <a:rPr lang="en-US" sz="1700" dirty="0"/>
              <a:t>, </a:t>
            </a:r>
            <a:r>
              <a:rPr lang="en-US" sz="1700" dirty="0" err="1"/>
              <a:t>l'uso</a:t>
            </a:r>
            <a:r>
              <a:rPr lang="en-US" sz="1700" dirty="0"/>
              <a:t> </a:t>
            </a:r>
            <a:r>
              <a:rPr lang="en-US" sz="1700" dirty="0" err="1"/>
              <a:t>pubblico</a:t>
            </a:r>
            <a:r>
              <a:rPr lang="en-US" sz="1700" dirty="0"/>
              <a:t> </a:t>
            </a:r>
            <a:r>
              <a:rPr lang="en-US" sz="1700" dirty="0" err="1"/>
              <a:t>dell'italiano</a:t>
            </a:r>
            <a:r>
              <a:rPr lang="en-US" sz="1700" dirty="0"/>
              <a:t> o </a:t>
            </a:r>
            <a:r>
              <a:rPr lang="en-US" sz="1700" dirty="0" err="1"/>
              <a:t>dell'ungherese</a:t>
            </a:r>
            <a:r>
              <a:rPr lang="en-US" sz="1700" dirty="0"/>
              <a:t> come lingua </a:t>
            </a:r>
            <a:r>
              <a:rPr lang="en-US" sz="1700" dirty="0" err="1"/>
              <a:t>ufficiale</a:t>
            </a:r>
            <a:r>
              <a:rPr lang="en-US" sz="1700" dirty="0"/>
              <a:t> è </a:t>
            </a:r>
            <a:r>
              <a:rPr lang="en-US" sz="1700" dirty="0" err="1"/>
              <a:t>assicurato</a:t>
            </a:r>
            <a:r>
              <a:rPr lang="en-US" sz="1700" dirty="0"/>
              <a:t> </a:t>
            </a:r>
            <a:r>
              <a:rPr lang="en-US" sz="1700" dirty="0" err="1"/>
              <a:t>nello</a:t>
            </a:r>
            <a:r>
              <a:rPr lang="en-US" sz="1700" dirty="0"/>
              <a:t> </a:t>
            </a:r>
            <a:r>
              <a:rPr lang="en-US" sz="1700" dirty="0" err="1"/>
              <a:t>stesso</a:t>
            </a:r>
            <a:r>
              <a:rPr lang="en-US" sz="1700" dirty="0"/>
              <a:t> modo in cui la </a:t>
            </a:r>
            <a:r>
              <a:rPr lang="en-US" sz="1700" dirty="0" err="1"/>
              <a:t>presente</a:t>
            </a:r>
            <a:r>
              <a:rPr lang="en-US" sz="1700" dirty="0"/>
              <a:t> </a:t>
            </a:r>
            <a:r>
              <a:rPr lang="en-US" sz="1700" dirty="0" err="1"/>
              <a:t>Legge</a:t>
            </a:r>
            <a:r>
              <a:rPr lang="en-US" sz="1700" dirty="0"/>
              <a:t> </a:t>
            </a:r>
            <a:r>
              <a:rPr lang="en-US" sz="1700" dirty="0" err="1"/>
              <a:t>disciplina</a:t>
            </a:r>
            <a:r>
              <a:rPr lang="en-US" sz="1700" dirty="0"/>
              <a:t> </a:t>
            </a:r>
            <a:r>
              <a:rPr lang="en-US" sz="1700" dirty="0" err="1"/>
              <a:t>l'uso</a:t>
            </a:r>
            <a:r>
              <a:rPr lang="en-US" sz="1700" dirty="0"/>
              <a:t> </a:t>
            </a:r>
            <a:r>
              <a:rPr lang="en-US" sz="1700" dirty="0" err="1"/>
              <a:t>pubblico</a:t>
            </a:r>
            <a:r>
              <a:rPr lang="en-US" sz="1700" dirty="0"/>
              <a:t> </a:t>
            </a:r>
            <a:r>
              <a:rPr lang="en-US" sz="1700" dirty="0" err="1"/>
              <a:t>dello</a:t>
            </a:r>
            <a:r>
              <a:rPr lang="en-US" sz="1700" dirty="0"/>
              <a:t> </a:t>
            </a:r>
            <a:r>
              <a:rPr lang="en-US" sz="1700" dirty="0" err="1"/>
              <a:t>sloveno</a:t>
            </a:r>
            <a:r>
              <a:rPr lang="en-US" sz="1700" dirty="0"/>
              <a:t> e in </a:t>
            </a:r>
            <a:r>
              <a:rPr lang="en-US" sz="1700" dirty="0" err="1"/>
              <a:t>conformità</a:t>
            </a:r>
            <a:r>
              <a:rPr lang="en-US" sz="1700" dirty="0"/>
              <a:t> alle </a:t>
            </a:r>
            <a:r>
              <a:rPr lang="en-US" sz="1700" dirty="0" err="1"/>
              <a:t>disposizioni</a:t>
            </a:r>
            <a:r>
              <a:rPr lang="en-US" sz="1700" dirty="0"/>
              <a:t> </a:t>
            </a:r>
            <a:r>
              <a:rPr lang="en-US" sz="1700" dirty="0" err="1"/>
              <a:t>delle</a:t>
            </a:r>
            <a:r>
              <a:rPr lang="en-US" sz="1700" dirty="0"/>
              <a:t> </a:t>
            </a:r>
            <a:r>
              <a:rPr lang="en-US" sz="1700" dirty="0" err="1"/>
              <a:t>rispettive</a:t>
            </a:r>
            <a:r>
              <a:rPr lang="en-US" sz="1700" dirty="0"/>
              <a:t> </a:t>
            </a:r>
            <a:r>
              <a:rPr lang="en-US" sz="1700" dirty="0" err="1"/>
              <a:t>Leggi</a:t>
            </a:r>
            <a:r>
              <a:rPr lang="en-US" sz="1700" dirty="0"/>
              <a:t> </a:t>
            </a:r>
            <a:r>
              <a:rPr lang="en-US" sz="1700" dirty="0" err="1"/>
              <a:t>settoriali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4E83F1-006B-AAB8-E9E6-FFA16CEF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BE9B23-3BE2-4DE0-5757-CF0B8E6A8C51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B1D856-C81F-C176-0EBD-A59912696875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BF0D31-1B81-7939-DE0C-790A27B0B3E9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9F4471-E57D-3BD2-EC72-113C4E67E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BD36D65-E01E-8294-0A7D-8CCDBA3E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CF213F-765F-D012-700B-2B30ACFA0415}"/>
              </a:ext>
            </a:extLst>
          </p:cNvPr>
          <p:cNvSpPr txBox="1"/>
          <p:nvPr/>
        </p:nvSpPr>
        <p:spPr>
          <a:xfrm>
            <a:off x="5844209" y="1228943"/>
            <a:ext cx="502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2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ZAKONI ZA VARSTVO NARODNIH SKUPNOSTI V ODNOSU DO DRŽAVNE UPRAVE</a:t>
            </a:r>
            <a:endParaRPr lang="it-IT" sz="2200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AE9367-91EF-3895-DE3C-20ED528228DC}"/>
              </a:ext>
            </a:extLst>
          </p:cNvPr>
          <p:cNvSpPr txBox="1"/>
          <p:nvPr/>
        </p:nvSpPr>
        <p:spPr>
          <a:xfrm>
            <a:off x="5844209" y="2607057"/>
            <a:ext cx="4796287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slovenščine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državni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i="1" dirty="0">
              <a:solidFill>
                <a:srgbClr val="292B2C"/>
              </a:solidFill>
              <a:latin typeface="Republik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(jezik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narodnih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živita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skupnost, se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italijanščine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ali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madžarščine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zagotavlja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ureja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rabo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slovenščine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skladu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določbami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posameznih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področnih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zakonov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073E0F-5450-4CB6-9E57-BFE725574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B0F457-D4E7-D0A4-5101-E9199D1E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9A53A-515E-163C-EF06-8C0B7A0A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04" y="1096967"/>
            <a:ext cx="4883424" cy="13997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LEGGI A TUTELA DELLE COMUNITÀ NAZIONALI NEI CONFRONTI DELL’AMMINISTRAZIONE STATALE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74E30-3458-2858-253F-DCA4F973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939"/>
            <a:ext cx="4483920" cy="40375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000" b="1" dirty="0"/>
              <a:t>Legge sul procedimento amministrativo generale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000" b="1" dirty="0"/>
              <a:t>Art.62:</a:t>
            </a:r>
            <a:r>
              <a:rPr lang="it-IT" sz="1700" b="1" dirty="0"/>
              <a:t> …</a:t>
            </a:r>
            <a:r>
              <a:rPr lang="en-US" sz="2000" dirty="0"/>
              <a:t>Nelle </a:t>
            </a:r>
            <a:r>
              <a:rPr lang="en-US" sz="2000" dirty="0" err="1"/>
              <a:t>aree</a:t>
            </a:r>
            <a:r>
              <a:rPr lang="en-US" sz="2000" dirty="0"/>
              <a:t> </a:t>
            </a:r>
            <a:r>
              <a:rPr lang="en-US" sz="2000" dirty="0" err="1"/>
              <a:t>nelle</a:t>
            </a:r>
            <a:r>
              <a:rPr lang="en-US" sz="2000" dirty="0"/>
              <a:t> </a:t>
            </a:r>
            <a:r>
              <a:rPr lang="en-US" sz="2000" dirty="0" err="1"/>
              <a:t>quali</a:t>
            </a:r>
            <a:r>
              <a:rPr lang="en-US" sz="2000" dirty="0"/>
              <a:t> le lingue </a:t>
            </a:r>
            <a:r>
              <a:rPr lang="en-US" sz="2000" dirty="0" err="1"/>
              <a:t>ufficiali</a:t>
            </a:r>
            <a:r>
              <a:rPr lang="en-US" sz="2000" dirty="0"/>
              <a:t> </a:t>
            </a:r>
            <a:r>
              <a:rPr lang="en-US" sz="2000" dirty="0" err="1"/>
              <a:t>dell’organo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PA </a:t>
            </a:r>
            <a:r>
              <a:rPr lang="en-US" sz="2000" dirty="0" err="1"/>
              <a:t>sono</a:t>
            </a:r>
            <a:r>
              <a:rPr lang="en-US" sz="2000" dirty="0"/>
              <a:t>, </a:t>
            </a:r>
            <a:r>
              <a:rPr lang="en-US" sz="2000" dirty="0" err="1"/>
              <a:t>oltre</a:t>
            </a:r>
            <a:r>
              <a:rPr lang="en-US" sz="2000" dirty="0"/>
              <a:t> </a:t>
            </a:r>
            <a:r>
              <a:rPr lang="en-US" sz="2000" dirty="0" err="1"/>
              <a:t>allo</a:t>
            </a:r>
            <a:r>
              <a:rPr lang="en-US" sz="2000" dirty="0"/>
              <a:t> </a:t>
            </a:r>
            <a:r>
              <a:rPr lang="en-US" sz="2000" dirty="0" err="1"/>
              <a:t>sloveno</a:t>
            </a:r>
            <a:r>
              <a:rPr lang="en-US" sz="2000" dirty="0"/>
              <a:t>,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l’italiano</a:t>
            </a:r>
            <a:r>
              <a:rPr lang="en-US" sz="2000" dirty="0"/>
              <a:t> o </a:t>
            </a:r>
            <a:r>
              <a:rPr lang="en-US" sz="2000" dirty="0" err="1"/>
              <a:t>l’ungherese</a:t>
            </a:r>
            <a:r>
              <a:rPr lang="en-US" sz="2000" dirty="0"/>
              <a:t>, le lingue del </a:t>
            </a:r>
            <a:r>
              <a:rPr lang="en-US" sz="2000" dirty="0" err="1"/>
              <a:t>procedimento</a:t>
            </a:r>
            <a:r>
              <a:rPr lang="en-US" sz="2000" dirty="0"/>
              <a:t> </a:t>
            </a:r>
            <a:r>
              <a:rPr lang="en-US" sz="2000" dirty="0" err="1"/>
              <a:t>amministrativo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lo </a:t>
            </a:r>
            <a:r>
              <a:rPr lang="en-US" sz="2000" dirty="0" err="1"/>
              <a:t>sloveno</a:t>
            </a:r>
            <a:r>
              <a:rPr lang="en-US" sz="2000" dirty="0"/>
              <a:t> e la lingua </a:t>
            </a:r>
            <a:r>
              <a:rPr lang="en-US" sz="2000" dirty="0" err="1"/>
              <a:t>della</a:t>
            </a:r>
            <a:r>
              <a:rPr lang="en-US" sz="2000" dirty="0"/>
              <a:t> Comunità </a:t>
            </a:r>
            <a:r>
              <a:rPr lang="en-US" sz="2000" dirty="0" err="1"/>
              <a:t>nazionale</a:t>
            </a:r>
            <a:r>
              <a:rPr lang="en-US" sz="2000" dirty="0"/>
              <a:t>, </a:t>
            </a:r>
            <a:r>
              <a:rPr lang="en-US" sz="2000" dirty="0" err="1"/>
              <a:t>qualora</a:t>
            </a:r>
            <a:r>
              <a:rPr lang="en-US" sz="2000" dirty="0"/>
              <a:t> </a:t>
            </a:r>
            <a:r>
              <a:rPr lang="en-US" sz="2000" dirty="0" err="1"/>
              <a:t>l’interessato</a:t>
            </a:r>
            <a:r>
              <a:rPr lang="en-US" sz="2000" dirty="0"/>
              <a:t> </a:t>
            </a:r>
            <a:r>
              <a:rPr lang="en-US" sz="2000" dirty="0" err="1"/>
              <a:t>presenti</a:t>
            </a:r>
            <a:r>
              <a:rPr lang="en-US" sz="2000" dirty="0"/>
              <a:t> </a:t>
            </a:r>
            <a:r>
              <a:rPr lang="en-US" sz="2000" dirty="0" err="1"/>
              <a:t>richiesta</a:t>
            </a:r>
            <a:r>
              <a:rPr lang="en-US" sz="2000" dirty="0"/>
              <a:t> in tale lingua </a:t>
            </a:r>
            <a:r>
              <a:rPr lang="en-US" sz="2000" dirty="0" err="1"/>
              <a:t>sulla</a:t>
            </a:r>
            <a:r>
              <a:rPr lang="en-US" sz="2000" dirty="0"/>
              <a:t> base </a:t>
            </a:r>
            <a:r>
              <a:rPr lang="en-US" sz="2000" dirty="0" err="1"/>
              <a:t>della</a:t>
            </a:r>
            <a:r>
              <a:rPr lang="en-US" sz="2000" dirty="0"/>
              <a:t> quale è </a:t>
            </a:r>
            <a:r>
              <a:rPr lang="en-US" sz="2000" dirty="0" err="1"/>
              <a:t>avviato</a:t>
            </a:r>
            <a:r>
              <a:rPr lang="en-US" sz="2000" dirty="0"/>
              <a:t> il </a:t>
            </a:r>
            <a:r>
              <a:rPr lang="en-US" sz="2000" dirty="0" err="1"/>
              <a:t>procedimento</a:t>
            </a:r>
            <a:r>
              <a:rPr lang="en-US" sz="2000" dirty="0"/>
              <a:t>, o </a:t>
            </a:r>
            <a:r>
              <a:rPr lang="en-US" sz="2000" dirty="0" err="1"/>
              <a:t>qualora</a:t>
            </a:r>
            <a:r>
              <a:rPr lang="en-US" sz="2000" dirty="0"/>
              <a:t> </a:t>
            </a:r>
            <a:r>
              <a:rPr lang="en-US" sz="2000" dirty="0" err="1"/>
              <a:t>l’interessato</a:t>
            </a:r>
            <a:r>
              <a:rPr lang="en-US" sz="2000" dirty="0"/>
              <a:t> lo </a:t>
            </a:r>
            <a:r>
              <a:rPr lang="en-US" sz="2000" dirty="0" err="1"/>
              <a:t>richieda</a:t>
            </a:r>
            <a:r>
              <a:rPr lang="en-US" sz="2000" dirty="0"/>
              <a:t> in </a:t>
            </a:r>
            <a:r>
              <a:rPr lang="en-US" sz="2000" dirty="0" err="1"/>
              <a:t>qualsiasi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 del </a:t>
            </a:r>
            <a:r>
              <a:rPr lang="en-US" sz="2000" dirty="0" err="1"/>
              <a:t>procedimento</a:t>
            </a:r>
            <a:r>
              <a:rPr lang="en-US" sz="2000" dirty="0"/>
              <a:t>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…I </a:t>
            </a:r>
            <a:r>
              <a:rPr lang="en-US" sz="2000" dirty="0" err="1"/>
              <a:t>cittadini</a:t>
            </a:r>
            <a:r>
              <a:rPr lang="en-US" sz="2000" dirty="0"/>
              <a:t> </a:t>
            </a:r>
            <a:r>
              <a:rPr lang="en-US" sz="2000" dirty="0" err="1"/>
              <a:t>appartenenti</a:t>
            </a:r>
            <a:r>
              <a:rPr lang="en-US" sz="2000" dirty="0"/>
              <a:t> alle Comunità </a:t>
            </a:r>
            <a:r>
              <a:rPr lang="en-US" sz="2000" dirty="0" err="1"/>
              <a:t>nazionali</a:t>
            </a:r>
            <a:r>
              <a:rPr lang="en-US" sz="2000" dirty="0"/>
              <a:t> </a:t>
            </a:r>
            <a:r>
              <a:rPr lang="en-US" sz="2000" dirty="0" err="1"/>
              <a:t>italiana</a:t>
            </a:r>
            <a:r>
              <a:rPr lang="en-US" sz="2000" dirty="0"/>
              <a:t> e </a:t>
            </a:r>
            <a:r>
              <a:rPr lang="en-US" sz="2000" dirty="0" err="1"/>
              <a:t>ungherese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il </a:t>
            </a:r>
            <a:r>
              <a:rPr lang="en-US" sz="2000" dirty="0" err="1"/>
              <a:t>diritto</a:t>
            </a:r>
            <a:r>
              <a:rPr lang="en-US" sz="2000" dirty="0"/>
              <a:t> di </a:t>
            </a:r>
            <a:r>
              <a:rPr lang="en-US" sz="2000" dirty="0" err="1"/>
              <a:t>utilizzare</a:t>
            </a:r>
            <a:r>
              <a:rPr lang="en-US" sz="2000" dirty="0"/>
              <a:t> la propria lingua </a:t>
            </a:r>
            <a:r>
              <a:rPr lang="en-US" sz="2000" dirty="0" err="1"/>
              <a:t>nei</a:t>
            </a:r>
            <a:r>
              <a:rPr lang="en-US" sz="2000" dirty="0"/>
              <a:t> </a:t>
            </a:r>
            <a:r>
              <a:rPr lang="en-US" sz="2000" dirty="0" err="1"/>
              <a:t>procedimenti</a:t>
            </a:r>
            <a:r>
              <a:rPr lang="en-US" sz="2000" dirty="0"/>
              <a:t> </a:t>
            </a:r>
            <a:r>
              <a:rPr lang="en-US" sz="2000" dirty="0" err="1"/>
              <a:t>dinanzi</a:t>
            </a:r>
            <a:r>
              <a:rPr lang="en-US" sz="2000" dirty="0"/>
              <a:t> </a:t>
            </a:r>
            <a:r>
              <a:rPr lang="en-US" sz="2000" dirty="0" err="1"/>
              <a:t>agli</a:t>
            </a:r>
            <a:r>
              <a:rPr lang="en-US" sz="2000" dirty="0"/>
              <a:t> </a:t>
            </a:r>
            <a:r>
              <a:rPr lang="en-US" sz="2000" dirty="0" err="1"/>
              <a:t>organi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</a:t>
            </a:r>
            <a:r>
              <a:rPr lang="en-US" sz="2000" dirty="0" err="1"/>
              <a:t>sede</a:t>
            </a:r>
            <a:r>
              <a:rPr lang="en-US" sz="2000" dirty="0"/>
              <a:t> al di </a:t>
            </a:r>
            <a:r>
              <a:rPr lang="en-US" sz="2000" dirty="0" err="1"/>
              <a:t>fuori</a:t>
            </a:r>
            <a:r>
              <a:rPr lang="en-US" sz="2000" dirty="0"/>
              <a:t> </a:t>
            </a:r>
            <a:r>
              <a:rPr lang="en-US" sz="2000" dirty="0" err="1"/>
              <a:t>dell’area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ha come lingue </a:t>
            </a:r>
            <a:r>
              <a:rPr lang="en-US" sz="2000" dirty="0" err="1"/>
              <a:t>ufficiali</a:t>
            </a:r>
            <a:r>
              <a:rPr lang="en-US" sz="2000" dirty="0"/>
              <a:t>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l’italiano</a:t>
            </a:r>
            <a:r>
              <a:rPr lang="en-US" sz="2000" dirty="0"/>
              <a:t> e </a:t>
            </a:r>
            <a:r>
              <a:rPr lang="en-US" sz="2000" dirty="0" err="1"/>
              <a:t>l’ungherese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it-IT" sz="17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89F4B2-DC0A-D57C-8F29-B62C24DE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EB07CC-19A3-90D8-F8D4-F2DD3E967C23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4BF2AA-5BF1-D966-9843-12D048C1A949}"/>
              </a:ext>
            </a:extLst>
          </p:cNvPr>
          <p:cNvSpPr txBox="1"/>
          <p:nvPr/>
        </p:nvSpPr>
        <p:spPr>
          <a:xfrm>
            <a:off x="8005843" y="37096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2887EB-18A4-EEDC-BBD0-1A929CA75E2B}"/>
              </a:ext>
            </a:extLst>
          </p:cNvPr>
          <p:cNvSpPr txBox="1"/>
          <p:nvPr/>
        </p:nvSpPr>
        <p:spPr>
          <a:xfrm>
            <a:off x="775504" y="6304141"/>
            <a:ext cx="1056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</a:t>
            </a:r>
            <a:r>
              <a:rPr lang="it-IT" sz="900" dirty="0"/>
              <a:t>.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r>
              <a:rPr lang="it-IT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 </a:t>
            </a: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EC68110-98AF-55F6-A299-C8C85D24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0900"/>
            <a:ext cx="10515600" cy="11034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FC7F7D0-5EAE-7E21-7A09-9E72AF31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80800"/>
            <a:ext cx="2808000" cy="8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70F4CC-CBF2-0A6D-8671-8929B418D42E}"/>
              </a:ext>
            </a:extLst>
          </p:cNvPr>
          <p:cNvSpPr txBox="1"/>
          <p:nvPr/>
        </p:nvSpPr>
        <p:spPr>
          <a:xfrm>
            <a:off x="5844209" y="1228943"/>
            <a:ext cx="502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200" b="1" i="1" dirty="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ZAKONI ZA VARSTVO NARODNIH SKUPNOSTI V ODNOSU DO DRŽAVNE UPRAVE</a:t>
            </a:r>
            <a:endParaRPr lang="it-IT" sz="2200" b="1" i="1" dirty="0">
              <a:solidFill>
                <a:srgbClr val="2B4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B26869-F0FD-3718-F261-DC43F07336ED}"/>
              </a:ext>
            </a:extLst>
          </p:cNvPr>
          <p:cNvSpPr txBox="1"/>
          <p:nvPr/>
        </p:nvSpPr>
        <p:spPr>
          <a:xfrm>
            <a:off x="5844209" y="2326995"/>
            <a:ext cx="4796287" cy="27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splošnem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upravnem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postopku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i="1" dirty="0">
              <a:solidFill>
                <a:srgbClr val="292B2C"/>
              </a:solidFill>
              <a:latin typeface="Republik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62. </a:t>
            </a:r>
            <a:r>
              <a:rPr lang="it-IT" sz="1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</a:t>
            </a:r>
            <a:r>
              <a:rPr lang="it-IT" sz="1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…Na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območjih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občin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kjer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poleg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slovenskega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oziroma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 (v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nadaljevanju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jezik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upravni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postopek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slovenskem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stranka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vloži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zahtevo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podlagi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postopek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oziroma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stranka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zahteva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kadarkoli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postopkom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Pripadniki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italijanske in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narodne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skupnosti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imajo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postopku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izven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katerem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italijanski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madžarski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jezik,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pravico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uporabljati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jezik…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36178E3-4A14-C3AD-15C2-5D937CD0E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8" id="{514D9736-F3D5-F949-836B-43FDEAF7F553}" vid="{116BE3DA-244C-C942-8907-0430AE3D3C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A00881B60AC442A0E494FABF50CD04" ma:contentTypeVersion="15" ma:contentTypeDescription="Creare un nuovo documento." ma:contentTypeScope="" ma:versionID="1efda37247233b1dde680c009a87bee0">
  <xsd:schema xmlns:xsd="http://www.w3.org/2001/XMLSchema" xmlns:xs="http://www.w3.org/2001/XMLSchema" xmlns:p="http://schemas.microsoft.com/office/2006/metadata/properties" xmlns:ns2="ee5dabf7-3c14-4d38-ad35-965d12a08a0a" xmlns:ns3="1ba2f699-040d-49a3-bcb2-d976b5b3a93c" targetNamespace="http://schemas.microsoft.com/office/2006/metadata/properties" ma:root="true" ma:fieldsID="c735a8a050d654986aae6ad7052647c3" ns2:_="" ns3:_="">
    <xsd:import namespace="ee5dabf7-3c14-4d38-ad35-965d12a08a0a"/>
    <xsd:import namespace="1ba2f699-040d-49a3-bcb2-d976b5b3a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dabf7-3c14-4d38-ad35-965d12a08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9a9b023-cc4b-472a-a297-25687621c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2f699-040d-49a3-bcb2-d976b5b3a93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0b8a59-e824-4828-96fd-75ca2b721426}" ma:internalName="TaxCatchAll" ma:showField="CatchAllData" ma:web="1ba2f699-040d-49a3-bcb2-d976b5b3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a2f699-040d-49a3-bcb2-d976b5b3a93c" xsi:nil="true"/>
    <lcf76f155ced4ddcb4097134ff3c332f xmlns="ee5dabf7-3c14-4d38-ad35-965d12a08a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0FA1BB-D55A-4668-B918-A6A38DC00F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5627C-3CDB-4A7F-9644-D8E8EE82B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dabf7-3c14-4d38-ad35-965d12a08a0a"/>
    <ds:schemaRef ds:uri="1ba2f699-040d-49a3-bcb2-d976b5b3a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260C32-FE01-481F-AEBA-7065A42570F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1ba2f699-040d-49a3-bcb2-d976b5b3a93c"/>
    <ds:schemaRef ds:uri="ee5dabf7-3c14-4d38-ad35-965d12a08a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ppt_widescreen-PO1</Template>
  <TotalTime>569</TotalTime>
  <Words>2869</Words>
  <Application>Microsoft Office PowerPoint</Application>
  <PresentationFormat>Widescreen</PresentationFormat>
  <Paragraphs>277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montserrat</vt:lpstr>
      <vt:lpstr>Open Sans</vt:lpstr>
      <vt:lpstr>Open Sans Semibold</vt:lpstr>
      <vt:lpstr>Republika</vt:lpstr>
      <vt:lpstr>Tema di Office</vt:lpstr>
      <vt:lpstr>PowerPoint Presentation</vt:lpstr>
      <vt:lpstr> QUADRO NORMATIVO SLOVENO</vt:lpstr>
      <vt:lpstr>COSTITUZIONE</vt:lpstr>
      <vt:lpstr>COSTITUZIONE</vt:lpstr>
      <vt:lpstr>LEGGE SULLE COMUNITÀ AUTOGESTITE</vt:lpstr>
      <vt:lpstr>LEGGI A TUTELA DELLE COMUNITÀ NAZIONALI NEI CONFRONTI DELL’AMMINISTRAZIONE STATALE</vt:lpstr>
      <vt:lpstr>LEGGI A TUTELA DELLE COMUNITÀ NAZIONALI NEI CONFRONTI DELL’AMMINISTRAZIONE STATALE</vt:lpstr>
      <vt:lpstr>LEGGI A TUTELA DELLE COMUNITÀ NAZIONALI NEI CONFRONTI DELL’AMMINISTRAZIONE STATALE</vt:lpstr>
      <vt:lpstr>LEGGI A TUTELA DELLE COMUNITÀ NAZIONALI NEI CONFRONTI DELL’AMMINISTRAZIONE STATALE</vt:lpstr>
      <vt:lpstr>ISTITUTI SCOLASTICI CON LINGUA D’INSEGNAMENTO ITALIANA</vt:lpstr>
      <vt:lpstr>MASS MEDIA / MEDIJI </vt:lpstr>
      <vt:lpstr>ISTITUZIONE DELL’UFFICIO PER IL BILINGUISMO </vt:lpstr>
      <vt:lpstr>BUONE PRASSI   1. CORSI DI AGGIORNAMENTO DEL LINGUAGGIO AMMINISTRATIVO ITALIANO PER LA PUBBLICA AMMINISTRAZIONE</vt:lpstr>
      <vt:lpstr>BUONE PRASSI   1. CORSI DI AGGIORNAMENTO DEL LINGUAGGIO AMMINISTRATIVO ITALIANO PER LA PUBBLICA AMMINISTRAZIONE  </vt:lpstr>
      <vt:lpstr>BUONE PRASSI   2. COOPERAZIONE COSTANTE CON GLI ENTI PUBBLICI</vt:lpstr>
      <vt:lpstr>BUONE PRASSI   2. COOPERAZIONE COSTANTE CON GLI ENTI PUBBLICI</vt:lpstr>
      <vt:lpstr>BUONE PRASSI   2. COOPERAZIONE COSTANTE CON GLI ENTI PUBBLICI</vt:lpstr>
      <vt:lpstr>BUONE PRASSI   3. GRUPPO TERMINOLOGICO PER LA STANDARDIZZAZIONE DELLA TERMINOLOGIA ITALIANA NELLE AREE BILINGUI DELLA RS</vt:lpstr>
      <vt:lpstr>BUONE PRASSI   3. GRUPPO TERMINOLOGICO PER LA STANDARDIZZAZIONE DELLA TERMINOLOGIA ITALIANA NELLE AREE BILINGUI DELLA RS </vt:lpstr>
      <vt:lpstr>BUONE PRASSI   4. TRADUZIONI PER LE ISTITUZIONI DELLA COMUNITÀ NAZIONALE ITALIANA E REVISIONI PER LE ALTRE ISTITUZIONI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Gaja Kovač</cp:lastModifiedBy>
  <cp:revision>9</cp:revision>
  <dcterms:created xsi:type="dcterms:W3CDTF">2024-05-21T11:31:51Z</dcterms:created>
  <dcterms:modified xsi:type="dcterms:W3CDTF">2024-10-22T13:02:15Z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  <property fmtid="{D5CDD505-2E9C-101B-9397-08002B2CF9AE}" pid="3" name="MediaServiceImageTags">
    <vt:lpwstr/>
  </property>
</Properties>
</file>