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6"/>
  </p:notesMasterIdLst>
  <p:sldIdLst>
    <p:sldId id="271" r:id="rId5"/>
    <p:sldId id="261" r:id="rId6"/>
    <p:sldId id="263" r:id="rId7"/>
    <p:sldId id="264" r:id="rId8"/>
    <p:sldId id="265" r:id="rId9"/>
    <p:sldId id="258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71B2"/>
    <a:srgbClr val="1E3D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04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1454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6F2B1-15B7-8A43-9E46-6634C8F652D6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F8946-B790-A147-8AA3-57E498D20D7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0828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8946-B790-A147-8AA3-57E498D20D73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72329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8946-B790-A147-8AA3-57E498D20D73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732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8946-B790-A147-8AA3-57E498D20D73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815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8946-B790-A147-8AA3-57E498D20D73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8602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8946-B790-A147-8AA3-57E498D20D73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2518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8946-B790-A147-8AA3-57E498D20D73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1394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8946-B790-A147-8AA3-57E498D20D73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4597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8946-B790-A147-8AA3-57E498D20D73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0767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8946-B790-A147-8AA3-57E498D20D73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2073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8946-B790-A147-8AA3-57E498D20D73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9171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20A5-E9C8-F44B-92A4-257894C70B66}" type="datetime1">
              <a:rPr lang="it-IT" smtClean="0"/>
              <a:t>22/10/2024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5D48-4B0D-DF42-860F-4B745F419CC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7854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8174-CA80-A247-BAC9-FB919D66D60C}" type="datetime1">
              <a:rPr lang="it-IT" smtClean="0"/>
              <a:t>22/10/2024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5D48-4B0D-DF42-860F-4B745F419CC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6631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7B47-3C03-CD4A-937D-868404F79C5D}" type="datetime1">
              <a:rPr lang="it-IT" smtClean="0"/>
              <a:t>22/10/2024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5D48-4B0D-DF42-860F-4B745F419CC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9372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27215"/>
            <a:ext cx="7886700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23743"/>
            <a:ext cx="7886700" cy="328770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948F-D6AB-6D4B-9744-605A37E44714}" type="datetime1">
              <a:rPr lang="it-IT" smtClean="0"/>
              <a:t>22/10/2024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38913"/>
            <a:ext cx="2010332" cy="169568"/>
          </a:xfrm>
        </p:spPr>
        <p:txBody>
          <a:bodyPr/>
          <a:lstStyle/>
          <a:p>
            <a:fld id="{43DF5D48-4B0D-DF42-860F-4B745F419CC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764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334C-B782-AA4F-9AAD-3A8080715ADE}" type="datetime1">
              <a:rPr lang="it-IT" smtClean="0"/>
              <a:t>22/10/2024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5D48-4B0D-DF42-860F-4B745F419CC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2009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65D2-3BA0-7040-B5C6-2EDD30E34412}" type="datetime1">
              <a:rPr lang="it-IT" smtClean="0"/>
              <a:t>22/10/2024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5D48-4B0D-DF42-860F-4B745F419CC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6756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22E51-F085-3344-A794-50C92C64DC6B}" type="datetime1">
              <a:rPr lang="it-IT" smtClean="0"/>
              <a:t>22/10/2024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5D48-4B0D-DF42-860F-4B745F419CC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18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2260-431C-484F-B337-397EDC76BBFF}" type="datetime1">
              <a:rPr lang="it-IT" smtClean="0"/>
              <a:t>22/10/2024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5D48-4B0D-DF42-860F-4B745F419CC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159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6DD7-BD53-F141-B272-4135EF4C427A}" type="datetime1">
              <a:rPr lang="it-IT" smtClean="0"/>
              <a:t>22/10/2024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5D48-4B0D-DF42-860F-4B745F419CC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0256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B384F-1D84-7A41-A6C6-1F3ECCF8B740}" type="datetime1">
              <a:rPr lang="it-IT" smtClean="0"/>
              <a:t>22/10/2024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5D48-4B0D-DF42-860F-4B745F419CC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252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478E-22E4-9B4D-A6E8-1A6FE1465476}" type="datetime1">
              <a:rPr lang="it-IT" smtClean="0"/>
              <a:t>22/10/2024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5D48-4B0D-DF42-860F-4B745F419CC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036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17276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98329"/>
            <a:ext cx="7886700" cy="3313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AF0694-A9EA-054B-A8C9-025C7B989311}" type="datetime1">
              <a:rPr lang="it-IT" smtClean="0"/>
              <a:t>22/10/2024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7061" y="6538913"/>
            <a:ext cx="2010332" cy="169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DF5D48-4B0D-DF42-860F-4B745F419CC0}" type="slidenum">
              <a:rPr lang="it-IT" smtClean="0"/>
              <a:t>‹#›</a:t>
            </a:fld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08B620DC-1D9F-5507-8EA0-BDBAFF80ED9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28650" y="6143705"/>
            <a:ext cx="7886700" cy="6349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A05A450-D2C1-F1A0-ECFA-042D97745CC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625147" y="261620"/>
            <a:ext cx="2806700" cy="76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0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1E3D8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5.png"/><Relationship Id="rId4" Type="http://schemas.openxmlformats.org/officeDocument/2006/relationships/image" Target="../media/image4.jpg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6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id="{EE42193B-3E0E-73D8-6C70-59F6C4C8559C}"/>
              </a:ext>
            </a:extLst>
          </p:cNvPr>
          <p:cNvSpPr/>
          <p:nvPr/>
        </p:nvSpPr>
        <p:spPr>
          <a:xfrm>
            <a:off x="0" y="1250731"/>
            <a:ext cx="9144000" cy="56072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D69BDC9-AD08-2FF2-175A-3878EBE56BFF}"/>
              </a:ext>
            </a:extLst>
          </p:cNvPr>
          <p:cNvSpPr txBox="1"/>
          <p:nvPr/>
        </p:nvSpPr>
        <p:spPr>
          <a:xfrm>
            <a:off x="500865" y="1628333"/>
            <a:ext cx="3434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>
                <a:solidFill>
                  <a:srgbClr val="1E3D8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CrossTerm</a:t>
            </a:r>
            <a:endParaRPr lang="it-IT" sz="3200" b="1" dirty="0">
              <a:solidFill>
                <a:srgbClr val="1E3D8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AC08EFD-1112-479E-22D9-44B49199B580}"/>
              </a:ext>
            </a:extLst>
          </p:cNvPr>
          <p:cNvSpPr txBox="1"/>
          <p:nvPr/>
        </p:nvSpPr>
        <p:spPr>
          <a:xfrm>
            <a:off x="5221267" y="1628333"/>
            <a:ext cx="3434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>
                <a:solidFill>
                  <a:srgbClr val="1E3D8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CrossTerm</a:t>
            </a:r>
            <a:endParaRPr lang="it-IT" sz="3200" b="1" dirty="0">
              <a:solidFill>
                <a:srgbClr val="1E3D8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0D55CEB-5D9E-2BDA-9C23-E264A184AEAF}"/>
              </a:ext>
            </a:extLst>
          </p:cNvPr>
          <p:cNvSpPr txBox="1"/>
          <p:nvPr/>
        </p:nvSpPr>
        <p:spPr>
          <a:xfrm>
            <a:off x="521413" y="2533164"/>
            <a:ext cx="34341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Conferenza transfrontaliera</a:t>
            </a:r>
          </a:p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sui bisogni e le buone prassi </a:t>
            </a:r>
          </a:p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materia di operatività multilingue </a:t>
            </a:r>
          </a:p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nella Pubblica Amministrazione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B7FB65C-AE0C-C98D-9685-8C5478986587}"/>
              </a:ext>
            </a:extLst>
          </p:cNvPr>
          <p:cNvSpPr txBox="1"/>
          <p:nvPr/>
        </p:nvSpPr>
        <p:spPr>
          <a:xfrm>
            <a:off x="5241815" y="2533164"/>
            <a:ext cx="3434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Čezmejna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konferenca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potrebah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dobrih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praksah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večjezičnega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poslovanja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 </a:t>
            </a: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javni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upravi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344978A-47A6-28CC-AB6E-4016C8621432}"/>
              </a:ext>
            </a:extLst>
          </p:cNvPr>
          <p:cNvSpPr txBox="1"/>
          <p:nvPr/>
        </p:nvSpPr>
        <p:spPr>
          <a:xfrm>
            <a:off x="521413" y="4375842"/>
            <a:ext cx="3434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Mercoledì 23.10.2024, Capodistria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DD9BBDF-D6B2-517D-B795-382A7AB7BB7F}"/>
              </a:ext>
            </a:extLst>
          </p:cNvPr>
          <p:cNvSpPr txBox="1"/>
          <p:nvPr/>
        </p:nvSpPr>
        <p:spPr>
          <a:xfrm>
            <a:off x="5241815" y="4375842"/>
            <a:ext cx="3434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Sreda, 23.10.2024, Koper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Immagine 3" descr="Immagine che contiene Carattere, Elementi grafici, tipografia, schermata&#10;&#10;Descrizione generata automaticamente">
            <a:extLst>
              <a:ext uri="{FF2B5EF4-FFF2-40B4-BE49-F238E27FC236}">
                <a16:creationId xmlns:a16="http://schemas.microsoft.com/office/drawing/2014/main" id="{3707FCCF-FBF1-0332-406A-6C49B4E78B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7" r="577" b="38748"/>
          <a:stretch/>
        </p:blipFill>
        <p:spPr>
          <a:xfrm>
            <a:off x="0" y="5079899"/>
            <a:ext cx="9144000" cy="1778101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2608594B-2CAB-42DE-A42B-0FAAF03D3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82" y="64596"/>
            <a:ext cx="3330782" cy="1186135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BA0C1A8-0AC8-4E26-B88E-519F43BEBA7A}"/>
              </a:ext>
            </a:extLst>
          </p:cNvPr>
          <p:cNvSpPr txBox="1"/>
          <p:nvPr/>
        </p:nvSpPr>
        <p:spPr>
          <a:xfrm>
            <a:off x="5813218" y="595721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Freeform 3"/>
          <p:cNvSpPr/>
          <p:nvPr/>
        </p:nvSpPr>
        <p:spPr>
          <a:xfrm>
            <a:off x="5908395" y="257972"/>
            <a:ext cx="1020092" cy="376345"/>
          </a:xfrm>
          <a:custGeom>
            <a:avLst/>
            <a:gdLst/>
            <a:ahLst/>
            <a:cxnLst/>
            <a:rect l="l" t="t" r="r" b="b"/>
            <a:pathLst>
              <a:path w="1562516" h="576462">
                <a:moveTo>
                  <a:pt x="0" y="0"/>
                </a:moveTo>
                <a:lnTo>
                  <a:pt x="1562516" y="0"/>
                </a:lnTo>
                <a:lnTo>
                  <a:pt x="1562516" y="576462"/>
                </a:lnTo>
                <a:lnTo>
                  <a:pt x="0" y="5764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187174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D07B303-122D-9727-599F-31E2B938E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78587" y="6428192"/>
            <a:ext cx="2010332" cy="169568"/>
          </a:xfrm>
        </p:spPr>
        <p:txBody>
          <a:bodyPr/>
          <a:lstStyle/>
          <a:p>
            <a:fld id="{43DF5D48-4B0D-DF42-860F-4B745F419CC0}" type="slidenum">
              <a:rPr lang="it-IT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</a:t>
            </a:fld>
            <a:endPara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7DD354B-62C3-20C2-6A7F-8287F850231D}"/>
              </a:ext>
            </a:extLst>
          </p:cNvPr>
          <p:cNvSpPr txBox="1"/>
          <p:nvPr/>
        </p:nvSpPr>
        <p:spPr>
          <a:xfrm>
            <a:off x="3355515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373B5C9-F2CF-8E6E-E6DF-A2D004FC07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176672"/>
            <a:ext cx="7886700" cy="13282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7444B65-95EB-4502-863C-8F55048AE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283" y="64800"/>
            <a:ext cx="3330782" cy="118613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0F01583-C908-4840-9E5F-15F89FC428CF}"/>
              </a:ext>
            </a:extLst>
          </p:cNvPr>
          <p:cNvSpPr txBox="1"/>
          <p:nvPr/>
        </p:nvSpPr>
        <p:spPr>
          <a:xfrm>
            <a:off x="628650" y="6374477"/>
            <a:ext cx="7840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Čezmejna konferenca o potrebah in dobrih praksah večjezičnega poslovanja v javni upravi</a:t>
            </a:r>
            <a:r>
              <a:rPr lang="en-US" sz="9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Conferenza transfrontaliera sui bisogni e le buone prassi in materia di operatività multilingue nella P.A.</a:t>
            </a: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Center </a:t>
            </a:r>
            <a:r>
              <a:rPr lang="en-US" sz="9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humanističnih</a:t>
            </a:r>
            <a:r>
              <a:rPr lang="en-US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znanosti</a:t>
            </a:r>
            <a:r>
              <a:rPr lang="en-US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ZRS Koper, Koper, 23. 10. 2024 / </a:t>
            </a:r>
            <a:r>
              <a:rPr lang="en-US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Centro di </a:t>
            </a:r>
            <a:r>
              <a:rPr lang="en-US" sz="900" i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Studi</a:t>
            </a:r>
            <a:r>
              <a:rPr lang="en-US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i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Umanistici</a:t>
            </a:r>
            <a:r>
              <a:rPr lang="en-US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ZRS Koper, </a:t>
            </a:r>
            <a:r>
              <a:rPr lang="en-US" sz="900" i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Capodistria</a:t>
            </a:r>
            <a:r>
              <a:rPr lang="en-US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23. 10. 2024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4734FA9-5DBC-47D6-BF3B-9AD356314CA6}"/>
              </a:ext>
            </a:extLst>
          </p:cNvPr>
          <p:cNvSpPr txBox="1"/>
          <p:nvPr/>
        </p:nvSpPr>
        <p:spPr>
          <a:xfrm>
            <a:off x="5656464" y="584889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Freeform 3"/>
          <p:cNvSpPr/>
          <p:nvPr/>
        </p:nvSpPr>
        <p:spPr>
          <a:xfrm>
            <a:off x="5747754" y="245615"/>
            <a:ext cx="1020092" cy="376345"/>
          </a:xfrm>
          <a:custGeom>
            <a:avLst/>
            <a:gdLst/>
            <a:ahLst/>
            <a:cxnLst/>
            <a:rect l="l" t="t" r="r" b="b"/>
            <a:pathLst>
              <a:path w="1562516" h="576462">
                <a:moveTo>
                  <a:pt x="0" y="0"/>
                </a:moveTo>
                <a:lnTo>
                  <a:pt x="1562516" y="0"/>
                </a:lnTo>
                <a:lnTo>
                  <a:pt x="1562516" y="576462"/>
                </a:lnTo>
                <a:lnTo>
                  <a:pt x="0" y="5764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SI"/>
          </a:p>
        </p:txBody>
      </p:sp>
      <p:sp>
        <p:nvSpPr>
          <p:cNvPr id="14" name="Freeform 10"/>
          <p:cNvSpPr/>
          <p:nvPr/>
        </p:nvSpPr>
        <p:spPr>
          <a:xfrm>
            <a:off x="730249" y="1250935"/>
            <a:ext cx="3108416" cy="2331312"/>
          </a:xfrm>
          <a:custGeom>
            <a:avLst/>
            <a:gdLst/>
            <a:ahLst/>
            <a:cxnLst/>
            <a:rect l="l" t="t" r="r" b="b"/>
            <a:pathLst>
              <a:path w="5708950" h="4281713">
                <a:moveTo>
                  <a:pt x="0" y="0"/>
                </a:moveTo>
                <a:lnTo>
                  <a:pt x="5708951" y="0"/>
                </a:lnTo>
                <a:lnTo>
                  <a:pt x="5708951" y="4281712"/>
                </a:lnTo>
                <a:lnTo>
                  <a:pt x="0" y="428171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SI"/>
          </a:p>
        </p:txBody>
      </p:sp>
      <p:sp>
        <p:nvSpPr>
          <p:cNvPr id="15" name="Freeform 11"/>
          <p:cNvSpPr/>
          <p:nvPr/>
        </p:nvSpPr>
        <p:spPr>
          <a:xfrm>
            <a:off x="5334000" y="1250934"/>
            <a:ext cx="3130551" cy="2347914"/>
          </a:xfrm>
          <a:custGeom>
            <a:avLst/>
            <a:gdLst/>
            <a:ahLst/>
            <a:cxnLst/>
            <a:rect l="l" t="t" r="r" b="b"/>
            <a:pathLst>
              <a:path w="5774690" h="4331018">
                <a:moveTo>
                  <a:pt x="0" y="0"/>
                </a:moveTo>
                <a:lnTo>
                  <a:pt x="5774690" y="0"/>
                </a:lnTo>
                <a:lnTo>
                  <a:pt x="5774690" y="4331017"/>
                </a:lnTo>
                <a:lnTo>
                  <a:pt x="0" y="433101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SI"/>
          </a:p>
        </p:txBody>
      </p:sp>
      <p:sp>
        <p:nvSpPr>
          <p:cNvPr id="16" name="Freeform 13"/>
          <p:cNvSpPr/>
          <p:nvPr/>
        </p:nvSpPr>
        <p:spPr>
          <a:xfrm>
            <a:off x="692149" y="3959893"/>
            <a:ext cx="3246727" cy="1813208"/>
          </a:xfrm>
          <a:custGeom>
            <a:avLst/>
            <a:gdLst/>
            <a:ahLst/>
            <a:cxnLst/>
            <a:rect l="l" t="t" r="r" b="b"/>
            <a:pathLst>
              <a:path w="6057950" h="3383199">
                <a:moveTo>
                  <a:pt x="0" y="0"/>
                </a:moveTo>
                <a:lnTo>
                  <a:pt x="6057951" y="0"/>
                </a:lnTo>
                <a:lnTo>
                  <a:pt x="6057951" y="3383199"/>
                </a:lnTo>
                <a:lnTo>
                  <a:pt x="0" y="338319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SI"/>
          </a:p>
        </p:txBody>
      </p:sp>
      <p:sp>
        <p:nvSpPr>
          <p:cNvPr id="17" name="Freeform 12"/>
          <p:cNvSpPr/>
          <p:nvPr/>
        </p:nvSpPr>
        <p:spPr>
          <a:xfrm>
            <a:off x="5478690" y="3854624"/>
            <a:ext cx="2922360" cy="2058705"/>
          </a:xfrm>
          <a:custGeom>
            <a:avLst/>
            <a:gdLst/>
            <a:ahLst/>
            <a:cxnLst/>
            <a:rect l="l" t="t" r="r" b="b"/>
            <a:pathLst>
              <a:path w="5305267" h="3737383">
                <a:moveTo>
                  <a:pt x="0" y="0"/>
                </a:moveTo>
                <a:lnTo>
                  <a:pt x="5305267" y="0"/>
                </a:lnTo>
                <a:lnTo>
                  <a:pt x="5305267" y="3737383"/>
                </a:lnTo>
                <a:lnTo>
                  <a:pt x="0" y="373738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2659" b="-2659"/>
            </a:stretch>
          </a:blipFill>
        </p:spPr>
        <p:txBody>
          <a:bodyPr/>
          <a:lstStyle/>
          <a:p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259287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C86172-2B49-33B4-7AF5-2A36A23D2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C07F5E-4B24-875D-821D-AA6FE4A69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827BA86-985E-CFC4-509F-DE14464BC290}"/>
              </a:ext>
            </a:extLst>
          </p:cNvPr>
          <p:cNvSpPr/>
          <p:nvPr/>
        </p:nvSpPr>
        <p:spPr>
          <a:xfrm>
            <a:off x="0" y="1120218"/>
            <a:ext cx="9144000" cy="5101474"/>
          </a:xfrm>
          <a:prstGeom prst="rect">
            <a:avLst/>
          </a:prstGeom>
          <a:solidFill>
            <a:srgbClr val="1E3D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ADE6718-EAD7-5B10-31AF-23AF249CBAF1}"/>
              </a:ext>
            </a:extLst>
          </p:cNvPr>
          <p:cNvSpPr txBox="1"/>
          <p:nvPr/>
        </p:nvSpPr>
        <p:spPr>
          <a:xfrm>
            <a:off x="478355" y="1639716"/>
            <a:ext cx="4315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Grazie per l'attenzione! </a:t>
            </a:r>
          </a:p>
          <a:p>
            <a:r>
              <a:rPr lang="it-IT" sz="3600" b="1" i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Hvala</a:t>
            </a:r>
            <a:r>
              <a:rPr lang="it-IT" sz="3600" b="1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 </a:t>
            </a:r>
            <a:r>
              <a:rPr lang="it-IT" sz="3600" b="1" i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pozornost</a:t>
            </a:r>
            <a:r>
              <a:rPr lang="it-IT" sz="3600" b="1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A784BE8-01F4-F44E-2C6F-95330503572F}"/>
              </a:ext>
            </a:extLst>
          </p:cNvPr>
          <p:cNvSpPr txBox="1"/>
          <p:nvPr/>
        </p:nvSpPr>
        <p:spPr>
          <a:xfrm>
            <a:off x="446354" y="4073107"/>
            <a:ext cx="4444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Contatti / </a:t>
            </a:r>
            <a:r>
              <a:rPr lang="it-IT" sz="12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Kontakti</a:t>
            </a:r>
            <a:r>
              <a:rPr lang="it-IT" sz="1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r>
              <a:rPr lang="it-IT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e-mail: </a:t>
            </a:r>
            <a:r>
              <a:rPr lang="sl-SI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crossterm@slori.org</a:t>
            </a:r>
            <a:endParaRPr lang="it-IT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4990EE4-7424-ABFE-5D25-A59B27A74764}"/>
              </a:ext>
            </a:extLst>
          </p:cNvPr>
          <p:cNvSpPr txBox="1"/>
          <p:nvPr/>
        </p:nvSpPr>
        <p:spPr>
          <a:xfrm>
            <a:off x="5974383" y="4210694"/>
            <a:ext cx="34839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it-IT" sz="1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SEGUICI </a:t>
            </a:r>
          </a:p>
          <a:p>
            <a:pPr>
              <a:lnSpc>
                <a:spcPct val="250000"/>
              </a:lnSpc>
            </a:pPr>
            <a:r>
              <a:rPr lang="it-IT" sz="1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SLEDI NAM </a:t>
            </a:r>
          </a:p>
          <a:p>
            <a:pPr>
              <a:lnSpc>
                <a:spcPct val="250000"/>
              </a:lnSpc>
            </a:pPr>
            <a:r>
              <a:rPr lang="it-IT" sz="1200" kern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www.ita-slo.eu/</a:t>
            </a:r>
            <a:r>
              <a:rPr lang="sl-SI" sz="1200" kern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crossterm</a:t>
            </a:r>
            <a:endParaRPr lang="it-IT" sz="1200" kern="100" dirty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60565B3D-B298-B235-3EC7-A3F2C943D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310" y="4975331"/>
            <a:ext cx="252308" cy="252308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35F8B1C1-1656-6B21-B81D-0723990F61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8" t="-3900" r="13866" b="51821"/>
          <a:stretch/>
        </p:blipFill>
        <p:spPr>
          <a:xfrm>
            <a:off x="-174193" y="4386492"/>
            <a:ext cx="4325088" cy="1842197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FCD0176B-C28D-45F2-B674-A3EEA919E3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355" y="10800"/>
            <a:ext cx="3030192" cy="1079090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C8AE5E1B-9AE1-4567-8023-07AE4FEC9318}"/>
              </a:ext>
            </a:extLst>
          </p:cNvPr>
          <p:cNvSpPr txBox="1"/>
          <p:nvPr/>
        </p:nvSpPr>
        <p:spPr>
          <a:xfrm>
            <a:off x="5656464" y="584889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4FF651B0-949C-4064-848E-8FA7AA139A9F}"/>
              </a:ext>
            </a:extLst>
          </p:cNvPr>
          <p:cNvSpPr txBox="1"/>
          <p:nvPr/>
        </p:nvSpPr>
        <p:spPr>
          <a:xfrm>
            <a:off x="1872943" y="6366364"/>
            <a:ext cx="8930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Center humanističnih znanosti ZRS Koper, Koper, 23. 10. 2024 / Centro di Scienze Umanistiche ZRS Koper, Capodistria, 23. 10. 2024</a:t>
            </a: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676135" y="3347789"/>
            <a:ext cx="1791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Mandi!</a:t>
            </a:r>
          </a:p>
        </p:txBody>
      </p:sp>
      <p:sp>
        <p:nvSpPr>
          <p:cNvPr id="14" name="Freeform 3"/>
          <p:cNvSpPr/>
          <p:nvPr/>
        </p:nvSpPr>
        <p:spPr>
          <a:xfrm>
            <a:off x="5747754" y="245615"/>
            <a:ext cx="1020092" cy="376345"/>
          </a:xfrm>
          <a:custGeom>
            <a:avLst/>
            <a:gdLst/>
            <a:ahLst/>
            <a:cxnLst/>
            <a:rect l="l" t="t" r="r" b="b"/>
            <a:pathLst>
              <a:path w="1562516" h="576462">
                <a:moveTo>
                  <a:pt x="0" y="0"/>
                </a:moveTo>
                <a:lnTo>
                  <a:pt x="1562516" y="0"/>
                </a:lnTo>
                <a:lnTo>
                  <a:pt x="1562516" y="576462"/>
                </a:lnTo>
                <a:lnTo>
                  <a:pt x="0" y="57646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52614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D07B303-122D-9727-599F-31E2B938E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78587" y="6428192"/>
            <a:ext cx="2010332" cy="169568"/>
          </a:xfrm>
        </p:spPr>
        <p:txBody>
          <a:bodyPr/>
          <a:lstStyle/>
          <a:p>
            <a:fld id="{43DF5D48-4B0D-DF42-860F-4B745F419CC0}" type="slidenum">
              <a:rPr lang="it-IT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fld>
            <a:endPara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7DD354B-62C3-20C2-6A7F-8287F850231D}"/>
              </a:ext>
            </a:extLst>
          </p:cNvPr>
          <p:cNvSpPr txBox="1"/>
          <p:nvPr/>
        </p:nvSpPr>
        <p:spPr>
          <a:xfrm>
            <a:off x="3355515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373B5C9-F2CF-8E6E-E6DF-A2D004FC07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176672"/>
            <a:ext cx="7886700" cy="13282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7444B65-95EB-4502-863C-8F55048AE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283" y="64800"/>
            <a:ext cx="3330782" cy="118613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0F01583-C908-4840-9E5F-15F89FC428CF}"/>
              </a:ext>
            </a:extLst>
          </p:cNvPr>
          <p:cNvSpPr txBox="1"/>
          <p:nvPr/>
        </p:nvSpPr>
        <p:spPr>
          <a:xfrm>
            <a:off x="628650" y="6374477"/>
            <a:ext cx="7840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Čezmejna konferenca o potrebah in dobrih praksah večjezičnega poslovanja v javni upravi</a:t>
            </a:r>
            <a:r>
              <a:rPr lang="en-US" sz="9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Conferenza transfrontaliera sui bisogni e le buone prassi in materia di operatività multilingue nella P.A.</a:t>
            </a: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Center humanističnih znanosti ZRS Koper, Koper, 23. 10. 2024 / Centro di Scienze Umanistiche ZRS Koper, Capodistria, 23. 10. 2024</a:t>
            </a: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4734FA9-5DBC-47D6-BF3B-9AD356314CA6}"/>
              </a:ext>
            </a:extLst>
          </p:cNvPr>
          <p:cNvSpPr txBox="1"/>
          <p:nvPr/>
        </p:nvSpPr>
        <p:spPr>
          <a:xfrm>
            <a:off x="5656464" y="584889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5747754" y="245615"/>
            <a:ext cx="1020092" cy="376345"/>
          </a:xfrm>
          <a:custGeom>
            <a:avLst/>
            <a:gdLst/>
            <a:ahLst/>
            <a:cxnLst/>
            <a:rect l="l" t="t" r="r" b="b"/>
            <a:pathLst>
              <a:path w="1562516" h="576462">
                <a:moveTo>
                  <a:pt x="0" y="0"/>
                </a:moveTo>
                <a:lnTo>
                  <a:pt x="1562516" y="0"/>
                </a:lnTo>
                <a:lnTo>
                  <a:pt x="1562516" y="576462"/>
                </a:lnTo>
                <a:lnTo>
                  <a:pt x="0" y="5764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SI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89733" y="2439705"/>
            <a:ext cx="7886700" cy="1562467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Le buone prassi nei tre contesti linguistici.</a:t>
            </a:r>
            <a:br>
              <a:rPr lang="it-IT" dirty="0"/>
            </a:br>
            <a:r>
              <a:rPr lang="it-IT" dirty="0"/>
              <a:t>Il friulano in Italia </a:t>
            </a:r>
            <a:br>
              <a:rPr lang="it-IT" dirty="0"/>
            </a:br>
            <a:br>
              <a:rPr lang="it-IT" dirty="0"/>
            </a:br>
            <a:r>
              <a:rPr lang="it-IT" i="1" dirty="0" err="1"/>
              <a:t>Dobre</a:t>
            </a:r>
            <a:r>
              <a:rPr lang="it-IT" i="1" dirty="0"/>
              <a:t> </a:t>
            </a:r>
            <a:r>
              <a:rPr lang="it-IT" i="1" dirty="0" err="1"/>
              <a:t>prakse</a:t>
            </a:r>
            <a:r>
              <a:rPr lang="it-IT" i="1" dirty="0"/>
              <a:t> v </a:t>
            </a:r>
            <a:r>
              <a:rPr lang="it-IT" i="1" dirty="0" err="1"/>
              <a:t>treh</a:t>
            </a:r>
            <a:r>
              <a:rPr lang="it-IT" i="1" dirty="0"/>
              <a:t> </a:t>
            </a:r>
            <a:r>
              <a:rPr lang="it-IT" i="1" dirty="0" err="1"/>
              <a:t>jezikovnih</a:t>
            </a:r>
            <a:r>
              <a:rPr lang="it-IT" i="1" dirty="0"/>
              <a:t> </a:t>
            </a:r>
            <a:r>
              <a:rPr lang="it-IT" i="1" dirty="0" err="1"/>
              <a:t>okoljih</a:t>
            </a:r>
            <a:r>
              <a:rPr lang="it-IT" i="1" dirty="0"/>
              <a:t>. </a:t>
            </a:r>
            <a:br>
              <a:rPr lang="it-IT" i="1" dirty="0"/>
            </a:br>
            <a:r>
              <a:rPr lang="it-IT" i="1" dirty="0" err="1"/>
              <a:t>Furlanščina</a:t>
            </a:r>
            <a:r>
              <a:rPr lang="it-IT" i="1" dirty="0"/>
              <a:t> v </a:t>
            </a:r>
            <a:r>
              <a:rPr lang="it-IT" i="1" dirty="0" err="1"/>
              <a:t>Italiji</a:t>
            </a:r>
            <a:br>
              <a:rPr lang="it-IT" dirty="0"/>
            </a:b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628650" y="5190942"/>
            <a:ext cx="7886700" cy="886722"/>
          </a:xfrm>
        </p:spPr>
        <p:txBody>
          <a:bodyPr/>
          <a:lstStyle/>
          <a:p>
            <a:pPr marL="0" indent="0" algn="ctr">
              <a:buNone/>
            </a:pPr>
            <a:r>
              <a:rPr lang="it-IT" sz="2000" dirty="0">
                <a:solidFill>
                  <a:srgbClr val="2371B2"/>
                </a:solidFill>
              </a:rPr>
              <a:t>Relatrice / </a:t>
            </a:r>
            <a:r>
              <a:rPr lang="it-IT" sz="2000" i="1" dirty="0" err="1">
                <a:solidFill>
                  <a:srgbClr val="2371B2"/>
                </a:solidFill>
              </a:rPr>
              <a:t>Predstavlja</a:t>
            </a:r>
            <a:r>
              <a:rPr lang="it-IT" sz="2000" dirty="0">
                <a:solidFill>
                  <a:srgbClr val="2371B2"/>
                </a:solidFill>
              </a:rPr>
              <a:t> : Elena Zanussi, </a:t>
            </a:r>
            <a:r>
              <a:rPr lang="it-IT" sz="2000" dirty="0" err="1">
                <a:solidFill>
                  <a:srgbClr val="2371B2"/>
                </a:solidFill>
              </a:rPr>
              <a:t>ARLeF</a:t>
            </a:r>
            <a:r>
              <a:rPr lang="it-IT" sz="2000" dirty="0">
                <a:solidFill>
                  <a:srgbClr val="2371B2"/>
                </a:solidFill>
              </a:rPr>
              <a:t> - </a:t>
            </a:r>
            <a:r>
              <a:rPr lang="it-IT" sz="2000" dirty="0" err="1">
                <a:solidFill>
                  <a:srgbClr val="2371B2"/>
                </a:solidFill>
              </a:rPr>
              <a:t>Agjenzie</a:t>
            </a:r>
            <a:r>
              <a:rPr lang="it-IT" sz="2000" dirty="0">
                <a:solidFill>
                  <a:srgbClr val="2371B2"/>
                </a:solidFill>
              </a:rPr>
              <a:t> </a:t>
            </a:r>
            <a:r>
              <a:rPr lang="it-IT" sz="2000" dirty="0" err="1">
                <a:solidFill>
                  <a:srgbClr val="2371B2"/>
                </a:solidFill>
              </a:rPr>
              <a:t>regjonâl</a:t>
            </a:r>
            <a:r>
              <a:rPr lang="it-IT" sz="2000" dirty="0">
                <a:solidFill>
                  <a:srgbClr val="2371B2"/>
                </a:solidFill>
              </a:rPr>
              <a:t> pe </a:t>
            </a:r>
            <a:r>
              <a:rPr lang="it-IT" sz="2000" dirty="0" err="1">
                <a:solidFill>
                  <a:srgbClr val="2371B2"/>
                </a:solidFill>
              </a:rPr>
              <a:t>lenghe</a:t>
            </a:r>
            <a:r>
              <a:rPr lang="it-IT" sz="2000" dirty="0">
                <a:solidFill>
                  <a:srgbClr val="2371B2"/>
                </a:solidFill>
              </a:rPr>
              <a:t> furlane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42441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D07B303-122D-9727-599F-31E2B938E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78587" y="6428192"/>
            <a:ext cx="2010332" cy="169568"/>
          </a:xfrm>
        </p:spPr>
        <p:txBody>
          <a:bodyPr/>
          <a:lstStyle/>
          <a:p>
            <a:fld id="{43DF5D48-4B0D-DF42-860F-4B745F419CC0}" type="slidenum">
              <a:rPr lang="it-IT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fld>
            <a:endPara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7DD354B-62C3-20C2-6A7F-8287F850231D}"/>
              </a:ext>
            </a:extLst>
          </p:cNvPr>
          <p:cNvSpPr txBox="1"/>
          <p:nvPr/>
        </p:nvSpPr>
        <p:spPr>
          <a:xfrm>
            <a:off x="3355515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373B5C9-F2CF-8E6E-E6DF-A2D004FC07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176672"/>
            <a:ext cx="7886700" cy="13282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7444B65-95EB-4502-863C-8F55048AE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283" y="64800"/>
            <a:ext cx="3330782" cy="118613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0F01583-C908-4840-9E5F-15F89FC428CF}"/>
              </a:ext>
            </a:extLst>
          </p:cNvPr>
          <p:cNvSpPr txBox="1"/>
          <p:nvPr/>
        </p:nvSpPr>
        <p:spPr>
          <a:xfrm>
            <a:off x="628650" y="6374477"/>
            <a:ext cx="7840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Čezmejna konferenca o potrebah in dobrih praksah večjezičnega poslovanja v javni upravi</a:t>
            </a:r>
            <a:r>
              <a:rPr lang="en-US" sz="9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Conferenza transfrontaliera sui bisogni e le buone prassi in materia di operatività multilingue nella P.A.</a:t>
            </a: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Center </a:t>
            </a:r>
            <a:r>
              <a:rPr lang="en-US" sz="9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humanističnih</a:t>
            </a:r>
            <a:r>
              <a:rPr lang="en-US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znanosti</a:t>
            </a:r>
            <a:r>
              <a:rPr lang="en-US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ZRS Koper, Koper, 23. 10. 2024 / </a:t>
            </a:r>
            <a:r>
              <a:rPr lang="en-US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Centro di </a:t>
            </a:r>
            <a:r>
              <a:rPr lang="en-US" sz="900" i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Studi</a:t>
            </a:r>
            <a:r>
              <a:rPr lang="en-US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i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Umanistici</a:t>
            </a:r>
            <a:r>
              <a:rPr lang="en-US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ZRS Koper, </a:t>
            </a:r>
            <a:r>
              <a:rPr lang="en-US" sz="900" i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Capodistria</a:t>
            </a:r>
            <a:r>
              <a:rPr lang="en-US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23. 10. 2024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4734FA9-5DBC-47D6-BF3B-9AD356314CA6}"/>
              </a:ext>
            </a:extLst>
          </p:cNvPr>
          <p:cNvSpPr txBox="1"/>
          <p:nvPr/>
        </p:nvSpPr>
        <p:spPr>
          <a:xfrm>
            <a:off x="5656464" y="584889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5747754" y="245615"/>
            <a:ext cx="1020092" cy="376345"/>
          </a:xfrm>
          <a:custGeom>
            <a:avLst/>
            <a:gdLst/>
            <a:ahLst/>
            <a:cxnLst/>
            <a:rect l="l" t="t" r="r" b="b"/>
            <a:pathLst>
              <a:path w="1562516" h="576462">
                <a:moveTo>
                  <a:pt x="0" y="0"/>
                </a:moveTo>
                <a:lnTo>
                  <a:pt x="1562516" y="0"/>
                </a:lnTo>
                <a:lnTo>
                  <a:pt x="1562516" y="576462"/>
                </a:lnTo>
                <a:lnTo>
                  <a:pt x="0" y="5764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SI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406283" y="1293520"/>
            <a:ext cx="3716830" cy="4400698"/>
          </a:xfrm>
        </p:spPr>
        <p:txBody>
          <a:bodyPr>
            <a:normAutofit fontScale="92500"/>
          </a:bodyPr>
          <a:lstStyle/>
          <a:p>
            <a:r>
              <a:rPr lang="it-IT" dirty="0">
                <a:solidFill>
                  <a:srgbClr val="2371B2"/>
                </a:solidFill>
              </a:rPr>
              <a:t>Inquadramento giuridico </a:t>
            </a:r>
          </a:p>
          <a:p>
            <a:r>
              <a:rPr lang="it-IT" dirty="0">
                <a:solidFill>
                  <a:srgbClr val="2371B2"/>
                </a:solidFill>
              </a:rPr>
              <a:t>La politica linguistica e il Piano Generale di Politica Linguistica</a:t>
            </a:r>
            <a:endParaRPr lang="it-IT" i="1" dirty="0">
              <a:solidFill>
                <a:srgbClr val="2371B2"/>
              </a:solidFill>
            </a:endParaRPr>
          </a:p>
          <a:p>
            <a:r>
              <a:rPr lang="it-IT" dirty="0">
                <a:solidFill>
                  <a:srgbClr val="2371B2"/>
                </a:solidFill>
              </a:rPr>
              <a:t>I servizi linguistici a favore della Pubblica Amministrazione </a:t>
            </a:r>
          </a:p>
          <a:p>
            <a:r>
              <a:rPr lang="it-IT" dirty="0">
                <a:solidFill>
                  <a:srgbClr val="2371B2"/>
                </a:solidFill>
              </a:rPr>
              <a:t>Il Comparto unico del Pubblico impiego e della Sanità della Regione F-VG </a:t>
            </a:r>
          </a:p>
          <a:p>
            <a:r>
              <a:rPr lang="it-IT" dirty="0">
                <a:solidFill>
                  <a:srgbClr val="2371B2"/>
                </a:solidFill>
              </a:rPr>
              <a:t>La toponomastica e la cartellonistica</a:t>
            </a:r>
            <a:endParaRPr lang="it-IT" i="1" dirty="0">
              <a:solidFill>
                <a:srgbClr val="2371B2"/>
              </a:solidFill>
            </a:endParaRPr>
          </a:p>
          <a:p>
            <a:r>
              <a:rPr lang="it-IT" dirty="0">
                <a:solidFill>
                  <a:srgbClr val="2371B2"/>
                </a:solidFill>
              </a:rPr>
              <a:t>La formazione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4839293" y="1293520"/>
            <a:ext cx="385710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200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Pravni</a:t>
            </a:r>
            <a:r>
              <a:rPr lang="it-IT" sz="2200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2200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okvir</a:t>
            </a:r>
            <a:endParaRPr lang="it-IT" sz="2200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200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Jezikovna</a:t>
            </a:r>
            <a:r>
              <a:rPr lang="it-IT" sz="2200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2200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politika</a:t>
            </a:r>
            <a:r>
              <a:rPr lang="it-IT" sz="2200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it-IT" sz="2200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splošni</a:t>
            </a:r>
            <a:r>
              <a:rPr lang="it-IT" sz="2200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2200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načrt</a:t>
            </a:r>
            <a:r>
              <a:rPr lang="it-IT" sz="2200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 </a:t>
            </a:r>
            <a:r>
              <a:rPr lang="it-IT" sz="2200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jezikovno</a:t>
            </a:r>
            <a:r>
              <a:rPr lang="it-IT" sz="2200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2200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politiko</a:t>
            </a:r>
            <a:endParaRPr lang="it-IT" sz="2200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200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Jezikovne</a:t>
            </a:r>
            <a:r>
              <a:rPr lang="it-IT" sz="2200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2200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storitve</a:t>
            </a:r>
            <a:r>
              <a:rPr lang="it-IT" sz="2200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 </a:t>
            </a:r>
            <a:r>
              <a:rPr lang="it-IT" sz="2200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javno</a:t>
            </a:r>
            <a:r>
              <a:rPr lang="it-IT" sz="2200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2200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upravo</a:t>
            </a:r>
            <a:endParaRPr lang="it-IT" sz="2200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200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Enotna</a:t>
            </a:r>
            <a:r>
              <a:rPr lang="it-IT" sz="2200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2200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kadrovska</a:t>
            </a:r>
            <a:r>
              <a:rPr lang="it-IT" sz="2200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2200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ureditev</a:t>
            </a:r>
            <a:r>
              <a:rPr lang="it-IT" sz="2200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2200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javnega</a:t>
            </a:r>
            <a:r>
              <a:rPr lang="it-IT" sz="2200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2200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sektorja</a:t>
            </a:r>
            <a:r>
              <a:rPr lang="it-IT" sz="2200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it-IT" sz="2200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zdravstva</a:t>
            </a:r>
            <a:r>
              <a:rPr lang="it-IT" sz="2200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 FJK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200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Toponomastika</a:t>
            </a:r>
            <a:r>
              <a:rPr lang="it-IT" sz="2200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it-IT" sz="2200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signalizacija</a:t>
            </a:r>
            <a:endParaRPr lang="it-IT" sz="2200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200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Izobraževanje</a:t>
            </a:r>
            <a:r>
              <a:rPr lang="it-IT" sz="2200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2200" dirty="0">
                <a:solidFill>
                  <a:srgbClr val="2371B2"/>
                </a:solidFill>
                <a:latin typeface="Open Sans" panose="020B0606030504020204"/>
              </a:rPr>
              <a:t>in </a:t>
            </a:r>
            <a:r>
              <a:rPr lang="it-IT" sz="2200" dirty="0" err="1">
                <a:solidFill>
                  <a:srgbClr val="2371B2"/>
                </a:solidFill>
                <a:latin typeface="Open Sans" panose="020B0606030504020204"/>
              </a:rPr>
              <a:t>usposabljanje</a:t>
            </a:r>
            <a:endParaRPr lang="it-IT" sz="2200" dirty="0">
              <a:solidFill>
                <a:srgbClr val="2371B2"/>
              </a:solidFill>
              <a:latin typeface="Open Sans" panose="020B0606030504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i="1" dirty="0">
              <a:solidFill>
                <a:srgbClr val="2371B2"/>
              </a:solidFill>
            </a:endParaRPr>
          </a:p>
          <a:p>
            <a:endParaRPr lang="it-IT" i="1" dirty="0">
              <a:solidFill>
                <a:srgbClr val="2371B2"/>
              </a:solidFill>
            </a:endParaRPr>
          </a:p>
          <a:p>
            <a:endParaRPr lang="it-IT" i="1" dirty="0">
              <a:solidFill>
                <a:srgbClr val="2371B2"/>
              </a:solidFill>
            </a:endParaRPr>
          </a:p>
          <a:p>
            <a:endParaRPr lang="it-IT" i="1" dirty="0">
              <a:solidFill>
                <a:srgbClr val="2371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338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D07B303-122D-9727-599F-31E2B938E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78587" y="6428192"/>
            <a:ext cx="2010332" cy="169568"/>
          </a:xfrm>
        </p:spPr>
        <p:txBody>
          <a:bodyPr/>
          <a:lstStyle/>
          <a:p>
            <a:fld id="{43DF5D48-4B0D-DF42-860F-4B745F419CC0}" type="slidenum">
              <a:rPr lang="it-IT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fld>
            <a:endPara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7DD354B-62C3-20C2-6A7F-8287F850231D}"/>
              </a:ext>
            </a:extLst>
          </p:cNvPr>
          <p:cNvSpPr txBox="1"/>
          <p:nvPr/>
        </p:nvSpPr>
        <p:spPr>
          <a:xfrm>
            <a:off x="3355515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373B5C9-F2CF-8E6E-E6DF-A2D004FC07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176672"/>
            <a:ext cx="7886700" cy="13282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7444B65-95EB-4502-863C-8F55048AE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283" y="64800"/>
            <a:ext cx="3330782" cy="118613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0F01583-C908-4840-9E5F-15F89FC428CF}"/>
              </a:ext>
            </a:extLst>
          </p:cNvPr>
          <p:cNvSpPr txBox="1"/>
          <p:nvPr/>
        </p:nvSpPr>
        <p:spPr>
          <a:xfrm>
            <a:off x="628650" y="6374477"/>
            <a:ext cx="7840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Čezmejna konferenca o potrebah in dobrih praksah večjezičnega poslovanja v javni upravi</a:t>
            </a:r>
            <a:r>
              <a:rPr lang="en-US" sz="9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Conferenza transfrontaliera sui bisogni e le buone prassi in materia di operatività multilingue nella P.A.</a:t>
            </a: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Center </a:t>
            </a:r>
            <a:r>
              <a:rPr lang="en-US" sz="9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humanističnih</a:t>
            </a:r>
            <a:r>
              <a:rPr lang="en-US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znanosti</a:t>
            </a:r>
            <a:r>
              <a:rPr lang="en-US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ZRS Koper, Koper, 23. 10. 2024 / </a:t>
            </a:r>
            <a:r>
              <a:rPr lang="en-US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Centro di </a:t>
            </a:r>
            <a:r>
              <a:rPr lang="en-US" sz="900" i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Studi</a:t>
            </a:r>
            <a:r>
              <a:rPr lang="en-US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i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Umanistici</a:t>
            </a:r>
            <a:r>
              <a:rPr lang="en-US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ZRS Koper, </a:t>
            </a:r>
            <a:r>
              <a:rPr lang="en-US" sz="900" i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Capodistria</a:t>
            </a:r>
            <a:r>
              <a:rPr lang="en-US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23. 10. 2024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4734FA9-5DBC-47D6-BF3B-9AD356314CA6}"/>
              </a:ext>
            </a:extLst>
          </p:cNvPr>
          <p:cNvSpPr txBox="1"/>
          <p:nvPr/>
        </p:nvSpPr>
        <p:spPr>
          <a:xfrm>
            <a:off x="5656464" y="584889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5747754" y="245615"/>
            <a:ext cx="1020092" cy="376345"/>
          </a:xfrm>
          <a:custGeom>
            <a:avLst/>
            <a:gdLst/>
            <a:ahLst/>
            <a:cxnLst/>
            <a:rect l="l" t="t" r="r" b="b"/>
            <a:pathLst>
              <a:path w="1562516" h="576462">
                <a:moveTo>
                  <a:pt x="0" y="0"/>
                </a:moveTo>
                <a:lnTo>
                  <a:pt x="1562516" y="0"/>
                </a:lnTo>
                <a:lnTo>
                  <a:pt x="1562516" y="576462"/>
                </a:lnTo>
                <a:lnTo>
                  <a:pt x="0" y="5764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SI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406283" y="1864195"/>
            <a:ext cx="3943350" cy="4328163"/>
          </a:xfrm>
        </p:spPr>
        <p:txBody>
          <a:bodyPr>
            <a:normAutofit fontScale="92500" lnSpcReduction="20000"/>
          </a:bodyPr>
          <a:lstStyle/>
          <a:p>
            <a:r>
              <a:rPr lang="it-IT" dirty="0">
                <a:solidFill>
                  <a:srgbClr val="2371B2"/>
                </a:solidFill>
              </a:rPr>
              <a:t>Legge statale 482/99 “Norme in materia di tutela delle minoranze linguistiche storiche” </a:t>
            </a:r>
          </a:p>
          <a:p>
            <a:r>
              <a:rPr lang="it-IT" dirty="0">
                <a:solidFill>
                  <a:srgbClr val="2371B2"/>
                </a:solidFill>
              </a:rPr>
              <a:t>Legge regionale 15/96 “Norme per la tutela e la promozione della lingua e della cultura friulane e istituzione del servizio per le lingue regionali e minoritarie</a:t>
            </a:r>
          </a:p>
          <a:p>
            <a:r>
              <a:rPr lang="it-IT" dirty="0">
                <a:solidFill>
                  <a:srgbClr val="2371B2"/>
                </a:solidFill>
              </a:rPr>
              <a:t>Legge regionale 29/2007 “Norme per la tutela, valorizzazione e promozione della lingua friulana” </a:t>
            </a:r>
          </a:p>
          <a:p>
            <a:r>
              <a:rPr lang="it-IT" dirty="0">
                <a:solidFill>
                  <a:srgbClr val="2371B2"/>
                </a:solidFill>
              </a:rPr>
              <a:t>Legge regionale 6/2014 (art. 16). Istituzione dello Sportello linguistico regionale per la lingua friulana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1127216"/>
            <a:ext cx="3897534" cy="721293"/>
          </a:xfrm>
        </p:spPr>
        <p:txBody>
          <a:bodyPr>
            <a:normAutofit/>
          </a:bodyPr>
          <a:lstStyle/>
          <a:p>
            <a:pPr algn="ctr"/>
            <a:r>
              <a:rPr lang="it-IT" sz="2400" dirty="0"/>
              <a:t>Inquadramento </a:t>
            </a:r>
            <a:r>
              <a:rPr lang="it-IT" sz="2700" dirty="0"/>
              <a:t>giuridico</a:t>
            </a:r>
            <a:endParaRPr lang="it-IT" sz="2400" i="1" dirty="0"/>
          </a:p>
        </p:txBody>
      </p:sp>
      <p:sp>
        <p:nvSpPr>
          <p:cNvPr id="13" name="Segnaposto contenuto 6"/>
          <p:cNvSpPr txBox="1">
            <a:spLocks/>
          </p:cNvSpPr>
          <p:nvPr/>
        </p:nvSpPr>
        <p:spPr>
          <a:xfrm>
            <a:off x="4724400" y="1832823"/>
            <a:ext cx="3943350" cy="43281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err="1">
                <a:solidFill>
                  <a:srgbClr val="2371B2"/>
                </a:solidFill>
              </a:rPr>
              <a:t>Zakon</a:t>
            </a:r>
            <a:r>
              <a:rPr lang="it-IT" dirty="0">
                <a:solidFill>
                  <a:srgbClr val="2371B2"/>
                </a:solidFill>
              </a:rPr>
              <a:t> </a:t>
            </a:r>
            <a:r>
              <a:rPr lang="it-IT" dirty="0" err="1">
                <a:solidFill>
                  <a:srgbClr val="2371B2"/>
                </a:solidFill>
              </a:rPr>
              <a:t>št</a:t>
            </a:r>
            <a:r>
              <a:rPr lang="it-IT" dirty="0">
                <a:solidFill>
                  <a:srgbClr val="2371B2"/>
                </a:solidFill>
              </a:rPr>
              <a:t>. 482/1999 »</a:t>
            </a:r>
            <a:r>
              <a:rPr lang="it-IT" dirty="0" err="1">
                <a:solidFill>
                  <a:srgbClr val="2371B2"/>
                </a:solidFill>
              </a:rPr>
              <a:t>Pravila</a:t>
            </a:r>
            <a:r>
              <a:rPr lang="it-IT" dirty="0">
                <a:solidFill>
                  <a:srgbClr val="2371B2"/>
                </a:solidFill>
              </a:rPr>
              <a:t> o </a:t>
            </a:r>
            <a:r>
              <a:rPr lang="it-IT" dirty="0" err="1">
                <a:solidFill>
                  <a:srgbClr val="2371B2"/>
                </a:solidFill>
              </a:rPr>
              <a:t>varstvu</a:t>
            </a:r>
            <a:r>
              <a:rPr lang="it-IT" dirty="0">
                <a:solidFill>
                  <a:srgbClr val="2371B2"/>
                </a:solidFill>
              </a:rPr>
              <a:t> </a:t>
            </a:r>
            <a:r>
              <a:rPr lang="it-IT" dirty="0" err="1">
                <a:solidFill>
                  <a:srgbClr val="2371B2"/>
                </a:solidFill>
              </a:rPr>
              <a:t>avtohtonih</a:t>
            </a:r>
            <a:r>
              <a:rPr lang="it-IT" dirty="0">
                <a:solidFill>
                  <a:srgbClr val="2371B2"/>
                </a:solidFill>
              </a:rPr>
              <a:t> </a:t>
            </a:r>
            <a:r>
              <a:rPr lang="it-IT" dirty="0" err="1">
                <a:solidFill>
                  <a:srgbClr val="2371B2"/>
                </a:solidFill>
              </a:rPr>
              <a:t>jezikovnih</a:t>
            </a:r>
            <a:r>
              <a:rPr lang="it-IT" dirty="0">
                <a:solidFill>
                  <a:srgbClr val="2371B2"/>
                </a:solidFill>
              </a:rPr>
              <a:t> </a:t>
            </a:r>
            <a:r>
              <a:rPr lang="it-IT" dirty="0" err="1">
                <a:solidFill>
                  <a:srgbClr val="2371B2"/>
                </a:solidFill>
              </a:rPr>
              <a:t>manjšin</a:t>
            </a:r>
            <a:r>
              <a:rPr lang="it-IT" dirty="0">
                <a:solidFill>
                  <a:srgbClr val="2371B2"/>
                </a:solidFill>
              </a:rPr>
              <a:t>«</a:t>
            </a:r>
          </a:p>
          <a:p>
            <a:r>
              <a:rPr lang="it-IT" dirty="0" err="1">
                <a:solidFill>
                  <a:srgbClr val="2371B2"/>
                </a:solidFill>
              </a:rPr>
              <a:t>Deželni</a:t>
            </a:r>
            <a:r>
              <a:rPr lang="it-IT" dirty="0">
                <a:solidFill>
                  <a:srgbClr val="2371B2"/>
                </a:solidFill>
              </a:rPr>
              <a:t> </a:t>
            </a:r>
            <a:r>
              <a:rPr lang="it-IT" dirty="0" err="1">
                <a:solidFill>
                  <a:srgbClr val="2371B2"/>
                </a:solidFill>
              </a:rPr>
              <a:t>zakon</a:t>
            </a:r>
            <a:r>
              <a:rPr lang="it-IT" dirty="0">
                <a:solidFill>
                  <a:srgbClr val="2371B2"/>
                </a:solidFill>
              </a:rPr>
              <a:t> </a:t>
            </a:r>
            <a:r>
              <a:rPr lang="it-IT" dirty="0" err="1">
                <a:solidFill>
                  <a:srgbClr val="2371B2"/>
                </a:solidFill>
              </a:rPr>
              <a:t>št</a:t>
            </a:r>
            <a:r>
              <a:rPr lang="it-IT" dirty="0">
                <a:solidFill>
                  <a:srgbClr val="2371B2"/>
                </a:solidFill>
              </a:rPr>
              <a:t>. 15/1996 »</a:t>
            </a:r>
            <a:r>
              <a:rPr lang="it-IT" dirty="0" err="1">
                <a:solidFill>
                  <a:srgbClr val="2371B2"/>
                </a:solidFill>
              </a:rPr>
              <a:t>Predpisi</a:t>
            </a:r>
            <a:r>
              <a:rPr lang="it-IT" dirty="0">
                <a:solidFill>
                  <a:srgbClr val="2371B2"/>
                </a:solidFill>
              </a:rPr>
              <a:t> za </a:t>
            </a:r>
            <a:r>
              <a:rPr lang="it-IT" dirty="0" err="1">
                <a:solidFill>
                  <a:srgbClr val="2371B2"/>
                </a:solidFill>
              </a:rPr>
              <a:t>zaščito</a:t>
            </a:r>
            <a:r>
              <a:rPr lang="it-IT" dirty="0">
                <a:solidFill>
                  <a:srgbClr val="2371B2"/>
                </a:solidFill>
              </a:rPr>
              <a:t> in </a:t>
            </a:r>
            <a:r>
              <a:rPr lang="it-IT" dirty="0" err="1">
                <a:solidFill>
                  <a:srgbClr val="2371B2"/>
                </a:solidFill>
              </a:rPr>
              <a:t>promocijo</a:t>
            </a:r>
            <a:r>
              <a:rPr lang="it-IT" dirty="0">
                <a:solidFill>
                  <a:srgbClr val="2371B2"/>
                </a:solidFill>
              </a:rPr>
              <a:t> </a:t>
            </a:r>
            <a:r>
              <a:rPr lang="it-IT" dirty="0" err="1">
                <a:solidFill>
                  <a:srgbClr val="2371B2"/>
                </a:solidFill>
              </a:rPr>
              <a:t>furlanskega</a:t>
            </a:r>
            <a:r>
              <a:rPr lang="it-IT" dirty="0">
                <a:solidFill>
                  <a:srgbClr val="2371B2"/>
                </a:solidFill>
              </a:rPr>
              <a:t> </a:t>
            </a:r>
            <a:r>
              <a:rPr lang="it-IT" dirty="0" err="1">
                <a:solidFill>
                  <a:srgbClr val="2371B2"/>
                </a:solidFill>
              </a:rPr>
              <a:t>jezika</a:t>
            </a:r>
            <a:r>
              <a:rPr lang="it-IT" dirty="0">
                <a:solidFill>
                  <a:srgbClr val="2371B2"/>
                </a:solidFill>
              </a:rPr>
              <a:t> in </a:t>
            </a:r>
            <a:r>
              <a:rPr lang="it-IT" dirty="0" err="1">
                <a:solidFill>
                  <a:srgbClr val="2371B2"/>
                </a:solidFill>
              </a:rPr>
              <a:t>kulture</a:t>
            </a:r>
            <a:r>
              <a:rPr lang="it-IT" dirty="0">
                <a:solidFill>
                  <a:srgbClr val="2371B2"/>
                </a:solidFill>
              </a:rPr>
              <a:t> in </a:t>
            </a:r>
            <a:r>
              <a:rPr lang="it-IT" dirty="0" err="1">
                <a:solidFill>
                  <a:srgbClr val="2371B2"/>
                </a:solidFill>
              </a:rPr>
              <a:t>ustanovitev</a:t>
            </a:r>
            <a:r>
              <a:rPr lang="it-IT" dirty="0">
                <a:solidFill>
                  <a:srgbClr val="2371B2"/>
                </a:solidFill>
              </a:rPr>
              <a:t> </a:t>
            </a:r>
            <a:r>
              <a:rPr lang="it-IT" dirty="0" err="1">
                <a:solidFill>
                  <a:srgbClr val="2371B2"/>
                </a:solidFill>
              </a:rPr>
              <a:t>Službe</a:t>
            </a:r>
            <a:r>
              <a:rPr lang="it-IT" dirty="0">
                <a:solidFill>
                  <a:srgbClr val="2371B2"/>
                </a:solidFill>
              </a:rPr>
              <a:t> za </a:t>
            </a:r>
            <a:r>
              <a:rPr lang="it-IT" dirty="0" err="1">
                <a:solidFill>
                  <a:srgbClr val="2371B2"/>
                </a:solidFill>
              </a:rPr>
              <a:t>regionalne</a:t>
            </a:r>
            <a:r>
              <a:rPr lang="it-IT" dirty="0">
                <a:solidFill>
                  <a:srgbClr val="2371B2"/>
                </a:solidFill>
              </a:rPr>
              <a:t> in </a:t>
            </a:r>
            <a:r>
              <a:rPr lang="it-IT" dirty="0" err="1">
                <a:solidFill>
                  <a:srgbClr val="2371B2"/>
                </a:solidFill>
              </a:rPr>
              <a:t>manjšinske</a:t>
            </a:r>
            <a:r>
              <a:rPr lang="it-IT" dirty="0">
                <a:solidFill>
                  <a:srgbClr val="2371B2"/>
                </a:solidFill>
              </a:rPr>
              <a:t> </a:t>
            </a:r>
            <a:r>
              <a:rPr lang="it-IT" dirty="0" err="1">
                <a:solidFill>
                  <a:srgbClr val="2371B2"/>
                </a:solidFill>
              </a:rPr>
              <a:t>jezike</a:t>
            </a:r>
            <a:r>
              <a:rPr lang="it-IT" dirty="0">
                <a:solidFill>
                  <a:srgbClr val="2371B2"/>
                </a:solidFill>
              </a:rPr>
              <a:t>«</a:t>
            </a:r>
          </a:p>
          <a:p>
            <a:r>
              <a:rPr lang="it-IT" dirty="0" err="1">
                <a:solidFill>
                  <a:srgbClr val="2371B2"/>
                </a:solidFill>
              </a:rPr>
              <a:t>Deželni</a:t>
            </a:r>
            <a:r>
              <a:rPr lang="it-IT" dirty="0">
                <a:solidFill>
                  <a:srgbClr val="2371B2"/>
                </a:solidFill>
              </a:rPr>
              <a:t> </a:t>
            </a:r>
            <a:r>
              <a:rPr lang="it-IT" dirty="0" err="1">
                <a:solidFill>
                  <a:srgbClr val="2371B2"/>
                </a:solidFill>
              </a:rPr>
              <a:t>zakon</a:t>
            </a:r>
            <a:r>
              <a:rPr lang="it-IT" dirty="0">
                <a:solidFill>
                  <a:srgbClr val="2371B2"/>
                </a:solidFill>
              </a:rPr>
              <a:t> </a:t>
            </a:r>
            <a:r>
              <a:rPr lang="it-IT" dirty="0" err="1">
                <a:solidFill>
                  <a:srgbClr val="2371B2"/>
                </a:solidFill>
              </a:rPr>
              <a:t>št</a:t>
            </a:r>
            <a:r>
              <a:rPr lang="it-IT" dirty="0">
                <a:solidFill>
                  <a:srgbClr val="2371B2"/>
                </a:solidFill>
              </a:rPr>
              <a:t>. 29/2007 »</a:t>
            </a:r>
            <a:r>
              <a:rPr lang="it-IT" dirty="0" err="1">
                <a:solidFill>
                  <a:srgbClr val="2371B2"/>
                </a:solidFill>
              </a:rPr>
              <a:t>Določila</a:t>
            </a:r>
            <a:r>
              <a:rPr lang="it-IT" dirty="0">
                <a:solidFill>
                  <a:srgbClr val="2371B2"/>
                </a:solidFill>
              </a:rPr>
              <a:t> za </a:t>
            </a:r>
            <a:r>
              <a:rPr lang="it-IT" dirty="0" err="1">
                <a:solidFill>
                  <a:srgbClr val="2371B2"/>
                </a:solidFill>
              </a:rPr>
              <a:t>zaščito</a:t>
            </a:r>
            <a:r>
              <a:rPr lang="it-IT" dirty="0">
                <a:solidFill>
                  <a:srgbClr val="2371B2"/>
                </a:solidFill>
              </a:rPr>
              <a:t>, </a:t>
            </a:r>
            <a:r>
              <a:rPr lang="it-IT" dirty="0" err="1">
                <a:solidFill>
                  <a:srgbClr val="2371B2"/>
                </a:solidFill>
              </a:rPr>
              <a:t>ovrednotenje</a:t>
            </a:r>
            <a:r>
              <a:rPr lang="it-IT" dirty="0">
                <a:solidFill>
                  <a:srgbClr val="2371B2"/>
                </a:solidFill>
              </a:rPr>
              <a:t> in </a:t>
            </a:r>
            <a:r>
              <a:rPr lang="it-IT" dirty="0" err="1">
                <a:solidFill>
                  <a:srgbClr val="2371B2"/>
                </a:solidFill>
              </a:rPr>
              <a:t>promocijo</a:t>
            </a:r>
            <a:r>
              <a:rPr lang="it-IT" dirty="0">
                <a:solidFill>
                  <a:srgbClr val="2371B2"/>
                </a:solidFill>
              </a:rPr>
              <a:t> </a:t>
            </a:r>
            <a:r>
              <a:rPr lang="it-IT" dirty="0" err="1">
                <a:solidFill>
                  <a:srgbClr val="2371B2"/>
                </a:solidFill>
              </a:rPr>
              <a:t>furlanskega</a:t>
            </a:r>
            <a:r>
              <a:rPr lang="it-IT" dirty="0">
                <a:solidFill>
                  <a:srgbClr val="2371B2"/>
                </a:solidFill>
              </a:rPr>
              <a:t> </a:t>
            </a:r>
            <a:r>
              <a:rPr lang="it-IT" dirty="0" err="1">
                <a:solidFill>
                  <a:srgbClr val="2371B2"/>
                </a:solidFill>
              </a:rPr>
              <a:t>jezika</a:t>
            </a:r>
            <a:r>
              <a:rPr lang="it-IT" dirty="0">
                <a:solidFill>
                  <a:srgbClr val="2371B2"/>
                </a:solidFill>
              </a:rPr>
              <a:t>«</a:t>
            </a:r>
          </a:p>
          <a:p>
            <a:r>
              <a:rPr lang="it-IT" dirty="0" err="1">
                <a:solidFill>
                  <a:srgbClr val="2371B2"/>
                </a:solidFill>
              </a:rPr>
              <a:t>Deželni</a:t>
            </a:r>
            <a:r>
              <a:rPr lang="it-IT" dirty="0">
                <a:solidFill>
                  <a:srgbClr val="2371B2"/>
                </a:solidFill>
              </a:rPr>
              <a:t> </a:t>
            </a:r>
            <a:r>
              <a:rPr lang="it-IT" dirty="0" err="1">
                <a:solidFill>
                  <a:srgbClr val="2371B2"/>
                </a:solidFill>
              </a:rPr>
              <a:t>zakon</a:t>
            </a:r>
            <a:r>
              <a:rPr lang="it-IT" dirty="0">
                <a:solidFill>
                  <a:srgbClr val="2371B2"/>
                </a:solidFill>
              </a:rPr>
              <a:t> </a:t>
            </a:r>
            <a:r>
              <a:rPr lang="it-IT" dirty="0" err="1">
                <a:solidFill>
                  <a:srgbClr val="2371B2"/>
                </a:solidFill>
              </a:rPr>
              <a:t>št</a:t>
            </a:r>
            <a:r>
              <a:rPr lang="it-IT" dirty="0">
                <a:solidFill>
                  <a:srgbClr val="2371B2"/>
                </a:solidFill>
              </a:rPr>
              <a:t>. 6/2014 (16. </a:t>
            </a:r>
            <a:r>
              <a:rPr lang="it-IT" dirty="0" err="1">
                <a:solidFill>
                  <a:srgbClr val="2371B2"/>
                </a:solidFill>
              </a:rPr>
              <a:t>člen</a:t>
            </a:r>
            <a:r>
              <a:rPr lang="it-IT" dirty="0">
                <a:solidFill>
                  <a:srgbClr val="2371B2"/>
                </a:solidFill>
              </a:rPr>
              <a:t>). </a:t>
            </a:r>
            <a:r>
              <a:rPr lang="it-IT" dirty="0" err="1">
                <a:solidFill>
                  <a:srgbClr val="2371B2"/>
                </a:solidFill>
              </a:rPr>
              <a:t>Ustanovitev</a:t>
            </a:r>
            <a:r>
              <a:rPr lang="it-IT" dirty="0">
                <a:solidFill>
                  <a:srgbClr val="2371B2"/>
                </a:solidFill>
              </a:rPr>
              <a:t> </a:t>
            </a:r>
            <a:r>
              <a:rPr lang="it-IT" dirty="0" err="1">
                <a:solidFill>
                  <a:srgbClr val="2371B2"/>
                </a:solidFill>
              </a:rPr>
              <a:t>deželnega</a:t>
            </a:r>
            <a:r>
              <a:rPr lang="it-IT" dirty="0">
                <a:solidFill>
                  <a:srgbClr val="2371B2"/>
                </a:solidFill>
              </a:rPr>
              <a:t> </a:t>
            </a:r>
            <a:r>
              <a:rPr lang="it-IT" dirty="0" err="1">
                <a:solidFill>
                  <a:srgbClr val="2371B2"/>
                </a:solidFill>
              </a:rPr>
              <a:t>jezikovnega</a:t>
            </a:r>
            <a:r>
              <a:rPr lang="it-IT" dirty="0">
                <a:solidFill>
                  <a:srgbClr val="2371B2"/>
                </a:solidFill>
              </a:rPr>
              <a:t> </a:t>
            </a:r>
            <a:r>
              <a:rPr lang="it-IT" dirty="0" err="1">
                <a:solidFill>
                  <a:srgbClr val="2371B2"/>
                </a:solidFill>
              </a:rPr>
              <a:t>okenca</a:t>
            </a:r>
            <a:r>
              <a:rPr lang="it-IT" dirty="0">
                <a:solidFill>
                  <a:srgbClr val="2371B2"/>
                </a:solidFill>
              </a:rPr>
              <a:t> za </a:t>
            </a:r>
            <a:r>
              <a:rPr lang="it-IT" dirty="0" err="1">
                <a:solidFill>
                  <a:srgbClr val="2371B2"/>
                </a:solidFill>
              </a:rPr>
              <a:t>furlanski</a:t>
            </a:r>
            <a:r>
              <a:rPr lang="it-IT" dirty="0">
                <a:solidFill>
                  <a:srgbClr val="2371B2"/>
                </a:solidFill>
              </a:rPr>
              <a:t> </a:t>
            </a:r>
            <a:r>
              <a:rPr lang="it-IT" dirty="0" err="1">
                <a:solidFill>
                  <a:srgbClr val="2371B2"/>
                </a:solidFill>
              </a:rPr>
              <a:t>jezik</a:t>
            </a:r>
            <a:endParaRPr lang="it-IT" dirty="0">
              <a:solidFill>
                <a:srgbClr val="2371B2"/>
              </a:solidFill>
            </a:endParaRPr>
          </a:p>
          <a:p>
            <a:endParaRPr lang="it-IT" dirty="0"/>
          </a:p>
        </p:txBody>
      </p:sp>
      <p:sp>
        <p:nvSpPr>
          <p:cNvPr id="14" name="Titolo 1"/>
          <p:cNvSpPr txBox="1">
            <a:spLocks/>
          </p:cNvSpPr>
          <p:nvPr/>
        </p:nvSpPr>
        <p:spPr>
          <a:xfrm>
            <a:off x="4572000" y="1111530"/>
            <a:ext cx="4095750" cy="7212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1E3D8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it-IT" sz="2400" dirty="0" err="1"/>
              <a:t>Pravni</a:t>
            </a:r>
            <a:r>
              <a:rPr lang="it-IT" sz="2400" dirty="0"/>
              <a:t> </a:t>
            </a:r>
            <a:r>
              <a:rPr lang="it-IT" sz="2400" dirty="0" err="1"/>
              <a:t>okvir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523597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D07B303-122D-9727-599F-31E2B938E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78587" y="6428192"/>
            <a:ext cx="2010332" cy="169568"/>
          </a:xfrm>
        </p:spPr>
        <p:txBody>
          <a:bodyPr/>
          <a:lstStyle/>
          <a:p>
            <a:fld id="{43DF5D48-4B0D-DF42-860F-4B745F419CC0}" type="slidenum">
              <a:rPr lang="it-IT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fld>
            <a:endPara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7DD354B-62C3-20C2-6A7F-8287F850231D}"/>
              </a:ext>
            </a:extLst>
          </p:cNvPr>
          <p:cNvSpPr txBox="1"/>
          <p:nvPr/>
        </p:nvSpPr>
        <p:spPr>
          <a:xfrm>
            <a:off x="3355515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373B5C9-F2CF-8E6E-E6DF-A2D004FC07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176672"/>
            <a:ext cx="7886700" cy="13282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7444B65-95EB-4502-863C-8F55048AE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283" y="64800"/>
            <a:ext cx="3330782" cy="118613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0F01583-C908-4840-9E5F-15F89FC428CF}"/>
              </a:ext>
            </a:extLst>
          </p:cNvPr>
          <p:cNvSpPr txBox="1"/>
          <p:nvPr/>
        </p:nvSpPr>
        <p:spPr>
          <a:xfrm>
            <a:off x="628650" y="6374477"/>
            <a:ext cx="7840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Čezmejna konferenca o potrebah in dobrih praksah večjezičnega poslovanja v javni upravi</a:t>
            </a:r>
            <a:r>
              <a:rPr lang="en-US" sz="9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Conferenza transfrontaliera sui bisogni e le buone prassi in materia di operatività multilingue nella P.A.</a:t>
            </a: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Center humanističnih znanosti ZRS Koper, Koper, 23. 10. 2024 / Centro di Scienze Umanistiche ZRS Koper, Capodistria, 23. 10. 2024</a:t>
            </a: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4734FA9-5DBC-47D6-BF3B-9AD356314CA6}"/>
              </a:ext>
            </a:extLst>
          </p:cNvPr>
          <p:cNvSpPr txBox="1"/>
          <p:nvPr/>
        </p:nvSpPr>
        <p:spPr>
          <a:xfrm>
            <a:off x="5656464" y="584889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5747754" y="245615"/>
            <a:ext cx="1020092" cy="376345"/>
          </a:xfrm>
          <a:custGeom>
            <a:avLst/>
            <a:gdLst/>
            <a:ahLst/>
            <a:cxnLst/>
            <a:rect l="l" t="t" r="r" b="b"/>
            <a:pathLst>
              <a:path w="1562516" h="576462">
                <a:moveTo>
                  <a:pt x="0" y="0"/>
                </a:moveTo>
                <a:lnTo>
                  <a:pt x="1562516" y="0"/>
                </a:lnTo>
                <a:lnTo>
                  <a:pt x="1562516" y="576462"/>
                </a:lnTo>
                <a:lnTo>
                  <a:pt x="0" y="5764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SI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06283" y="1449452"/>
            <a:ext cx="3943350" cy="1325563"/>
          </a:xfrm>
        </p:spPr>
        <p:txBody>
          <a:bodyPr>
            <a:noAutofit/>
          </a:bodyPr>
          <a:lstStyle/>
          <a:p>
            <a:pPr algn="ctr"/>
            <a:r>
              <a:rPr lang="it-IT" sz="2800" dirty="0"/>
              <a:t>La politica linguistica e il Piano Generale di Politica Linguistica </a:t>
            </a:r>
            <a:br>
              <a:rPr lang="it-IT" sz="2800" dirty="0"/>
            </a:br>
            <a:endParaRPr lang="it-IT" sz="2800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628650" y="3144347"/>
            <a:ext cx="3720983" cy="1729337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2371B2"/>
                </a:solidFill>
              </a:rPr>
              <a:t>Pianificazione di status </a:t>
            </a:r>
          </a:p>
          <a:p>
            <a:r>
              <a:rPr lang="it-IT" dirty="0">
                <a:solidFill>
                  <a:srgbClr val="2371B2"/>
                </a:solidFill>
              </a:rPr>
              <a:t>Piano </a:t>
            </a:r>
            <a:r>
              <a:rPr lang="it-IT" dirty="0">
                <a:solidFill>
                  <a:srgbClr val="2371B2"/>
                </a:solidFill>
                <a:latin typeface="Open Sans" panose="020B0606030504020204"/>
                <a:ea typeface="+mn-ea"/>
                <a:cs typeface="+mn-cs"/>
              </a:rPr>
              <a:t>Generale</a:t>
            </a:r>
            <a:r>
              <a:rPr lang="it-IT" dirty="0">
                <a:solidFill>
                  <a:srgbClr val="2371B2"/>
                </a:solidFill>
              </a:rPr>
              <a:t> di Politica Linguistica (2021-2025)</a:t>
            </a:r>
          </a:p>
          <a:p>
            <a:r>
              <a:rPr lang="it-IT" dirty="0">
                <a:solidFill>
                  <a:srgbClr val="2371B2"/>
                </a:solidFill>
              </a:rPr>
              <a:t>Definizione di indicatori</a:t>
            </a:r>
            <a:endParaRPr lang="it-IT" dirty="0"/>
          </a:p>
        </p:txBody>
      </p:sp>
      <p:sp>
        <p:nvSpPr>
          <p:cNvPr id="13" name="Titolo 2"/>
          <p:cNvSpPr txBox="1">
            <a:spLocks/>
          </p:cNvSpPr>
          <p:nvPr/>
        </p:nvSpPr>
        <p:spPr>
          <a:xfrm>
            <a:off x="4549092" y="1250935"/>
            <a:ext cx="4095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1E3D8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it-IT" sz="2800" dirty="0"/>
              <a:t> </a:t>
            </a:r>
            <a:r>
              <a:rPr lang="it-IT" sz="2800" dirty="0" err="1"/>
              <a:t>Jezikovna</a:t>
            </a:r>
            <a:r>
              <a:rPr lang="it-IT" sz="2800" dirty="0"/>
              <a:t> </a:t>
            </a:r>
            <a:r>
              <a:rPr lang="it-IT" sz="2800" dirty="0" err="1"/>
              <a:t>politika</a:t>
            </a:r>
            <a:r>
              <a:rPr lang="it-IT" sz="2800" dirty="0"/>
              <a:t> in </a:t>
            </a:r>
            <a:r>
              <a:rPr lang="it-IT" sz="2800" dirty="0" err="1"/>
              <a:t>splošni</a:t>
            </a:r>
            <a:r>
              <a:rPr lang="it-IT" sz="2800" dirty="0"/>
              <a:t> </a:t>
            </a:r>
            <a:r>
              <a:rPr lang="it-IT" sz="2800" dirty="0" err="1"/>
              <a:t>načrt</a:t>
            </a:r>
            <a:r>
              <a:rPr lang="it-IT" sz="2800" dirty="0"/>
              <a:t> za </a:t>
            </a:r>
            <a:r>
              <a:rPr lang="it-IT" sz="2800" dirty="0" err="1"/>
              <a:t>jezikovno</a:t>
            </a:r>
            <a:r>
              <a:rPr lang="it-IT" sz="2800" dirty="0"/>
              <a:t> </a:t>
            </a:r>
            <a:r>
              <a:rPr lang="it-IT" sz="2800" dirty="0" err="1"/>
              <a:t>politiko</a:t>
            </a:r>
            <a:br>
              <a:rPr lang="it-IT" sz="2800" dirty="0"/>
            </a:br>
            <a:endParaRPr lang="it-IT" sz="28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4904509" y="3121545"/>
            <a:ext cx="3740333" cy="1955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Načrtovanje</a:t>
            </a:r>
            <a:r>
              <a:rPr lang="it-IT" sz="2400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2400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statusa</a:t>
            </a:r>
            <a:r>
              <a:rPr lang="it-IT" sz="2400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Splošni</a:t>
            </a:r>
            <a:r>
              <a:rPr lang="it-IT" sz="2400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2400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načrt</a:t>
            </a:r>
            <a:r>
              <a:rPr lang="it-IT" sz="2400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2400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jezikovne</a:t>
            </a:r>
            <a:r>
              <a:rPr lang="it-IT" sz="2400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2400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politike</a:t>
            </a:r>
            <a:r>
              <a:rPr lang="it-IT" sz="2400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(2021–2025)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Opredelitev</a:t>
            </a:r>
            <a:r>
              <a:rPr lang="it-IT" sz="2400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2400" dirty="0" err="1">
                <a:solidFill>
                  <a:srgbClr val="2371B2"/>
                </a:solidFill>
                <a:latin typeface="Open Sans" panose="020B0606030504020204"/>
              </a:rPr>
              <a:t>kazalnikov</a:t>
            </a:r>
            <a:endParaRPr lang="it-IT" sz="2400" dirty="0">
              <a:solidFill>
                <a:srgbClr val="2371B2"/>
              </a:solidFill>
              <a:latin typeface="Open Sans" panose="020B0606030504020204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36150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DE135C-7CB0-B403-74CC-DB1DAF310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889" y="1328736"/>
            <a:ext cx="4280111" cy="628602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700" dirty="0"/>
              <a:t>I servizi linguistici a favore della Pubblica Amministrazione  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6F0BAD-53C2-6FEE-7DF4-99459CC93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27" y="2173475"/>
            <a:ext cx="3773978" cy="3831670"/>
          </a:xfrm>
        </p:spPr>
        <p:txBody>
          <a:bodyPr>
            <a:noAutofit/>
          </a:bodyPr>
          <a:lstStyle/>
          <a:p>
            <a:r>
              <a:rPr lang="it-IT" sz="1600" dirty="0">
                <a:solidFill>
                  <a:srgbClr val="2371B2"/>
                </a:solidFill>
              </a:rPr>
              <a:t>2017: Sportello regionale per la lingua friulana, sede centrale </a:t>
            </a:r>
          </a:p>
          <a:p>
            <a:r>
              <a:rPr lang="it-IT" sz="1600" dirty="0">
                <a:solidFill>
                  <a:srgbClr val="2371B2"/>
                </a:solidFill>
              </a:rPr>
              <a:t>2019: aggiunta di 4 sedi periferiche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rgbClr val="2371B2"/>
                </a:solidFill>
              </a:rPr>
              <a:t> Traduzione e consulenza linguistica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rgbClr val="2371B2"/>
                </a:solidFill>
              </a:rPr>
              <a:t> Attività di interpretazione simultanea Consiglio regionale F-VG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rgbClr val="2371B2"/>
                </a:solidFill>
              </a:rPr>
              <a:t>Assistenza specialistica nelle attività di politica linguistica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rgbClr val="2371B2"/>
                </a:solidFill>
              </a:rPr>
              <a:t>Assistenza specialistica in materia di toponomastica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rgbClr val="2371B2"/>
                </a:solidFill>
              </a:rPr>
              <a:t> Assistenza specialistica nell’attuazione del PGPL 2021-2025</a:t>
            </a:r>
            <a:endParaRPr lang="it-IT" sz="1600" i="1" dirty="0">
              <a:solidFill>
                <a:srgbClr val="2371B2"/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D07B303-122D-9727-599F-31E2B938E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78587" y="6428192"/>
            <a:ext cx="2010332" cy="169568"/>
          </a:xfrm>
        </p:spPr>
        <p:txBody>
          <a:bodyPr/>
          <a:lstStyle/>
          <a:p>
            <a:fld id="{43DF5D48-4B0D-DF42-860F-4B745F419CC0}" type="slidenum">
              <a:rPr lang="it-IT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fld>
            <a:endPara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7DD354B-62C3-20C2-6A7F-8287F850231D}"/>
              </a:ext>
            </a:extLst>
          </p:cNvPr>
          <p:cNvSpPr txBox="1"/>
          <p:nvPr/>
        </p:nvSpPr>
        <p:spPr>
          <a:xfrm>
            <a:off x="3355515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373B5C9-F2CF-8E6E-E6DF-A2D004FC07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176672"/>
            <a:ext cx="7886700" cy="13282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7444B65-95EB-4502-863C-8F55048AE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283" y="64800"/>
            <a:ext cx="3330782" cy="118613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0F01583-C908-4840-9E5F-15F89FC428CF}"/>
              </a:ext>
            </a:extLst>
          </p:cNvPr>
          <p:cNvSpPr txBox="1"/>
          <p:nvPr/>
        </p:nvSpPr>
        <p:spPr>
          <a:xfrm>
            <a:off x="628650" y="6374477"/>
            <a:ext cx="7840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Čezmejna konferenca o potrebah in dobrih praksah večjezičnega poslovanja v javni upravi</a:t>
            </a:r>
            <a:r>
              <a:rPr lang="en-US" sz="9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Conferenza transfrontaliera sui bisogni e le buone prassi in materia di operatività multilingue nella P.A.</a:t>
            </a: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Center humanističnih znanosti ZRS Koper, Koper, 23. 10. 2024 / Centro di Scienze Umanistiche ZRS Koper, Capodistria, 23. 10. 2024</a:t>
            </a: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4734FA9-5DBC-47D6-BF3B-9AD356314CA6}"/>
              </a:ext>
            </a:extLst>
          </p:cNvPr>
          <p:cNvSpPr txBox="1"/>
          <p:nvPr/>
        </p:nvSpPr>
        <p:spPr>
          <a:xfrm>
            <a:off x="5656464" y="584889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Freeform 3"/>
          <p:cNvSpPr/>
          <p:nvPr/>
        </p:nvSpPr>
        <p:spPr>
          <a:xfrm>
            <a:off x="5747754" y="245615"/>
            <a:ext cx="1020092" cy="376345"/>
          </a:xfrm>
          <a:custGeom>
            <a:avLst/>
            <a:gdLst/>
            <a:ahLst/>
            <a:cxnLst/>
            <a:rect l="l" t="t" r="r" b="b"/>
            <a:pathLst>
              <a:path w="1562516" h="576462">
                <a:moveTo>
                  <a:pt x="0" y="0"/>
                </a:moveTo>
                <a:lnTo>
                  <a:pt x="1562516" y="0"/>
                </a:lnTo>
                <a:lnTo>
                  <a:pt x="1562516" y="576462"/>
                </a:lnTo>
                <a:lnTo>
                  <a:pt x="0" y="5764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SI"/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66DE135C-7CB0-B403-74CC-DB1DAF31061A}"/>
              </a:ext>
            </a:extLst>
          </p:cNvPr>
          <p:cNvSpPr txBox="1">
            <a:spLocks/>
          </p:cNvSpPr>
          <p:nvPr/>
        </p:nvSpPr>
        <p:spPr>
          <a:xfrm>
            <a:off x="5095702" y="1357713"/>
            <a:ext cx="3627465" cy="628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1E3D8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pl-PL" sz="2700" i="1" dirty="0"/>
              <a:t>Jezikovne storitve za </a:t>
            </a:r>
            <a:endParaRPr lang="it-IT" sz="2700" i="1" dirty="0"/>
          </a:p>
          <a:p>
            <a:pPr algn="ctr"/>
            <a:r>
              <a:rPr lang="pl-PL" sz="2700" i="1" dirty="0"/>
              <a:t>javno upravo</a:t>
            </a:r>
            <a:endParaRPr lang="it-IT" dirty="0"/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1E6F0BAD-53C2-6FEE-7DF4-99459CC93E00}"/>
              </a:ext>
            </a:extLst>
          </p:cNvPr>
          <p:cNvSpPr txBox="1">
            <a:spLocks/>
          </p:cNvSpPr>
          <p:nvPr/>
        </p:nvSpPr>
        <p:spPr>
          <a:xfrm>
            <a:off x="5371211" y="2193624"/>
            <a:ext cx="3616035" cy="35077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>
                <a:solidFill>
                  <a:srgbClr val="2371B2"/>
                </a:solidFill>
              </a:rPr>
              <a:t>2017: </a:t>
            </a:r>
            <a:r>
              <a:rPr lang="it-IT" sz="1600" dirty="0" err="1">
                <a:solidFill>
                  <a:srgbClr val="2371B2"/>
                </a:solidFill>
              </a:rPr>
              <a:t>Deželno</a:t>
            </a:r>
            <a:r>
              <a:rPr lang="it-IT" sz="1600" dirty="0">
                <a:solidFill>
                  <a:srgbClr val="2371B2"/>
                </a:solidFill>
              </a:rPr>
              <a:t> </a:t>
            </a:r>
            <a:r>
              <a:rPr lang="it-IT" sz="1600" dirty="0" err="1">
                <a:solidFill>
                  <a:srgbClr val="2371B2"/>
                </a:solidFill>
              </a:rPr>
              <a:t>jezikovno</a:t>
            </a:r>
            <a:r>
              <a:rPr lang="it-IT" sz="1600" dirty="0">
                <a:solidFill>
                  <a:srgbClr val="2371B2"/>
                </a:solidFill>
              </a:rPr>
              <a:t> </a:t>
            </a:r>
            <a:r>
              <a:rPr lang="it-IT" sz="1600" dirty="0" err="1">
                <a:solidFill>
                  <a:srgbClr val="2371B2"/>
                </a:solidFill>
              </a:rPr>
              <a:t>okence</a:t>
            </a:r>
            <a:r>
              <a:rPr lang="it-IT" sz="1600" dirty="0">
                <a:solidFill>
                  <a:srgbClr val="2371B2"/>
                </a:solidFill>
              </a:rPr>
              <a:t> za </a:t>
            </a:r>
            <a:r>
              <a:rPr lang="it-IT" sz="1600" dirty="0" err="1">
                <a:solidFill>
                  <a:srgbClr val="2371B2"/>
                </a:solidFill>
              </a:rPr>
              <a:t>furlanski</a:t>
            </a:r>
            <a:r>
              <a:rPr lang="it-IT" sz="1600" dirty="0">
                <a:solidFill>
                  <a:srgbClr val="2371B2"/>
                </a:solidFill>
              </a:rPr>
              <a:t> </a:t>
            </a:r>
            <a:r>
              <a:rPr lang="it-IT" sz="1600" dirty="0" err="1">
                <a:solidFill>
                  <a:srgbClr val="2371B2"/>
                </a:solidFill>
              </a:rPr>
              <a:t>jezik</a:t>
            </a:r>
            <a:r>
              <a:rPr lang="it-IT" sz="1600" dirty="0">
                <a:solidFill>
                  <a:srgbClr val="2371B2"/>
                </a:solidFill>
              </a:rPr>
              <a:t>, </a:t>
            </a:r>
            <a:r>
              <a:rPr lang="it-IT" sz="1600" dirty="0" err="1">
                <a:solidFill>
                  <a:srgbClr val="2371B2"/>
                </a:solidFill>
              </a:rPr>
              <a:t>glavna</a:t>
            </a:r>
            <a:r>
              <a:rPr lang="it-IT" sz="1600" dirty="0">
                <a:solidFill>
                  <a:srgbClr val="2371B2"/>
                </a:solidFill>
              </a:rPr>
              <a:t> </a:t>
            </a:r>
            <a:r>
              <a:rPr lang="it-IT" sz="1600" dirty="0" err="1">
                <a:solidFill>
                  <a:srgbClr val="2371B2"/>
                </a:solidFill>
              </a:rPr>
              <a:t>pisarna</a:t>
            </a:r>
            <a:endParaRPr lang="it-IT" sz="1600" dirty="0">
              <a:solidFill>
                <a:srgbClr val="2371B2"/>
              </a:solidFill>
            </a:endParaRPr>
          </a:p>
          <a:p>
            <a:r>
              <a:rPr lang="pl-PL" sz="1600" dirty="0">
                <a:solidFill>
                  <a:srgbClr val="2371B2"/>
                </a:solidFill>
              </a:rPr>
              <a:t>2019: dodatne 4 decentralizirane podružnice</a:t>
            </a:r>
            <a:endParaRPr lang="it-IT" sz="1600" dirty="0">
              <a:solidFill>
                <a:srgbClr val="2371B2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it-IT" sz="1600" dirty="0" err="1">
                <a:solidFill>
                  <a:srgbClr val="2371B2"/>
                </a:solidFill>
              </a:rPr>
              <a:t>Prevajanje</a:t>
            </a:r>
            <a:r>
              <a:rPr lang="it-IT" sz="1600" dirty="0">
                <a:solidFill>
                  <a:srgbClr val="2371B2"/>
                </a:solidFill>
              </a:rPr>
              <a:t> in </a:t>
            </a:r>
            <a:r>
              <a:rPr lang="it-IT" sz="1600" dirty="0" err="1">
                <a:solidFill>
                  <a:srgbClr val="2371B2"/>
                </a:solidFill>
              </a:rPr>
              <a:t>jezikovno</a:t>
            </a:r>
            <a:r>
              <a:rPr lang="it-IT" sz="1600" dirty="0">
                <a:solidFill>
                  <a:srgbClr val="2371B2"/>
                </a:solidFill>
              </a:rPr>
              <a:t> </a:t>
            </a:r>
            <a:r>
              <a:rPr lang="it-IT" sz="1600" dirty="0" err="1">
                <a:solidFill>
                  <a:srgbClr val="2371B2"/>
                </a:solidFill>
              </a:rPr>
              <a:t>svetovanje</a:t>
            </a:r>
            <a:r>
              <a:rPr lang="it-IT" sz="1600" dirty="0">
                <a:solidFill>
                  <a:srgbClr val="2371B2"/>
                </a:solidFill>
              </a:rPr>
              <a:t> 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1600" dirty="0" err="1">
                <a:solidFill>
                  <a:srgbClr val="2371B2"/>
                </a:solidFill>
              </a:rPr>
              <a:t>Simultano</a:t>
            </a:r>
            <a:r>
              <a:rPr lang="it-IT" sz="1600" dirty="0">
                <a:solidFill>
                  <a:srgbClr val="2371B2"/>
                </a:solidFill>
              </a:rPr>
              <a:t> </a:t>
            </a:r>
            <a:r>
              <a:rPr lang="it-IT" sz="1600" dirty="0" err="1">
                <a:solidFill>
                  <a:srgbClr val="2371B2"/>
                </a:solidFill>
              </a:rPr>
              <a:t>tolmačenje</a:t>
            </a:r>
            <a:r>
              <a:rPr lang="it-IT" sz="1600" dirty="0">
                <a:solidFill>
                  <a:srgbClr val="2371B2"/>
                </a:solidFill>
              </a:rPr>
              <a:t> v </a:t>
            </a:r>
            <a:r>
              <a:rPr lang="it-IT" sz="1600" dirty="0" err="1">
                <a:solidFill>
                  <a:srgbClr val="2371B2"/>
                </a:solidFill>
              </a:rPr>
              <a:t>Deželnem</a:t>
            </a:r>
            <a:r>
              <a:rPr lang="it-IT" sz="1600" dirty="0">
                <a:solidFill>
                  <a:srgbClr val="2371B2"/>
                </a:solidFill>
              </a:rPr>
              <a:t> </a:t>
            </a:r>
            <a:r>
              <a:rPr lang="it-IT" sz="1600" dirty="0" err="1">
                <a:solidFill>
                  <a:srgbClr val="2371B2"/>
                </a:solidFill>
              </a:rPr>
              <a:t>svetu</a:t>
            </a:r>
            <a:r>
              <a:rPr lang="it-IT" sz="1600" dirty="0">
                <a:solidFill>
                  <a:srgbClr val="2371B2"/>
                </a:solidFill>
              </a:rPr>
              <a:t> FJK 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1600" dirty="0" err="1">
                <a:solidFill>
                  <a:srgbClr val="2371B2"/>
                </a:solidFill>
              </a:rPr>
              <a:t>Strokovna</a:t>
            </a:r>
            <a:r>
              <a:rPr lang="it-IT" sz="1600" dirty="0">
                <a:solidFill>
                  <a:srgbClr val="2371B2"/>
                </a:solidFill>
              </a:rPr>
              <a:t> </a:t>
            </a:r>
            <a:r>
              <a:rPr lang="it-IT" sz="1600" dirty="0" err="1">
                <a:solidFill>
                  <a:srgbClr val="2371B2"/>
                </a:solidFill>
              </a:rPr>
              <a:t>pomoč</a:t>
            </a:r>
            <a:r>
              <a:rPr lang="it-IT" sz="1600" dirty="0">
                <a:solidFill>
                  <a:srgbClr val="2371B2"/>
                </a:solidFill>
              </a:rPr>
              <a:t> </a:t>
            </a:r>
            <a:r>
              <a:rPr lang="it-IT" sz="1600" dirty="0" err="1">
                <a:solidFill>
                  <a:srgbClr val="2371B2"/>
                </a:solidFill>
              </a:rPr>
              <a:t>pri</a:t>
            </a:r>
            <a:r>
              <a:rPr lang="it-IT" sz="1600" dirty="0">
                <a:solidFill>
                  <a:srgbClr val="2371B2"/>
                </a:solidFill>
              </a:rPr>
              <a:t> </a:t>
            </a:r>
            <a:r>
              <a:rPr lang="it-IT" sz="1600" dirty="0" err="1">
                <a:solidFill>
                  <a:srgbClr val="2371B2"/>
                </a:solidFill>
              </a:rPr>
              <a:t>dejavnostih</a:t>
            </a:r>
            <a:r>
              <a:rPr lang="it-IT" sz="1600" dirty="0">
                <a:solidFill>
                  <a:srgbClr val="2371B2"/>
                </a:solidFill>
              </a:rPr>
              <a:t> </a:t>
            </a:r>
            <a:r>
              <a:rPr lang="it-IT" sz="1600" dirty="0" err="1">
                <a:solidFill>
                  <a:srgbClr val="2371B2"/>
                </a:solidFill>
              </a:rPr>
              <a:t>na</a:t>
            </a:r>
            <a:r>
              <a:rPr lang="it-IT" sz="1600" dirty="0">
                <a:solidFill>
                  <a:srgbClr val="2371B2"/>
                </a:solidFill>
              </a:rPr>
              <a:t> </a:t>
            </a:r>
            <a:r>
              <a:rPr lang="it-IT" sz="1600" dirty="0" err="1">
                <a:solidFill>
                  <a:srgbClr val="2371B2"/>
                </a:solidFill>
              </a:rPr>
              <a:t>področju</a:t>
            </a:r>
            <a:r>
              <a:rPr lang="it-IT" sz="1600" dirty="0">
                <a:solidFill>
                  <a:srgbClr val="2371B2"/>
                </a:solidFill>
              </a:rPr>
              <a:t> </a:t>
            </a:r>
            <a:r>
              <a:rPr lang="it-IT" sz="1600" dirty="0" err="1">
                <a:solidFill>
                  <a:srgbClr val="2371B2"/>
                </a:solidFill>
              </a:rPr>
              <a:t>jezikovne</a:t>
            </a:r>
            <a:r>
              <a:rPr lang="it-IT" sz="1600" dirty="0">
                <a:solidFill>
                  <a:srgbClr val="2371B2"/>
                </a:solidFill>
              </a:rPr>
              <a:t> </a:t>
            </a:r>
            <a:r>
              <a:rPr lang="it-IT" sz="1600" dirty="0" err="1">
                <a:solidFill>
                  <a:srgbClr val="2371B2"/>
                </a:solidFill>
              </a:rPr>
              <a:t>politike</a:t>
            </a:r>
            <a:r>
              <a:rPr lang="it-IT" sz="1600" dirty="0">
                <a:solidFill>
                  <a:srgbClr val="2371B2"/>
                </a:solidFill>
              </a:rPr>
              <a:t> 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1600" dirty="0" err="1">
                <a:solidFill>
                  <a:srgbClr val="2371B2"/>
                </a:solidFill>
              </a:rPr>
              <a:t>Strokovna</a:t>
            </a:r>
            <a:r>
              <a:rPr lang="it-IT" sz="1600" dirty="0">
                <a:solidFill>
                  <a:srgbClr val="2371B2"/>
                </a:solidFill>
              </a:rPr>
              <a:t> </a:t>
            </a:r>
            <a:r>
              <a:rPr lang="it-IT" sz="1600" dirty="0" err="1">
                <a:solidFill>
                  <a:srgbClr val="2371B2"/>
                </a:solidFill>
              </a:rPr>
              <a:t>pomoč</a:t>
            </a:r>
            <a:r>
              <a:rPr lang="it-IT" sz="1600" dirty="0">
                <a:solidFill>
                  <a:srgbClr val="2371B2"/>
                </a:solidFill>
              </a:rPr>
              <a:t> </a:t>
            </a:r>
            <a:r>
              <a:rPr lang="it-IT" sz="1600" dirty="0" err="1">
                <a:solidFill>
                  <a:srgbClr val="2371B2"/>
                </a:solidFill>
              </a:rPr>
              <a:t>na</a:t>
            </a:r>
            <a:r>
              <a:rPr lang="it-IT" sz="1600" dirty="0">
                <a:solidFill>
                  <a:srgbClr val="2371B2"/>
                </a:solidFill>
              </a:rPr>
              <a:t> </a:t>
            </a:r>
            <a:r>
              <a:rPr lang="it-IT" sz="1600" dirty="0" err="1">
                <a:solidFill>
                  <a:srgbClr val="2371B2"/>
                </a:solidFill>
              </a:rPr>
              <a:t>področju</a:t>
            </a:r>
            <a:r>
              <a:rPr lang="it-IT" sz="1600" dirty="0">
                <a:solidFill>
                  <a:srgbClr val="2371B2"/>
                </a:solidFill>
              </a:rPr>
              <a:t> </a:t>
            </a:r>
            <a:r>
              <a:rPr lang="it-IT" sz="1600" dirty="0" err="1">
                <a:solidFill>
                  <a:srgbClr val="2371B2"/>
                </a:solidFill>
              </a:rPr>
              <a:t>toponomastike</a:t>
            </a:r>
            <a:r>
              <a:rPr lang="it-IT" sz="1600" dirty="0">
                <a:solidFill>
                  <a:srgbClr val="2371B2"/>
                </a:solidFill>
              </a:rPr>
              <a:t> 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1600" dirty="0" err="1">
                <a:solidFill>
                  <a:srgbClr val="2371B2"/>
                </a:solidFill>
              </a:rPr>
              <a:t>Pomoč</a:t>
            </a:r>
            <a:r>
              <a:rPr lang="it-IT" sz="1600" dirty="0">
                <a:solidFill>
                  <a:srgbClr val="2371B2"/>
                </a:solidFill>
              </a:rPr>
              <a:t> </a:t>
            </a:r>
            <a:r>
              <a:rPr lang="it-IT" sz="1600" dirty="0" err="1">
                <a:solidFill>
                  <a:srgbClr val="2371B2"/>
                </a:solidFill>
              </a:rPr>
              <a:t>pri</a:t>
            </a:r>
            <a:r>
              <a:rPr lang="it-IT" sz="1600" dirty="0">
                <a:solidFill>
                  <a:srgbClr val="2371B2"/>
                </a:solidFill>
              </a:rPr>
              <a:t> </a:t>
            </a:r>
            <a:r>
              <a:rPr lang="it-IT" sz="1600" dirty="0" err="1">
                <a:solidFill>
                  <a:srgbClr val="2371B2"/>
                </a:solidFill>
              </a:rPr>
              <a:t>izvajanju</a:t>
            </a:r>
            <a:r>
              <a:rPr lang="it-IT" sz="1600" dirty="0">
                <a:solidFill>
                  <a:srgbClr val="2371B2"/>
                </a:solidFill>
              </a:rPr>
              <a:t> </a:t>
            </a:r>
            <a:r>
              <a:rPr lang="it-IT" sz="1600" dirty="0" err="1">
                <a:solidFill>
                  <a:srgbClr val="2371B2"/>
                </a:solidFill>
              </a:rPr>
              <a:t>programa</a:t>
            </a:r>
            <a:r>
              <a:rPr lang="it-IT" sz="1600" dirty="0">
                <a:solidFill>
                  <a:srgbClr val="2371B2"/>
                </a:solidFill>
              </a:rPr>
              <a:t> SNJP 2021-2025;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267" y="2571312"/>
            <a:ext cx="1804693" cy="217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71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DE135C-7CB0-B403-74CC-DB1DAF310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53" y="1590209"/>
            <a:ext cx="4064503" cy="647024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700" dirty="0"/>
              <a:t>Il Comparto unico del Pubblico impiego e della Sanità della Regione F-VG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6F0BAD-53C2-6FEE-7DF4-99459CC93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444" y="2172031"/>
            <a:ext cx="4123112" cy="3327738"/>
          </a:xfrm>
        </p:spPr>
        <p:txBody>
          <a:bodyPr>
            <a:normAutofit/>
          </a:bodyPr>
          <a:lstStyle/>
          <a:p>
            <a:r>
              <a:rPr lang="it-IT" sz="1600" dirty="0">
                <a:solidFill>
                  <a:srgbClr val="2371B2"/>
                </a:solidFill>
              </a:rPr>
              <a:t>Consulenza linguistica e di traduzione </a:t>
            </a:r>
          </a:p>
          <a:p>
            <a:r>
              <a:rPr lang="it-IT" sz="1600" dirty="0">
                <a:solidFill>
                  <a:srgbClr val="2371B2"/>
                </a:solidFill>
              </a:rPr>
              <a:t>Favorire crescita della consapevolezza</a:t>
            </a:r>
            <a:endParaRPr lang="it-IT" sz="1600" i="1" dirty="0">
              <a:solidFill>
                <a:srgbClr val="2371B2"/>
              </a:solidFill>
            </a:endParaRPr>
          </a:p>
          <a:p>
            <a:r>
              <a:rPr lang="it-IT" sz="1600" dirty="0">
                <a:solidFill>
                  <a:srgbClr val="2371B2"/>
                </a:solidFill>
              </a:rPr>
              <a:t>Problemi: mancanza di personale e fondi delle Amministrazioni PA virtuose</a:t>
            </a:r>
          </a:p>
          <a:p>
            <a:r>
              <a:rPr lang="it-IT" sz="1600" dirty="0">
                <a:solidFill>
                  <a:srgbClr val="2371B2"/>
                </a:solidFill>
              </a:rPr>
              <a:t>Servizi in favore della Regione e del Consiglio Regionale del F-VG</a:t>
            </a:r>
          </a:p>
          <a:p>
            <a:r>
              <a:rPr lang="it-IT" sz="1600" dirty="0">
                <a:solidFill>
                  <a:srgbClr val="2371B2"/>
                </a:solidFill>
              </a:rPr>
              <a:t>Conferenza Regionale di verifica e proposta per la lingua friulana </a:t>
            </a:r>
          </a:p>
          <a:p>
            <a:r>
              <a:rPr lang="it-IT" sz="1600" dirty="0">
                <a:solidFill>
                  <a:srgbClr val="2371B2"/>
                </a:solidFill>
              </a:rPr>
              <a:t>Tavola rotonda dedicata alle tre lingue minoritarie</a:t>
            </a:r>
            <a:endParaRPr lang="it-IT" sz="16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D07B303-122D-9727-599F-31E2B938E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78587" y="6428192"/>
            <a:ext cx="2010332" cy="169568"/>
          </a:xfrm>
        </p:spPr>
        <p:txBody>
          <a:bodyPr/>
          <a:lstStyle/>
          <a:p>
            <a:fld id="{43DF5D48-4B0D-DF42-860F-4B745F419CC0}" type="slidenum">
              <a:rPr lang="it-IT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fld>
            <a:endPara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7DD354B-62C3-20C2-6A7F-8287F850231D}"/>
              </a:ext>
            </a:extLst>
          </p:cNvPr>
          <p:cNvSpPr txBox="1"/>
          <p:nvPr/>
        </p:nvSpPr>
        <p:spPr>
          <a:xfrm>
            <a:off x="3355515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373B5C9-F2CF-8E6E-E6DF-A2D004FC07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176672"/>
            <a:ext cx="7886700" cy="13282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7444B65-95EB-4502-863C-8F55048AE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283" y="64800"/>
            <a:ext cx="3330782" cy="118613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0F01583-C908-4840-9E5F-15F89FC428CF}"/>
              </a:ext>
            </a:extLst>
          </p:cNvPr>
          <p:cNvSpPr txBox="1"/>
          <p:nvPr/>
        </p:nvSpPr>
        <p:spPr>
          <a:xfrm>
            <a:off x="628650" y="6374477"/>
            <a:ext cx="7840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Čezmejna konferenca o potrebah in dobrih praksah večjezičnega poslovanja v javni upravi</a:t>
            </a:r>
            <a:r>
              <a:rPr lang="en-US" sz="9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Conferenza transfrontaliera sui bisogni e le buone prassi in materia di operatività multilingue nella P.A.</a:t>
            </a: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Center humanističnih znanosti ZRS Koper, Koper, 23. 10. 2024 / Centro di Scienze Umanistiche ZRS Koper, Capodistria, 23. 10. 2024</a:t>
            </a: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4734FA9-5DBC-47D6-BF3B-9AD356314CA6}"/>
              </a:ext>
            </a:extLst>
          </p:cNvPr>
          <p:cNvSpPr txBox="1"/>
          <p:nvPr/>
        </p:nvSpPr>
        <p:spPr>
          <a:xfrm>
            <a:off x="5656464" y="584889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Freeform 3"/>
          <p:cNvSpPr/>
          <p:nvPr/>
        </p:nvSpPr>
        <p:spPr>
          <a:xfrm>
            <a:off x="5747754" y="245615"/>
            <a:ext cx="1020092" cy="376345"/>
          </a:xfrm>
          <a:custGeom>
            <a:avLst/>
            <a:gdLst/>
            <a:ahLst/>
            <a:cxnLst/>
            <a:rect l="l" t="t" r="r" b="b"/>
            <a:pathLst>
              <a:path w="1562516" h="576462">
                <a:moveTo>
                  <a:pt x="0" y="0"/>
                </a:moveTo>
                <a:lnTo>
                  <a:pt x="1562516" y="0"/>
                </a:lnTo>
                <a:lnTo>
                  <a:pt x="1562516" y="576462"/>
                </a:lnTo>
                <a:lnTo>
                  <a:pt x="0" y="5764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SI"/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66DE135C-7CB0-B403-74CC-DB1DAF31061A}"/>
              </a:ext>
            </a:extLst>
          </p:cNvPr>
          <p:cNvSpPr txBox="1">
            <a:spLocks/>
          </p:cNvSpPr>
          <p:nvPr/>
        </p:nvSpPr>
        <p:spPr>
          <a:xfrm>
            <a:off x="4788131" y="1200226"/>
            <a:ext cx="3727219" cy="11257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1E3D8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it-IT" sz="7400" dirty="0" err="1"/>
              <a:t>Enotna</a:t>
            </a:r>
            <a:r>
              <a:rPr lang="it-IT" sz="7400" dirty="0"/>
              <a:t> </a:t>
            </a:r>
            <a:r>
              <a:rPr lang="it-IT" sz="7400" dirty="0" err="1"/>
              <a:t>kadrovska</a:t>
            </a:r>
            <a:r>
              <a:rPr lang="it-IT" sz="7400" dirty="0"/>
              <a:t> </a:t>
            </a:r>
            <a:r>
              <a:rPr lang="it-IT" sz="7400" dirty="0" err="1"/>
              <a:t>ureditev</a:t>
            </a:r>
            <a:r>
              <a:rPr lang="it-IT" sz="7400" dirty="0"/>
              <a:t> </a:t>
            </a:r>
            <a:r>
              <a:rPr lang="it-IT" sz="7400" dirty="0" err="1"/>
              <a:t>javnega</a:t>
            </a:r>
            <a:r>
              <a:rPr lang="it-IT" sz="7400" dirty="0"/>
              <a:t> </a:t>
            </a:r>
            <a:r>
              <a:rPr lang="it-IT" sz="7400" dirty="0" err="1"/>
              <a:t>sektorja</a:t>
            </a:r>
            <a:r>
              <a:rPr lang="it-IT" sz="7400" dirty="0"/>
              <a:t> in </a:t>
            </a:r>
            <a:r>
              <a:rPr lang="it-IT" sz="7400" dirty="0" err="1"/>
              <a:t>zdravstva</a:t>
            </a:r>
            <a:r>
              <a:rPr lang="it-IT" sz="7400" dirty="0"/>
              <a:t> v FJK</a:t>
            </a:r>
            <a:br>
              <a:rPr lang="it-IT" dirty="0"/>
            </a:br>
            <a:endParaRPr lang="it-IT" dirty="0"/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1E6F0BAD-53C2-6FEE-7DF4-99459CC93E00}"/>
              </a:ext>
            </a:extLst>
          </p:cNvPr>
          <p:cNvSpPr txBox="1">
            <a:spLocks/>
          </p:cNvSpPr>
          <p:nvPr/>
        </p:nvSpPr>
        <p:spPr>
          <a:xfrm>
            <a:off x="4780411" y="2164396"/>
            <a:ext cx="3974869" cy="332773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6400" dirty="0" err="1">
                <a:solidFill>
                  <a:srgbClr val="2371B2"/>
                </a:solidFill>
              </a:rPr>
              <a:t>Jezikovno</a:t>
            </a:r>
            <a:r>
              <a:rPr lang="it-IT" sz="6400" dirty="0">
                <a:solidFill>
                  <a:srgbClr val="2371B2"/>
                </a:solidFill>
              </a:rPr>
              <a:t> in </a:t>
            </a:r>
            <a:r>
              <a:rPr lang="it-IT" sz="6400" dirty="0" err="1">
                <a:solidFill>
                  <a:srgbClr val="2371B2"/>
                </a:solidFill>
              </a:rPr>
              <a:t>prevajalsko</a:t>
            </a:r>
            <a:r>
              <a:rPr lang="it-IT" sz="6400" dirty="0">
                <a:solidFill>
                  <a:srgbClr val="2371B2"/>
                </a:solidFill>
              </a:rPr>
              <a:t> </a:t>
            </a:r>
            <a:r>
              <a:rPr lang="it-IT" sz="6400" dirty="0" err="1">
                <a:solidFill>
                  <a:srgbClr val="2371B2"/>
                </a:solidFill>
              </a:rPr>
              <a:t>svetovanje</a:t>
            </a:r>
            <a:endParaRPr lang="it-IT" sz="6400" dirty="0">
              <a:solidFill>
                <a:srgbClr val="2371B2"/>
              </a:solidFill>
            </a:endParaRPr>
          </a:p>
          <a:p>
            <a:r>
              <a:rPr lang="it-IT" sz="6400" dirty="0" err="1">
                <a:solidFill>
                  <a:srgbClr val="2371B2"/>
                </a:solidFill>
              </a:rPr>
              <a:t>Spodbujanje</a:t>
            </a:r>
            <a:r>
              <a:rPr lang="it-IT" sz="6400" dirty="0">
                <a:solidFill>
                  <a:srgbClr val="2371B2"/>
                </a:solidFill>
              </a:rPr>
              <a:t> </a:t>
            </a:r>
            <a:r>
              <a:rPr lang="it-IT" sz="6400" dirty="0" err="1">
                <a:solidFill>
                  <a:srgbClr val="2371B2"/>
                </a:solidFill>
              </a:rPr>
              <a:t>ozaveščanja</a:t>
            </a:r>
            <a:endParaRPr lang="it-IT" sz="6400" dirty="0">
              <a:solidFill>
                <a:srgbClr val="2371B2"/>
              </a:solidFill>
            </a:endParaRPr>
          </a:p>
          <a:p>
            <a:r>
              <a:rPr lang="it-IT" sz="6400" dirty="0" err="1">
                <a:solidFill>
                  <a:srgbClr val="2371B2"/>
                </a:solidFill>
              </a:rPr>
              <a:t>Pomanjkanje</a:t>
            </a:r>
            <a:r>
              <a:rPr lang="it-IT" sz="6400" dirty="0">
                <a:solidFill>
                  <a:srgbClr val="2371B2"/>
                </a:solidFill>
              </a:rPr>
              <a:t> </a:t>
            </a:r>
            <a:r>
              <a:rPr lang="it-IT" sz="6400" dirty="0" err="1">
                <a:solidFill>
                  <a:srgbClr val="2371B2"/>
                </a:solidFill>
              </a:rPr>
              <a:t>osebja</a:t>
            </a:r>
            <a:r>
              <a:rPr lang="it-IT" sz="6400" dirty="0">
                <a:solidFill>
                  <a:srgbClr val="2371B2"/>
                </a:solidFill>
              </a:rPr>
              <a:t> in </a:t>
            </a:r>
            <a:r>
              <a:rPr lang="it-IT" sz="6400" dirty="0" err="1">
                <a:solidFill>
                  <a:srgbClr val="2371B2"/>
                </a:solidFill>
              </a:rPr>
              <a:t>sredstev</a:t>
            </a:r>
            <a:r>
              <a:rPr lang="it-IT" sz="6400" dirty="0">
                <a:solidFill>
                  <a:srgbClr val="2371B2"/>
                </a:solidFill>
              </a:rPr>
              <a:t> v </a:t>
            </a:r>
            <a:r>
              <a:rPr lang="it-IT" sz="6400" dirty="0" err="1">
                <a:solidFill>
                  <a:srgbClr val="2371B2"/>
                </a:solidFill>
              </a:rPr>
              <a:t>posameznih</a:t>
            </a:r>
            <a:r>
              <a:rPr lang="it-IT" sz="6400" dirty="0">
                <a:solidFill>
                  <a:srgbClr val="2371B2"/>
                </a:solidFill>
              </a:rPr>
              <a:t> </a:t>
            </a:r>
            <a:r>
              <a:rPr lang="it-IT" sz="6400" dirty="0" err="1">
                <a:solidFill>
                  <a:srgbClr val="2371B2"/>
                </a:solidFill>
              </a:rPr>
              <a:t>enotah</a:t>
            </a:r>
            <a:r>
              <a:rPr lang="it-IT" sz="6400" dirty="0">
                <a:solidFill>
                  <a:srgbClr val="2371B2"/>
                </a:solidFill>
              </a:rPr>
              <a:t> in </a:t>
            </a:r>
            <a:r>
              <a:rPr lang="it-IT" sz="6400" dirty="0" err="1">
                <a:solidFill>
                  <a:srgbClr val="2371B2"/>
                </a:solidFill>
              </a:rPr>
              <a:t>zavodih</a:t>
            </a:r>
            <a:endParaRPr lang="it-IT" sz="6400" dirty="0">
              <a:solidFill>
                <a:srgbClr val="2371B2"/>
              </a:solidFill>
            </a:endParaRPr>
          </a:p>
          <a:p>
            <a:r>
              <a:rPr lang="nb-NO" sz="6400" dirty="0">
                <a:solidFill>
                  <a:srgbClr val="2371B2"/>
                </a:solidFill>
              </a:rPr>
              <a:t>Uspešne prakse v enotah lokalne samouprave in javnih zavodih</a:t>
            </a:r>
            <a:endParaRPr lang="it-IT" sz="6400" dirty="0">
              <a:solidFill>
                <a:srgbClr val="2371B2"/>
              </a:solidFill>
            </a:endParaRPr>
          </a:p>
          <a:p>
            <a:r>
              <a:rPr lang="it-IT" sz="6400" dirty="0" err="1">
                <a:solidFill>
                  <a:srgbClr val="2371B2"/>
                </a:solidFill>
              </a:rPr>
              <a:t>Storitve</a:t>
            </a:r>
            <a:r>
              <a:rPr lang="it-IT" sz="6400" dirty="0">
                <a:solidFill>
                  <a:srgbClr val="2371B2"/>
                </a:solidFill>
              </a:rPr>
              <a:t> za </a:t>
            </a:r>
            <a:r>
              <a:rPr lang="it-IT" sz="6400" dirty="0" err="1">
                <a:solidFill>
                  <a:srgbClr val="2371B2"/>
                </a:solidFill>
              </a:rPr>
              <a:t>Deželo</a:t>
            </a:r>
            <a:r>
              <a:rPr lang="it-IT" sz="6400" dirty="0">
                <a:solidFill>
                  <a:srgbClr val="2371B2"/>
                </a:solidFill>
              </a:rPr>
              <a:t> in </a:t>
            </a:r>
            <a:r>
              <a:rPr lang="it-IT" sz="6400" dirty="0" err="1">
                <a:solidFill>
                  <a:srgbClr val="2371B2"/>
                </a:solidFill>
              </a:rPr>
              <a:t>Deželni</a:t>
            </a:r>
            <a:r>
              <a:rPr lang="it-IT" sz="6400" dirty="0">
                <a:solidFill>
                  <a:srgbClr val="2371B2"/>
                </a:solidFill>
              </a:rPr>
              <a:t> </a:t>
            </a:r>
            <a:r>
              <a:rPr lang="it-IT" sz="6400" dirty="0" err="1">
                <a:solidFill>
                  <a:srgbClr val="2371B2"/>
                </a:solidFill>
              </a:rPr>
              <a:t>svet</a:t>
            </a:r>
            <a:r>
              <a:rPr lang="it-IT" sz="6400" dirty="0">
                <a:solidFill>
                  <a:srgbClr val="2371B2"/>
                </a:solidFill>
              </a:rPr>
              <a:t> FJK</a:t>
            </a:r>
          </a:p>
          <a:p>
            <a:r>
              <a:rPr lang="it-IT" sz="6400" dirty="0" err="1">
                <a:solidFill>
                  <a:srgbClr val="2371B2"/>
                </a:solidFill>
              </a:rPr>
              <a:t>Deželna</a:t>
            </a:r>
            <a:r>
              <a:rPr lang="it-IT" sz="6400" dirty="0">
                <a:solidFill>
                  <a:srgbClr val="2371B2"/>
                </a:solidFill>
              </a:rPr>
              <a:t> </a:t>
            </a:r>
            <a:r>
              <a:rPr lang="it-IT" sz="6400" dirty="0" err="1">
                <a:solidFill>
                  <a:srgbClr val="2371B2"/>
                </a:solidFill>
              </a:rPr>
              <a:t>konferenca</a:t>
            </a:r>
            <a:r>
              <a:rPr lang="it-IT" sz="6400" dirty="0">
                <a:solidFill>
                  <a:srgbClr val="2371B2"/>
                </a:solidFill>
              </a:rPr>
              <a:t> za </a:t>
            </a:r>
            <a:r>
              <a:rPr lang="it-IT" sz="6400" dirty="0" err="1">
                <a:solidFill>
                  <a:srgbClr val="2371B2"/>
                </a:solidFill>
              </a:rPr>
              <a:t>preverjanje</a:t>
            </a:r>
            <a:r>
              <a:rPr lang="it-IT" sz="6400" dirty="0">
                <a:solidFill>
                  <a:srgbClr val="2371B2"/>
                </a:solidFill>
              </a:rPr>
              <a:t> </a:t>
            </a:r>
            <a:r>
              <a:rPr lang="it-IT" sz="6400" dirty="0" err="1">
                <a:solidFill>
                  <a:srgbClr val="2371B2"/>
                </a:solidFill>
              </a:rPr>
              <a:t>stanja</a:t>
            </a:r>
            <a:r>
              <a:rPr lang="it-IT" sz="6400" dirty="0">
                <a:solidFill>
                  <a:srgbClr val="2371B2"/>
                </a:solidFill>
              </a:rPr>
              <a:t> in </a:t>
            </a:r>
            <a:r>
              <a:rPr lang="it-IT" sz="6400" dirty="0" err="1">
                <a:solidFill>
                  <a:srgbClr val="2371B2"/>
                </a:solidFill>
              </a:rPr>
              <a:t>zbiranje</a:t>
            </a:r>
            <a:r>
              <a:rPr lang="it-IT" sz="6400" dirty="0">
                <a:solidFill>
                  <a:srgbClr val="2371B2"/>
                </a:solidFill>
              </a:rPr>
              <a:t> </a:t>
            </a:r>
            <a:r>
              <a:rPr lang="it-IT" sz="6400" dirty="0" err="1">
                <a:solidFill>
                  <a:srgbClr val="2371B2"/>
                </a:solidFill>
              </a:rPr>
              <a:t>predlogov</a:t>
            </a:r>
            <a:r>
              <a:rPr lang="it-IT" sz="6400" dirty="0">
                <a:solidFill>
                  <a:srgbClr val="2371B2"/>
                </a:solidFill>
              </a:rPr>
              <a:t> za </a:t>
            </a:r>
            <a:r>
              <a:rPr lang="it-IT" sz="6400" dirty="0" err="1">
                <a:solidFill>
                  <a:srgbClr val="2371B2"/>
                </a:solidFill>
              </a:rPr>
              <a:t>furlanski</a:t>
            </a:r>
            <a:r>
              <a:rPr lang="it-IT" sz="6400" dirty="0">
                <a:solidFill>
                  <a:srgbClr val="2371B2"/>
                </a:solidFill>
              </a:rPr>
              <a:t> </a:t>
            </a:r>
            <a:r>
              <a:rPr lang="it-IT" sz="6400" dirty="0" err="1">
                <a:solidFill>
                  <a:srgbClr val="2371B2"/>
                </a:solidFill>
              </a:rPr>
              <a:t>jezik</a:t>
            </a:r>
            <a:endParaRPr lang="it-IT" sz="6400" dirty="0">
              <a:solidFill>
                <a:srgbClr val="2371B2"/>
              </a:solidFill>
            </a:endParaRPr>
          </a:p>
          <a:p>
            <a:r>
              <a:rPr lang="it-IT" sz="6400" dirty="0" err="1">
                <a:solidFill>
                  <a:srgbClr val="2371B2"/>
                </a:solidFill>
              </a:rPr>
              <a:t>Okrogla</a:t>
            </a:r>
            <a:r>
              <a:rPr lang="it-IT" sz="6400" dirty="0">
                <a:solidFill>
                  <a:srgbClr val="2371B2"/>
                </a:solidFill>
              </a:rPr>
              <a:t> </a:t>
            </a:r>
            <a:r>
              <a:rPr lang="it-IT" sz="6400" dirty="0" err="1">
                <a:solidFill>
                  <a:srgbClr val="2371B2"/>
                </a:solidFill>
              </a:rPr>
              <a:t>miza</a:t>
            </a:r>
            <a:r>
              <a:rPr lang="it-IT" sz="6400" dirty="0">
                <a:solidFill>
                  <a:srgbClr val="2371B2"/>
                </a:solidFill>
              </a:rPr>
              <a:t>, </a:t>
            </a:r>
            <a:r>
              <a:rPr lang="it-IT" sz="6400" dirty="0" err="1">
                <a:solidFill>
                  <a:srgbClr val="2371B2"/>
                </a:solidFill>
              </a:rPr>
              <a:t>posvečena</a:t>
            </a:r>
            <a:r>
              <a:rPr lang="it-IT" sz="6400" dirty="0">
                <a:solidFill>
                  <a:srgbClr val="2371B2"/>
                </a:solidFill>
              </a:rPr>
              <a:t> </a:t>
            </a:r>
            <a:r>
              <a:rPr lang="it-IT" sz="6400" dirty="0" err="1">
                <a:solidFill>
                  <a:srgbClr val="2371B2"/>
                </a:solidFill>
              </a:rPr>
              <a:t>trem</a:t>
            </a:r>
            <a:r>
              <a:rPr lang="it-IT" sz="6400" dirty="0">
                <a:solidFill>
                  <a:srgbClr val="2371B2"/>
                </a:solidFill>
              </a:rPr>
              <a:t> </a:t>
            </a:r>
            <a:r>
              <a:rPr lang="it-IT" sz="6400" dirty="0" err="1">
                <a:solidFill>
                  <a:srgbClr val="2371B2"/>
                </a:solidFill>
              </a:rPr>
              <a:t>manjšinskim</a:t>
            </a:r>
            <a:r>
              <a:rPr lang="it-IT" sz="6400" dirty="0">
                <a:solidFill>
                  <a:srgbClr val="2371B2"/>
                </a:solidFill>
              </a:rPr>
              <a:t> </a:t>
            </a:r>
            <a:r>
              <a:rPr lang="it-IT" sz="6400" dirty="0" err="1">
                <a:solidFill>
                  <a:srgbClr val="2371B2"/>
                </a:solidFill>
              </a:rPr>
              <a:t>jezikom</a:t>
            </a:r>
            <a:endParaRPr lang="it-IT" sz="6400" dirty="0">
              <a:solidFill>
                <a:srgbClr val="2371B2"/>
              </a:solidFill>
            </a:endParaRPr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4922392"/>
            <a:ext cx="1500953" cy="113558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863" y="4861396"/>
            <a:ext cx="1595447" cy="119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33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DE135C-7CB0-B403-74CC-DB1DAF310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51276"/>
            <a:ext cx="7960269" cy="1325563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La toponomastica e la cartellonistica</a:t>
            </a:r>
            <a:br>
              <a:rPr lang="it-IT" dirty="0"/>
            </a:br>
            <a:r>
              <a:rPr lang="it-IT" i="1" dirty="0" err="1"/>
              <a:t>Toponomastika</a:t>
            </a:r>
            <a:r>
              <a:rPr lang="it-IT" i="1" dirty="0"/>
              <a:t> in </a:t>
            </a:r>
            <a:r>
              <a:rPr lang="it-IT" i="1" dirty="0" err="1"/>
              <a:t>signalizacija</a:t>
            </a:r>
            <a:endParaRPr lang="it-IT" i="1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03286" y="2476839"/>
            <a:ext cx="3091611" cy="3569997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D07B303-122D-9727-599F-31E2B938E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78587" y="6428192"/>
            <a:ext cx="2010332" cy="169568"/>
          </a:xfrm>
        </p:spPr>
        <p:txBody>
          <a:bodyPr/>
          <a:lstStyle/>
          <a:p>
            <a:fld id="{43DF5D48-4B0D-DF42-860F-4B745F419CC0}" type="slidenum">
              <a:rPr lang="it-IT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fld>
            <a:endPara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7DD354B-62C3-20C2-6A7F-8287F850231D}"/>
              </a:ext>
            </a:extLst>
          </p:cNvPr>
          <p:cNvSpPr txBox="1"/>
          <p:nvPr/>
        </p:nvSpPr>
        <p:spPr>
          <a:xfrm>
            <a:off x="3355515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373B5C9-F2CF-8E6E-E6DF-A2D004FC07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176672"/>
            <a:ext cx="7886700" cy="13282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7444B65-95EB-4502-863C-8F55048AED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283" y="64800"/>
            <a:ext cx="3330782" cy="118613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0F01583-C908-4840-9E5F-15F89FC428CF}"/>
              </a:ext>
            </a:extLst>
          </p:cNvPr>
          <p:cNvSpPr txBox="1"/>
          <p:nvPr/>
        </p:nvSpPr>
        <p:spPr>
          <a:xfrm>
            <a:off x="628650" y="6374477"/>
            <a:ext cx="7840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Čezmejna konferenca o potrebah in dobrih praksah večjezičnega poslovanja v javni upravi</a:t>
            </a:r>
            <a:r>
              <a:rPr lang="en-US" sz="9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Conferenza transfrontaliera sui bisogni e le buone prassi in materia di operatività multilingue nella P.A.</a:t>
            </a: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Center </a:t>
            </a:r>
            <a:r>
              <a:rPr lang="en-US" sz="9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humanističnih</a:t>
            </a:r>
            <a:r>
              <a:rPr lang="en-US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znanosti</a:t>
            </a:r>
            <a:r>
              <a:rPr lang="en-US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ZRS Koper, Koper, 23. 10. 2024 / </a:t>
            </a:r>
            <a:r>
              <a:rPr lang="en-US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Centro di </a:t>
            </a:r>
            <a:r>
              <a:rPr lang="en-US" sz="900" i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Studi</a:t>
            </a:r>
            <a:r>
              <a:rPr lang="en-US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i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Umanistici</a:t>
            </a:r>
            <a:r>
              <a:rPr lang="en-US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ZRS Koper, </a:t>
            </a:r>
            <a:r>
              <a:rPr lang="en-US" sz="900" i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Capodistria</a:t>
            </a:r>
            <a:r>
              <a:rPr lang="en-US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23. 10. 2024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4734FA9-5DBC-47D6-BF3B-9AD356314CA6}"/>
              </a:ext>
            </a:extLst>
          </p:cNvPr>
          <p:cNvSpPr txBox="1"/>
          <p:nvPr/>
        </p:nvSpPr>
        <p:spPr>
          <a:xfrm>
            <a:off x="5656464" y="584889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Freeform 3"/>
          <p:cNvSpPr/>
          <p:nvPr/>
        </p:nvSpPr>
        <p:spPr>
          <a:xfrm>
            <a:off x="5747754" y="245615"/>
            <a:ext cx="1020092" cy="376345"/>
          </a:xfrm>
          <a:custGeom>
            <a:avLst/>
            <a:gdLst/>
            <a:ahLst/>
            <a:cxnLst/>
            <a:rect l="l" t="t" r="r" b="b"/>
            <a:pathLst>
              <a:path w="1562516" h="576462">
                <a:moveTo>
                  <a:pt x="0" y="0"/>
                </a:moveTo>
                <a:lnTo>
                  <a:pt x="1562516" y="0"/>
                </a:lnTo>
                <a:lnTo>
                  <a:pt x="1562516" y="576462"/>
                </a:lnTo>
                <a:lnTo>
                  <a:pt x="0" y="57646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469979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DE135C-7CB0-B403-74CC-DB1DAF310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8512" y="1324434"/>
            <a:ext cx="4425488" cy="1325563"/>
          </a:xfrm>
        </p:spPr>
        <p:txBody>
          <a:bodyPr/>
          <a:lstStyle/>
          <a:p>
            <a:pPr algn="ctr"/>
            <a:r>
              <a:rPr lang="it-IT" dirty="0" err="1"/>
              <a:t>Izobraževanje</a:t>
            </a:r>
            <a:r>
              <a:rPr lang="it-IT" dirty="0"/>
              <a:t> in </a:t>
            </a:r>
            <a:r>
              <a:rPr lang="it-IT" dirty="0" err="1"/>
              <a:t>usposabljanje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6F0BAD-53C2-6FEE-7DF4-99459CC93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606565"/>
            <a:ext cx="7886700" cy="3204881"/>
          </a:xfrm>
        </p:spPr>
        <p:txBody>
          <a:bodyPr/>
          <a:lstStyle/>
          <a:p>
            <a:r>
              <a:rPr lang="it-IT" dirty="0">
                <a:solidFill>
                  <a:srgbClr val="2371B2"/>
                </a:solidFill>
              </a:rPr>
              <a:t>Gli strumenti linguistici</a:t>
            </a:r>
          </a:p>
          <a:p>
            <a:r>
              <a:rPr lang="it-IT" dirty="0">
                <a:solidFill>
                  <a:srgbClr val="2371B2"/>
                </a:solidFill>
              </a:rPr>
              <a:t>I corsi </a:t>
            </a:r>
          </a:p>
          <a:p>
            <a:r>
              <a:rPr lang="it-IT" dirty="0">
                <a:solidFill>
                  <a:srgbClr val="2371B2"/>
                </a:solidFill>
              </a:rPr>
              <a:t>La certificazione 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D07B303-122D-9727-599F-31E2B938E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78587" y="6428192"/>
            <a:ext cx="2010332" cy="169568"/>
          </a:xfrm>
        </p:spPr>
        <p:txBody>
          <a:bodyPr/>
          <a:lstStyle/>
          <a:p>
            <a:fld id="{43DF5D48-4B0D-DF42-860F-4B745F419CC0}" type="slidenum">
              <a:rPr lang="it-IT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fld>
            <a:endPara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7DD354B-62C3-20C2-6A7F-8287F850231D}"/>
              </a:ext>
            </a:extLst>
          </p:cNvPr>
          <p:cNvSpPr txBox="1"/>
          <p:nvPr/>
        </p:nvSpPr>
        <p:spPr>
          <a:xfrm>
            <a:off x="3355515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373B5C9-F2CF-8E6E-E6DF-A2D004FC07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176672"/>
            <a:ext cx="7886700" cy="13282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7444B65-95EB-4502-863C-8F55048AE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283" y="64800"/>
            <a:ext cx="3330782" cy="118613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0F01583-C908-4840-9E5F-15F89FC428CF}"/>
              </a:ext>
            </a:extLst>
          </p:cNvPr>
          <p:cNvSpPr txBox="1"/>
          <p:nvPr/>
        </p:nvSpPr>
        <p:spPr>
          <a:xfrm>
            <a:off x="628650" y="6374477"/>
            <a:ext cx="7840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Čezmejna konferenca o potrebah in dobrih praksah večjezičnega poslovanja v javni upravi</a:t>
            </a:r>
            <a:r>
              <a:rPr lang="en-US" sz="9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Conferenza transfrontaliera sui bisogni e le buone prassi in materia di operatività multilingue nella P.A.</a:t>
            </a: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Center humanističnih znanosti ZRS Koper, Koper, 23. 10. 2024 / Centro di Scienze Umanistiche ZRS Koper, Capodistria, 23. 10. 2024</a:t>
            </a: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4734FA9-5DBC-47D6-BF3B-9AD356314CA6}"/>
              </a:ext>
            </a:extLst>
          </p:cNvPr>
          <p:cNvSpPr txBox="1"/>
          <p:nvPr/>
        </p:nvSpPr>
        <p:spPr>
          <a:xfrm>
            <a:off x="5656464" y="584889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Freeform 3"/>
          <p:cNvSpPr/>
          <p:nvPr/>
        </p:nvSpPr>
        <p:spPr>
          <a:xfrm>
            <a:off x="5747754" y="245615"/>
            <a:ext cx="1020092" cy="376345"/>
          </a:xfrm>
          <a:custGeom>
            <a:avLst/>
            <a:gdLst/>
            <a:ahLst/>
            <a:cxnLst/>
            <a:rect l="l" t="t" r="r" b="b"/>
            <a:pathLst>
              <a:path w="1562516" h="576462">
                <a:moveTo>
                  <a:pt x="0" y="0"/>
                </a:moveTo>
                <a:lnTo>
                  <a:pt x="1562516" y="0"/>
                </a:lnTo>
                <a:lnTo>
                  <a:pt x="1562516" y="576462"/>
                </a:lnTo>
                <a:lnTo>
                  <a:pt x="0" y="5764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SI"/>
          </a:p>
        </p:txBody>
      </p:sp>
      <p:sp>
        <p:nvSpPr>
          <p:cNvPr id="14" name="Freeform 11"/>
          <p:cNvSpPr/>
          <p:nvPr/>
        </p:nvSpPr>
        <p:spPr>
          <a:xfrm>
            <a:off x="628650" y="4183906"/>
            <a:ext cx="2196865" cy="1647649"/>
          </a:xfrm>
          <a:custGeom>
            <a:avLst/>
            <a:gdLst/>
            <a:ahLst/>
            <a:cxnLst/>
            <a:rect l="l" t="t" r="r" b="b"/>
            <a:pathLst>
              <a:path w="4368703" h="3276527">
                <a:moveTo>
                  <a:pt x="0" y="0"/>
                </a:moveTo>
                <a:lnTo>
                  <a:pt x="4368702" y="0"/>
                </a:lnTo>
                <a:lnTo>
                  <a:pt x="4368702" y="3276527"/>
                </a:lnTo>
                <a:lnTo>
                  <a:pt x="0" y="327652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SI"/>
          </a:p>
        </p:txBody>
      </p:sp>
      <p:sp>
        <p:nvSpPr>
          <p:cNvPr id="15" name="Freeform 12"/>
          <p:cNvSpPr/>
          <p:nvPr/>
        </p:nvSpPr>
        <p:spPr>
          <a:xfrm>
            <a:off x="3166676" y="4179411"/>
            <a:ext cx="2478216" cy="1652144"/>
          </a:xfrm>
          <a:custGeom>
            <a:avLst/>
            <a:gdLst/>
            <a:ahLst/>
            <a:cxnLst/>
            <a:rect l="l" t="t" r="r" b="b"/>
            <a:pathLst>
              <a:path w="4914791" h="3276527">
                <a:moveTo>
                  <a:pt x="0" y="0"/>
                </a:moveTo>
                <a:lnTo>
                  <a:pt x="4914790" y="0"/>
                </a:lnTo>
                <a:lnTo>
                  <a:pt x="4914790" y="3276527"/>
                </a:lnTo>
                <a:lnTo>
                  <a:pt x="0" y="327652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SI"/>
          </a:p>
        </p:txBody>
      </p:sp>
      <p:sp>
        <p:nvSpPr>
          <p:cNvPr id="16" name="Freeform 10"/>
          <p:cNvSpPr/>
          <p:nvPr/>
        </p:nvSpPr>
        <p:spPr>
          <a:xfrm>
            <a:off x="5986053" y="4191790"/>
            <a:ext cx="2529297" cy="1652144"/>
          </a:xfrm>
          <a:custGeom>
            <a:avLst/>
            <a:gdLst/>
            <a:ahLst/>
            <a:cxnLst/>
            <a:rect l="l" t="t" r="r" b="b"/>
            <a:pathLst>
              <a:path w="4368703" h="3276527">
                <a:moveTo>
                  <a:pt x="0" y="0"/>
                </a:moveTo>
                <a:lnTo>
                  <a:pt x="4368703" y="0"/>
                </a:lnTo>
                <a:lnTo>
                  <a:pt x="4368703" y="3276527"/>
                </a:lnTo>
                <a:lnTo>
                  <a:pt x="0" y="327652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SI"/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66DE135C-7CB0-B403-74CC-DB1DAF31061A}"/>
              </a:ext>
            </a:extLst>
          </p:cNvPr>
          <p:cNvSpPr txBox="1">
            <a:spLocks/>
          </p:cNvSpPr>
          <p:nvPr/>
        </p:nvSpPr>
        <p:spPr>
          <a:xfrm>
            <a:off x="292577" y="1302718"/>
            <a:ext cx="35581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1E3D8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it-IT" dirty="0"/>
              <a:t>La formazione</a:t>
            </a:r>
            <a:endParaRPr lang="it-IT" i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747754" y="2628281"/>
            <a:ext cx="2841165" cy="1623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rgbClr val="2371B2"/>
                </a:solidFill>
                <a:latin typeface="Open Sans" panose="020B0606030504020204" pitchFamily="34" charset="0"/>
              </a:rPr>
              <a:t>Jezikovna</a:t>
            </a:r>
            <a:r>
              <a:rPr lang="it-IT" sz="2400" dirty="0">
                <a:solidFill>
                  <a:srgbClr val="2371B2"/>
                </a:solidFill>
                <a:latin typeface="Open Sans" panose="020B0606030504020204" pitchFamily="34" charset="0"/>
              </a:rPr>
              <a:t> </a:t>
            </a:r>
            <a:r>
              <a:rPr lang="it-IT" sz="2400" dirty="0" err="1">
                <a:solidFill>
                  <a:srgbClr val="2371B2"/>
                </a:solidFill>
                <a:latin typeface="Open Sans" panose="020B0606030504020204" pitchFamily="34" charset="0"/>
              </a:rPr>
              <a:t>orodja</a:t>
            </a:r>
            <a:endParaRPr lang="it-IT" sz="2400" dirty="0">
              <a:solidFill>
                <a:srgbClr val="2371B2"/>
              </a:solidFill>
              <a:latin typeface="Open Sans" panose="020B0606030504020204" pitchFamily="34" charset="0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rgbClr val="2371B2"/>
                </a:solidFill>
                <a:latin typeface="Open Sans" panose="020B0606030504020204" pitchFamily="34" charset="0"/>
              </a:rPr>
              <a:t>Tečaji</a:t>
            </a:r>
            <a:endParaRPr lang="it-IT" sz="2400" dirty="0">
              <a:solidFill>
                <a:srgbClr val="2371B2"/>
              </a:solidFill>
              <a:latin typeface="Open Sans" panose="020B0606030504020204" pitchFamily="34" charset="0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rgbClr val="2371B2"/>
                </a:solidFill>
                <a:latin typeface="Open Sans" panose="020B0606030504020204" pitchFamily="34" charset="0"/>
              </a:rPr>
              <a:t>Potrdila</a:t>
            </a:r>
            <a:endParaRPr lang="it-IT" sz="2400" dirty="0">
              <a:solidFill>
                <a:srgbClr val="2371B2"/>
              </a:solidFill>
              <a:latin typeface="Open Sans" panose="020B060603050402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60446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zione standard10" id="{3EAE5E05-483B-F748-9C1B-F1B65BEDD1C6}" vid="{7246C828-0910-D040-912A-AD5E43116E6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B45B7D763BB004890832F1CFAA4CDDF" ma:contentTypeVersion="0" ma:contentTypeDescription="Creare un nuovo documento." ma:contentTypeScope="" ma:versionID="42d0f4e92040db0b21413a0cffe1d58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3eec16d3e841ebf650196acacb84cc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2878188-DEE3-45E7-BEDD-9AABEAE899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95EE56-49FB-4DDF-AB12-7CD2E4F665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7DFDC93-3709-4A03-AC5F-D61245F77E42}">
  <ds:schemaRefs>
    <ds:schemaRef ds:uri="http://schemas.microsoft.com/office/infopath/2007/PartnerControls"/>
    <ds:schemaRef ds:uri="http://purl.org/dc/elements/1.1/"/>
    <ds:schemaRef ds:uri="http://purl.org/dc/terms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ppt_ISO1</Template>
  <TotalTime>301</TotalTime>
  <Words>1276</Words>
  <Application>Microsoft Office PowerPoint</Application>
  <PresentationFormat>On-screen Show (4:3)</PresentationFormat>
  <Paragraphs>170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Arial</vt:lpstr>
      <vt:lpstr>Open Sans</vt:lpstr>
      <vt:lpstr>Open Sans Semibold</vt:lpstr>
      <vt:lpstr>Wingdings</vt:lpstr>
      <vt:lpstr>Tema di Office</vt:lpstr>
      <vt:lpstr>PowerPoint Presentation</vt:lpstr>
      <vt:lpstr>Le buone prassi nei tre contesti linguistici. Il friulano in Italia   Dobre prakse v treh jezikovnih okoljih.  Furlanščina v Italiji </vt:lpstr>
      <vt:lpstr>PowerPoint Presentation</vt:lpstr>
      <vt:lpstr>Inquadramento giuridico</vt:lpstr>
      <vt:lpstr>La politica linguistica e il Piano Generale di Politica Linguistica  </vt:lpstr>
      <vt:lpstr>I servizi linguistici a favore della Pubblica Amministrazione  </vt:lpstr>
      <vt:lpstr>Il Comparto unico del Pubblico impiego e della Sanità della Regione F-VG </vt:lpstr>
      <vt:lpstr>La toponomastica e la cartellonistica Toponomastika in signalizacija</vt:lpstr>
      <vt:lpstr>Izobraževanje in usposabljanje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Čavdek Luka</dc:creator>
  <cp:lastModifiedBy>Gaja Kovač</cp:lastModifiedBy>
  <cp:revision>28</cp:revision>
  <dcterms:created xsi:type="dcterms:W3CDTF">2024-05-20T09:40:01Z</dcterms:created>
  <dcterms:modified xsi:type="dcterms:W3CDTF">2024-10-22T14:35:16Z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0x0101006B45B7D763BB004890832F1CFAA4CDDF</vt:lpwstr>
  </property>
</Properties>
</file>