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2"/>
  </p:notesMasterIdLst>
  <p:sldIdLst>
    <p:sldId id="256" r:id="rId5"/>
    <p:sldId id="257" r:id="rId6"/>
    <p:sldId id="272" r:id="rId7"/>
    <p:sldId id="271" r:id="rId8"/>
    <p:sldId id="261" r:id="rId9"/>
    <p:sldId id="273" r:id="rId10"/>
    <p:sldId id="274" r:id="rId11"/>
    <p:sldId id="270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59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clich Fedra" initials="PF" lastIdx="2" clrIdx="0">
    <p:extLst>
      <p:ext uri="{19B8F6BF-5375-455C-9EA6-DF929625EA0E}">
        <p15:presenceInfo xmlns:p15="http://schemas.microsoft.com/office/powerpoint/2012/main" userId="S-1-5-21-227434608-3077562758-2331788143-1158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EB1A3"/>
    <a:srgbClr val="2B4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94"/>
  </p:normalViewPr>
  <p:slideViewPr>
    <p:cSldViewPr snapToGrid="0">
      <p:cViewPr varScale="1">
        <p:scale>
          <a:sx n="121" d="100"/>
          <a:sy n="121" d="100"/>
        </p:scale>
        <p:origin x="39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DB1A68-7766-6B4F-A404-FBD95B68BD09}" type="datetimeFigureOut">
              <a:rPr lang="it-IT" smtClean="0"/>
              <a:t>22/10/2024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29FD4-6909-C849-B0DE-A106633BD62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5221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29FD4-6909-C849-B0DE-A106633BD62C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25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29FD4-6909-C849-B0DE-A106633BD62C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0202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8EE4F8-FCBE-494C-BD6F-640C1B5B12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AAED309-C7BF-CBB2-6C46-CAE46D1432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95480F8-72A5-BA53-FEDF-7C50A304BC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58093A-169D-F140-ACAA-6019CD3119A6}" type="datetime1">
              <a:rPr lang="it-IT" smtClean="0"/>
              <a:t>22/10/2024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2B4701-454E-7A19-4EF7-5CA31742C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BB2F65-E112-CC1A-58E0-56C92A68E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B5782-5817-E445-956A-379BFC1C972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7355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423F6D-F3CB-2E63-7587-0434C3ACC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4CA031C-0CD1-7848-B235-10723F075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B7EBE1C-7C03-1549-8A7A-F862533CCE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3321AB-94A3-1146-9B9F-C10139FD0257}" type="datetime1">
              <a:rPr lang="it-IT" smtClean="0"/>
              <a:t>22/10/2024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C836081-9B16-09A5-A6C5-3B40FFB08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A01415-5274-7295-83B7-800295771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B5782-5817-E445-956A-379BFC1C972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9953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1645AF5-1CBA-4715-879C-9DC64BB477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59C1D5F-FF93-1421-6997-2CE14D3F29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6762350-1C76-EBF1-2BBE-C3F2DEB67F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AC119-B1BE-344D-989E-852BF5EEB564}" type="datetime1">
              <a:rPr lang="it-IT" smtClean="0"/>
              <a:t>22/10/2024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8C0D6B7-A73B-65EA-5AEE-6373735E7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874F1F-E217-EB95-9E4A-11AB36D29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B5782-5817-E445-956A-379BFC1C972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2675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CF49AC-6213-1B21-63C0-586BEF861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583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FAD1D9-E5AA-8513-2398-8C5D6B21D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62469"/>
            <a:ext cx="10515600" cy="288769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85DEC09-6434-D579-D564-996120A48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114ED8-19D2-C142-91D4-A1CB97582E0B}" type="datetime1">
              <a:rPr lang="it-IT" smtClean="0"/>
              <a:t>22/10/2024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EEC1575-1355-96E5-B119-47CFACD61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62B95B-4729-5CF5-172F-2DB54C8E8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B5782-5817-E445-956A-379BFC1C972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6279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F5F0FB-082B-1BA2-C664-54776159A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43FBD93-67BF-0F3C-BA5A-4F1142E3F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8F771E-7E41-3CE7-86DB-4C8F6299DB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840744-59A3-534C-9BB5-239BD940844A}" type="datetime1">
              <a:rPr lang="it-IT" smtClean="0"/>
              <a:t>22/10/2024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6AD2B36-1361-C526-FB6A-D73301D14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EC0B0F-CB75-2B8B-20C5-91F0B700B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B5782-5817-E445-956A-379BFC1C972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0001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261824-1E6D-585C-F25D-BDB808DE6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75B8E8-EB9B-58EE-98D2-0B49129D3E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2D708AD-F1CC-1FF0-A35A-1F512CE61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625DB12-A167-33AD-DC12-A11D6009CA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6926C8-FBAD-5544-A84C-AA8E89EE0B19}" type="datetime1">
              <a:rPr lang="it-IT" smtClean="0"/>
              <a:t>22/10/2024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AAEE798-A9E6-99F9-3673-669F5D4B4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3F3412-83AA-0195-4094-E7453A771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B5782-5817-E445-956A-379BFC1C972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4368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C7E473-49FC-1125-9B79-8F7DE866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97C9068-5904-CC7A-CBF6-6FA8FAB9E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814AB98-69FF-B0DA-6E61-ADE0ED993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AD94D08-FC34-7B55-8C1A-932231B2AE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21785BD-F67D-9FEA-4100-1236FB2CBD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FA6B3DE-DB5D-FD76-89CE-9E30A50E0D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B3ED1-6C38-DD4A-ABC9-ACC788DEE337}" type="datetime1">
              <a:rPr lang="it-IT" smtClean="0"/>
              <a:t>22/10/2024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9E441B9-B57F-B6F3-3491-E501E00C5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0F60049-373B-681A-4D1B-C3DB6ED1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B5782-5817-E445-956A-379BFC1C972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5531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CEB75F-B38C-5423-AA24-8FB31B4DF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A4F6D29-7EC9-BF5D-0E67-9D1607377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E20DC4-8AC3-CF44-BACC-F628DCC4BA75}" type="datetime1">
              <a:rPr lang="it-IT" smtClean="0"/>
              <a:t>22/10/2024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442BBE8-F4E6-A119-A129-A9527A29E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EF215F4-8CCA-0D88-9EB1-6F791DC9C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B5782-5817-E445-956A-379BFC1C972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7468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C9CAF22-9D2C-2F13-C206-1E86E9459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BE2C52-AFE7-E74E-8EBE-207E3C62BA7A}" type="datetime1">
              <a:rPr lang="it-IT" smtClean="0"/>
              <a:t>22/10/2024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178FDBD-C028-39E7-84DA-C44260D5D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23026A5-530B-A331-7FA1-BD64B4413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B5782-5817-E445-956A-379BFC1C972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2257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5CD572-A4B2-A051-063B-63D1EA7C3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5BE02C-9B89-455F-E6BD-FE19B1B58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C1D08C6-E4DE-4AEF-C6A2-C16DEAA7BD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5408E15-4207-F3B7-F029-4A1C5AEB16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C6656-1FF4-AC47-8C50-DD13BCE3BEE8}" type="datetime1">
              <a:rPr lang="it-IT" smtClean="0"/>
              <a:t>22/10/2024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558ED2B-6558-7E30-0E66-E018F5C6A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E31B772-F8FE-A748-2C1A-6F064163E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B5782-5817-E445-956A-379BFC1C972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900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665F31-A70C-ACDB-368E-115DCCEC5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F2A68DF-4DDB-9ECF-837A-9F9648CF0E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DCB9BEF-575F-31E9-81A9-C60F0D093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F94EC6E-17FF-237A-ED8B-B75E1F03FA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5C8BB8-9234-954F-8449-E702963523E8}" type="datetime1">
              <a:rPr lang="it-IT" smtClean="0"/>
              <a:t>22/10/2024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2EE2E97-9D0E-6A0C-1205-64E3F5EAA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9110958-44CB-7923-45C1-DCCF9A80F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B5782-5817-E445-956A-379BFC1C972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3756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3452398-1616-ECCD-0CAB-C8FBB44BC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53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E0DA6F6-2527-42FD-5DDB-9190B3608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902226"/>
            <a:ext cx="10515600" cy="2935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C72723-F405-2990-B9C0-C1E7BB908A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BDC4B6-0626-466B-5869-AC57277E6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E0B5782-5817-E445-956A-379BFC1C9720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D37C209-FE2D-F8BE-65FF-6303E94AAAC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838198" y="6200721"/>
            <a:ext cx="10515601" cy="8189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FE86BCD-F4CC-2AEC-DF84-5E1C502A191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838200" y="261620"/>
            <a:ext cx="2806696" cy="7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28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2B448B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548FB95C-19A1-B4A1-6F73-B045A916B8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5390B42-F250-D860-3889-CFA40392FF9B}"/>
              </a:ext>
            </a:extLst>
          </p:cNvPr>
          <p:cNvSpPr/>
          <p:nvPr/>
        </p:nvSpPr>
        <p:spPr>
          <a:xfrm>
            <a:off x="0" y="1290396"/>
            <a:ext cx="12192000" cy="55676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C5D31F6-A277-CA9E-B1E4-4C17B39CAFB1}"/>
              </a:ext>
            </a:extLst>
          </p:cNvPr>
          <p:cNvSpPr txBox="1"/>
          <p:nvPr/>
        </p:nvSpPr>
        <p:spPr>
          <a:xfrm>
            <a:off x="739219" y="1625379"/>
            <a:ext cx="49696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1E3D8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Relazione sull’analisi delle buone prassi in materia di operatività multilingue nella PA del FVG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4B40F46-3F54-365D-EDCE-FB9265B0E08D}"/>
              </a:ext>
            </a:extLst>
          </p:cNvPr>
          <p:cNvSpPr txBox="1"/>
          <p:nvPr/>
        </p:nvSpPr>
        <p:spPr>
          <a:xfrm>
            <a:off x="6356942" y="1583235"/>
            <a:ext cx="53642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i="1" dirty="0">
                <a:solidFill>
                  <a:srgbClr val="1E3D8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Poročilo o analizi dobrih praks na področju večjezičnega poslovanja </a:t>
            </a:r>
          </a:p>
          <a:p>
            <a:r>
              <a:rPr lang="sl-SI" sz="2800" b="1" i="1" dirty="0">
                <a:solidFill>
                  <a:srgbClr val="1E3D8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 javni upravi v FJK</a:t>
            </a:r>
            <a:endParaRPr lang="it-IT" sz="2800" b="1" i="1" dirty="0">
              <a:solidFill>
                <a:srgbClr val="1E3D8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5857143-CD7C-EFA2-4849-8C33CBB63547}"/>
              </a:ext>
            </a:extLst>
          </p:cNvPr>
          <p:cNvSpPr txBox="1"/>
          <p:nvPr/>
        </p:nvSpPr>
        <p:spPr>
          <a:xfrm>
            <a:off x="739219" y="2968230"/>
            <a:ext cx="49696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Conferenza transfrontaliera </a:t>
            </a:r>
            <a:endParaRPr lang="sl-SI" sz="16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sui bisogni e le buone prassi </a:t>
            </a:r>
            <a:endParaRPr lang="sl-SI" sz="16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materia di operatività multilingue</a:t>
            </a:r>
          </a:p>
          <a:p>
            <a:r>
              <a:rPr lang="sl-SI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Centro Studi Umanistici ZRS Koper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Capodistria</a:t>
            </a:r>
          </a:p>
          <a:p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 ottobre 2024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90B0B0D-6B30-C270-EBFC-F99265E89F70}"/>
              </a:ext>
            </a:extLst>
          </p:cNvPr>
          <p:cNvSpPr txBox="1"/>
          <p:nvPr/>
        </p:nvSpPr>
        <p:spPr>
          <a:xfrm>
            <a:off x="6356942" y="2953154"/>
            <a:ext cx="50958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Čezmejna konferenca </a:t>
            </a:r>
          </a:p>
          <a:p>
            <a:r>
              <a:rPr lang="sl-SI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potrebah in dobrih praksah </a:t>
            </a:r>
          </a:p>
          <a:p>
            <a:r>
              <a:rPr lang="sl-SI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področju večjezičnega poslovanja</a:t>
            </a:r>
          </a:p>
          <a:p>
            <a:r>
              <a:rPr lang="sl-SI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Center humanističnih znanosti ZRS Koper, Koper</a:t>
            </a:r>
          </a:p>
          <a:p>
            <a:r>
              <a:rPr lang="sl-SI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23. oktober 2024</a:t>
            </a:r>
            <a:endParaRPr lang="it-IT" sz="1600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66E7BAA-5604-6195-938C-F1429D872A40}"/>
              </a:ext>
            </a:extLst>
          </p:cNvPr>
          <p:cNvSpPr txBox="1"/>
          <p:nvPr/>
        </p:nvSpPr>
        <p:spPr>
          <a:xfrm>
            <a:off x="739219" y="4276593"/>
            <a:ext cx="4969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Marjanka Ban, Regione FVG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E4B4E53-54CC-0696-331F-E91140D50D8F}"/>
              </a:ext>
            </a:extLst>
          </p:cNvPr>
          <p:cNvSpPr txBox="1"/>
          <p:nvPr/>
        </p:nvSpPr>
        <p:spPr>
          <a:xfrm>
            <a:off x="6346433" y="4245198"/>
            <a:ext cx="4969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Marjanka Ban, De</a:t>
            </a:r>
            <a:r>
              <a:rPr lang="sl-SI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žela FJK</a:t>
            </a:r>
            <a:endParaRPr lang="it-IT" sz="1400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5043A42-89B8-51A3-7E41-9CB3CA425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24672"/>
            <a:ext cx="12192000" cy="236870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C43591C6-7D6C-427A-8339-C057FD09E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83" y="67089"/>
            <a:ext cx="3330782" cy="1186135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5D1562E-2A9F-4754-7C5C-CB79022E8817}"/>
              </a:ext>
            </a:extLst>
          </p:cNvPr>
          <p:cNvSpPr txBox="1"/>
          <p:nvPr/>
        </p:nvSpPr>
        <p:spPr>
          <a:xfrm>
            <a:off x="8390426" y="361874"/>
            <a:ext cx="3330782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hangingPunct="0"/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Crossborder</a:t>
            </a:r>
            <a:r>
              <a:rPr lang="it-IT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standardization</a:t>
            </a:r>
            <a:r>
              <a:rPr lang="it-IT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institutional</a:t>
            </a:r>
            <a:r>
              <a:rPr lang="sl-SI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terminology</a:t>
            </a:r>
            <a:endParaRPr lang="it-IT" sz="1600" b="1" dirty="0">
              <a:solidFill>
                <a:srgbClr val="2371B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972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624642B-B75D-BB82-0DB5-9307B9FB6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B5782-5817-E445-956A-379BFC1C9720}" type="slidenum">
              <a:rPr lang="it-IT" smtClean="0"/>
              <a:t>10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FE65039-1BBC-773B-897F-57478A1C85AB}"/>
              </a:ext>
            </a:extLst>
          </p:cNvPr>
          <p:cNvSpPr txBox="1"/>
          <p:nvPr/>
        </p:nvSpPr>
        <p:spPr>
          <a:xfrm>
            <a:off x="3538622" y="6374477"/>
            <a:ext cx="121648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PROJECT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73A29E2-CA2F-C61F-B4F5-5F9A7AC571CE}"/>
              </a:ext>
            </a:extLst>
          </p:cNvPr>
          <p:cNvSpPr txBox="1"/>
          <p:nvPr/>
        </p:nvSpPr>
        <p:spPr>
          <a:xfrm>
            <a:off x="775503" y="6377661"/>
            <a:ext cx="949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Conferenza transfrontaliera sui bisogni e le buone prassi in materia di operatività multilingue</a:t>
            </a:r>
            <a:r>
              <a:rPr lang="sl-SI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altLang="it-IT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sl-SI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Čezmejna konferenca o potrebah in dobrih praksah na področju večjezičnega poslovanja</a:t>
            </a:r>
            <a:endParaRPr lang="it-IT" sz="900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Capodistria</a:t>
            </a:r>
            <a:r>
              <a:rPr lang="sl-SI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23 ottobre 2024 </a:t>
            </a:r>
            <a:r>
              <a:rPr lang="it-IT" sz="9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sl-SI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Koper, 23. oktobra 2024</a:t>
            </a:r>
            <a:endParaRPr lang="en-US" altLang="it-IT" sz="900" i="1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ED8B906-AB6C-B1D9-D916-B6406C3F0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43284"/>
            <a:ext cx="10515600" cy="11034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5D1562E-2A9F-4754-7C5C-CB79022E8817}"/>
              </a:ext>
            </a:extLst>
          </p:cNvPr>
          <p:cNvSpPr txBox="1"/>
          <p:nvPr/>
        </p:nvSpPr>
        <p:spPr>
          <a:xfrm>
            <a:off x="8390426" y="361874"/>
            <a:ext cx="3330782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hangingPunct="0"/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Crossborder</a:t>
            </a:r>
            <a:r>
              <a:rPr lang="it-IT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standardization</a:t>
            </a:r>
            <a:r>
              <a:rPr lang="it-IT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institutional</a:t>
            </a:r>
            <a:r>
              <a:rPr lang="sl-SI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terminology</a:t>
            </a:r>
            <a:endParaRPr lang="it-IT" sz="1600" b="1" dirty="0">
              <a:solidFill>
                <a:srgbClr val="2371B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43591C6-7D6C-427A-8339-C057FD09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3" y="67089"/>
            <a:ext cx="3330782" cy="1186135"/>
          </a:xfrm>
          <a:prstGeom prst="rect">
            <a:avLst/>
          </a:prstGeom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6613765" y="1376791"/>
            <a:ext cx="3303318" cy="704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l-SI" sz="2400" i="1" dirty="0"/>
              <a:t>Skupne težave in potrebe</a:t>
            </a:r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6613765" y="2326704"/>
            <a:ext cx="4408911" cy="2167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težave pri kontinuiteti delovanja (zaposlovanje referentov za določen čas)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želja po dodatnem izobraževanju v slovenskem jeziku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prepoznavnost slovenščine v javnem življenju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 dirty="0"/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1138449" y="1376791"/>
            <a:ext cx="3303318" cy="704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it-IT" sz="2400" dirty="0"/>
              <a:t>Criticità e necessità</a:t>
            </a:r>
            <a:endParaRPr lang="sl-SI" sz="2400" dirty="0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1045227" y="2168762"/>
            <a:ext cx="4557552" cy="2167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mancanza di continuità </a:t>
            </a: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assunzioni degli sportellisti a tempo determinato</a:t>
            </a: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necessità di approfondire la conoscenza dello sloveno</a:t>
            </a:r>
            <a:endParaRPr lang="sl-SI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maggiore presenza dello sloveno nella vita pubblica</a:t>
            </a:r>
            <a:endParaRPr lang="sl-S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1370526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624642B-B75D-BB82-0DB5-9307B9FB6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B5782-5817-E445-956A-379BFC1C9720}" type="slidenum">
              <a:rPr lang="it-IT" smtClean="0"/>
              <a:t>11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FE65039-1BBC-773B-897F-57478A1C85AB}"/>
              </a:ext>
            </a:extLst>
          </p:cNvPr>
          <p:cNvSpPr txBox="1"/>
          <p:nvPr/>
        </p:nvSpPr>
        <p:spPr>
          <a:xfrm>
            <a:off x="3538622" y="6374477"/>
            <a:ext cx="121648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PROJECT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73A29E2-CA2F-C61F-B4F5-5F9A7AC571CE}"/>
              </a:ext>
            </a:extLst>
          </p:cNvPr>
          <p:cNvSpPr txBox="1"/>
          <p:nvPr/>
        </p:nvSpPr>
        <p:spPr>
          <a:xfrm>
            <a:off x="775503" y="6377661"/>
            <a:ext cx="949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Conferenza transfrontaliera sui bisogni e le buone prassi in materia di operatività multilingue</a:t>
            </a:r>
            <a:r>
              <a:rPr lang="sl-SI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altLang="it-IT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sl-SI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Čezmejna konferenca o potrebah in dobrih praksah na področju večjezičnega poslovanja</a:t>
            </a:r>
            <a:endParaRPr lang="it-IT" sz="900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Capodistria</a:t>
            </a:r>
            <a:r>
              <a:rPr lang="sl-SI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23 ottobre 2024 </a:t>
            </a:r>
            <a:r>
              <a:rPr lang="it-IT" sz="9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sl-SI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Koper, 23. oktobra 2024</a:t>
            </a:r>
            <a:endParaRPr lang="en-US" altLang="it-IT" sz="900" i="1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ED8B906-AB6C-B1D9-D916-B6406C3F0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43284"/>
            <a:ext cx="10515600" cy="11034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5D1562E-2A9F-4754-7C5C-CB79022E8817}"/>
              </a:ext>
            </a:extLst>
          </p:cNvPr>
          <p:cNvSpPr txBox="1"/>
          <p:nvPr/>
        </p:nvSpPr>
        <p:spPr>
          <a:xfrm>
            <a:off x="8390426" y="361874"/>
            <a:ext cx="3330782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hangingPunct="0"/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Crossborder</a:t>
            </a:r>
            <a:r>
              <a:rPr lang="it-IT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standardization</a:t>
            </a:r>
            <a:r>
              <a:rPr lang="it-IT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institutional</a:t>
            </a:r>
            <a:r>
              <a:rPr lang="sl-SI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terminology</a:t>
            </a:r>
            <a:endParaRPr lang="it-IT" sz="1600" b="1" dirty="0">
              <a:solidFill>
                <a:srgbClr val="2371B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43591C6-7D6C-427A-8339-C057FD09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3" y="67089"/>
            <a:ext cx="3330782" cy="1186135"/>
          </a:xfrm>
          <a:prstGeom prst="rect">
            <a:avLst/>
          </a:prstGeom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6713518" y="1336210"/>
            <a:ext cx="3685704" cy="704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it-IT" sz="2400" i="1" dirty="0" err="1"/>
              <a:t>Predlogi</a:t>
            </a:r>
            <a:r>
              <a:rPr lang="it-IT" sz="2400" i="1" dirty="0"/>
              <a:t> </a:t>
            </a:r>
            <a:r>
              <a:rPr lang="sl-SI" sz="2400" i="1" dirty="0"/>
              <a:t>Centralnega urada</a:t>
            </a:r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6713518" y="2061679"/>
            <a:ext cx="4774077" cy="3087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priprava dvojezičnih obrazcev 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forum za hitro terminološko svetovanje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nov Zvezek normiranih terminov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pošiljanje prevodov zunanji prevajalski agenciji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nova spletna in računalniška orodja 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programi izobraževanja in usposabljanja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cilji projekta CrossTerm</a:t>
            </a:r>
            <a:endParaRPr lang="sl-SI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 dirty="0"/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1069403" y="1336210"/>
            <a:ext cx="3685704" cy="704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it-IT" sz="2400" dirty="0"/>
              <a:t>Proposte dell’Ufficio centrale</a:t>
            </a:r>
            <a:endParaRPr lang="sl-SI" sz="2400" dirty="0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1045226" y="2061802"/>
            <a:ext cx="4774077" cy="3087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redazione di modulistica bilingue</a:t>
            </a: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chat per consulenze terminologiche spot</a:t>
            </a:r>
            <a:endParaRPr lang="sl-SI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nuova veste della Raccolta dei termini normati</a:t>
            </a:r>
            <a:endParaRPr lang="sl-SI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esternalizzazione di parte delle traduzioni</a:t>
            </a:r>
            <a:endParaRPr lang="sl-SI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nuovi strumenti informatici e online</a:t>
            </a: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corsi di formazione e perfezionamento</a:t>
            </a:r>
            <a:endParaRPr lang="sl-SI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obiettivi </a:t>
            </a: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CrossTerm</a:t>
            </a:r>
            <a:endParaRPr lang="sl-SI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3990012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624642B-B75D-BB82-0DB5-9307B9FB6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B5782-5817-E445-956A-379BFC1C9720}" type="slidenum">
              <a:rPr lang="it-IT" smtClean="0"/>
              <a:t>12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FE65039-1BBC-773B-897F-57478A1C85AB}"/>
              </a:ext>
            </a:extLst>
          </p:cNvPr>
          <p:cNvSpPr txBox="1"/>
          <p:nvPr/>
        </p:nvSpPr>
        <p:spPr>
          <a:xfrm>
            <a:off x="3538622" y="6374477"/>
            <a:ext cx="121648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PROJECT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73A29E2-CA2F-C61F-B4F5-5F9A7AC571CE}"/>
              </a:ext>
            </a:extLst>
          </p:cNvPr>
          <p:cNvSpPr txBox="1"/>
          <p:nvPr/>
        </p:nvSpPr>
        <p:spPr>
          <a:xfrm>
            <a:off x="775503" y="6377661"/>
            <a:ext cx="949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Conferenza transfrontaliera sui bisogni e le buone prassi in materia di operatività multilingue</a:t>
            </a:r>
            <a:r>
              <a:rPr lang="sl-SI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altLang="it-IT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sl-SI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Čezmejna konferenca o potrebah in dobrih praksah na področju večjezičnega poslovanja</a:t>
            </a:r>
            <a:endParaRPr lang="it-IT" sz="900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Capodistria</a:t>
            </a:r>
            <a:r>
              <a:rPr lang="sl-SI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23 ottobre 2024 </a:t>
            </a:r>
            <a:r>
              <a:rPr lang="it-IT" sz="9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sl-SI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Koper, 23. oktobra 2024</a:t>
            </a:r>
            <a:endParaRPr lang="en-US" altLang="it-IT" sz="900" i="1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ED8B906-AB6C-B1D9-D916-B6406C3F0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43284"/>
            <a:ext cx="10515600" cy="11034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5D1562E-2A9F-4754-7C5C-CB79022E8817}"/>
              </a:ext>
            </a:extLst>
          </p:cNvPr>
          <p:cNvSpPr txBox="1"/>
          <p:nvPr/>
        </p:nvSpPr>
        <p:spPr>
          <a:xfrm>
            <a:off x="8390426" y="361874"/>
            <a:ext cx="3330782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hangingPunct="0"/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Crossborder</a:t>
            </a:r>
            <a:r>
              <a:rPr lang="it-IT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standardization</a:t>
            </a:r>
            <a:r>
              <a:rPr lang="it-IT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institutional</a:t>
            </a:r>
            <a:r>
              <a:rPr lang="sl-SI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terminology</a:t>
            </a:r>
            <a:endParaRPr lang="it-IT" sz="1600" b="1" dirty="0">
              <a:solidFill>
                <a:srgbClr val="2371B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43591C6-7D6C-427A-8339-C057FD09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3" y="67089"/>
            <a:ext cx="3330782" cy="1186135"/>
          </a:xfrm>
          <a:prstGeom prst="rect">
            <a:avLst/>
          </a:prstGeom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6767748" y="1253224"/>
            <a:ext cx="3685704" cy="704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it-IT" sz="2400" i="1" dirty="0" err="1"/>
              <a:t>Predlogi</a:t>
            </a:r>
            <a:r>
              <a:rPr lang="it-IT" sz="2400" i="1" dirty="0"/>
              <a:t> </a:t>
            </a:r>
            <a:r>
              <a:rPr lang="sl-SI" sz="2400" i="1" dirty="0"/>
              <a:t>udeležencev</a:t>
            </a:r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6767748" y="1877523"/>
            <a:ext cx="4703816" cy="38232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izboljšanje prepoznavnosti slovenščine v javnosti </a:t>
            </a:r>
            <a:r>
              <a:rPr lang="sl-SI" sz="18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(vsebine in informacije na spletnih straneh institucij) 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promocija slovenščine</a:t>
            </a:r>
            <a:r>
              <a:rPr lang="sl-SI" sz="18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(dvojezični napisi, dvojezične table, splošne ali turistične informacije v slovenščini, organizacija dogodkov)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čezmejno sodelovanje </a:t>
            </a:r>
            <a:r>
              <a:rPr lang="sl-SI" sz="18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(dvojezični priročnik z navodili za urejanje osebnih in drugih dokumentov/dovoljenj na obeh straneh meje)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navodila, nasveti ali gradivo s strani CU </a:t>
            </a:r>
            <a:r>
              <a:rPr lang="sl-SI" sz="18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 učinkovito delo na jezikovnih okencih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zagotavljanje kontinuitete pri zaposlovanju</a:t>
            </a:r>
            <a:endParaRPr lang="sl-SI" sz="1800" b="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1151583" y="1253224"/>
            <a:ext cx="3685704" cy="704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it-IT" sz="2400" dirty="0"/>
              <a:t>Proposte dei partecipanti</a:t>
            </a:r>
            <a:endParaRPr lang="sl-SI" sz="2400" dirty="0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1151583" y="2152863"/>
            <a:ext cx="4774077" cy="35479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maggiore presenza dello sloveno nella vita pubblica</a:t>
            </a:r>
            <a:r>
              <a:rPr lang="sl-SI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l-SI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it-IT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contenuti e informazioni sui siti istituzionali</a:t>
            </a:r>
            <a:r>
              <a:rPr lang="sl-SI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promozione dello sloveno</a:t>
            </a:r>
            <a:r>
              <a:rPr lang="sl-SI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(</a:t>
            </a:r>
            <a:r>
              <a:rPr lang="it-IT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indicazioni e tabelle bili</a:t>
            </a:r>
            <a:r>
              <a:rPr lang="sl-SI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</a:t>
            </a:r>
            <a:r>
              <a:rPr lang="it-IT" sz="18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gui</a:t>
            </a:r>
            <a:r>
              <a:rPr lang="it-IT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informazioni generiche e turistiche in sloveno, organizzazione eventi</a:t>
            </a:r>
            <a:r>
              <a:rPr lang="sl-SI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collaborazione transfrontaliera</a:t>
            </a:r>
            <a:r>
              <a:rPr lang="sl-SI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l-SI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it-IT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manuale bilingue con istruzioni su come presentare domanda di documenti personali, permessi ed altro da entrambi i lati del confine</a:t>
            </a:r>
            <a:r>
              <a:rPr lang="sl-SI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istruzioni, consigli ed altro materiale da parte dell’Ufficio centrale</a:t>
            </a:r>
            <a:r>
              <a:rPr lang="sl-SI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 un più efficace svolgimento delle attività di sportello linguistico</a:t>
            </a:r>
            <a:endParaRPr lang="sl-SI" sz="18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garanzia di continuità nelle assunzioni</a:t>
            </a:r>
            <a:endParaRPr lang="sl-SI" sz="18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152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624642B-B75D-BB82-0DB5-9307B9FB6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B5782-5817-E445-956A-379BFC1C9720}" type="slidenum">
              <a:rPr lang="it-IT" smtClean="0"/>
              <a:t>13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FE65039-1BBC-773B-897F-57478A1C85AB}"/>
              </a:ext>
            </a:extLst>
          </p:cNvPr>
          <p:cNvSpPr txBox="1"/>
          <p:nvPr/>
        </p:nvSpPr>
        <p:spPr>
          <a:xfrm>
            <a:off x="3538622" y="6374477"/>
            <a:ext cx="121648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PROJECT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73A29E2-CA2F-C61F-B4F5-5F9A7AC571CE}"/>
              </a:ext>
            </a:extLst>
          </p:cNvPr>
          <p:cNvSpPr txBox="1"/>
          <p:nvPr/>
        </p:nvSpPr>
        <p:spPr>
          <a:xfrm>
            <a:off x="775503" y="6377661"/>
            <a:ext cx="949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Conferenza transfrontaliera sui bisogni e le buone prassi in materia di operatività multilingue</a:t>
            </a:r>
            <a:r>
              <a:rPr lang="sl-SI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altLang="it-IT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sl-SI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Čezmejna konferenca o potrebah in dobrih praksah na področju večjezičnega poslovanja</a:t>
            </a:r>
            <a:endParaRPr lang="it-IT" sz="900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Capodistria</a:t>
            </a:r>
            <a:r>
              <a:rPr lang="sl-SI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23 ottobre 2024 </a:t>
            </a:r>
            <a:r>
              <a:rPr lang="it-IT" sz="9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sl-SI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Koper, 23. oktobra 2024</a:t>
            </a:r>
            <a:endParaRPr lang="en-US" altLang="it-IT" sz="900" i="1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ED8B906-AB6C-B1D9-D916-B6406C3F0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43284"/>
            <a:ext cx="10515600" cy="11034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5D1562E-2A9F-4754-7C5C-CB79022E8817}"/>
              </a:ext>
            </a:extLst>
          </p:cNvPr>
          <p:cNvSpPr txBox="1"/>
          <p:nvPr/>
        </p:nvSpPr>
        <p:spPr>
          <a:xfrm>
            <a:off x="8390426" y="361874"/>
            <a:ext cx="3330782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hangingPunct="0"/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Crossborder</a:t>
            </a:r>
            <a:r>
              <a:rPr lang="it-IT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standardization</a:t>
            </a:r>
            <a:r>
              <a:rPr lang="it-IT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institutional</a:t>
            </a:r>
            <a:r>
              <a:rPr lang="sl-SI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terminology</a:t>
            </a:r>
            <a:endParaRPr lang="it-IT" sz="1600" b="1" dirty="0">
              <a:solidFill>
                <a:srgbClr val="2371B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43591C6-7D6C-427A-8339-C057FD09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3" y="67089"/>
            <a:ext cx="3330782" cy="1186135"/>
          </a:xfrm>
          <a:prstGeom prst="rect">
            <a:avLst/>
          </a:prstGeom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6713518" y="1247020"/>
            <a:ext cx="4640282" cy="704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l-SI" sz="2400" i="1" dirty="0"/>
              <a:t>Razlike v potrebah -</a:t>
            </a:r>
          </a:p>
          <a:p>
            <a:r>
              <a:rPr lang="sl-SI" sz="2400" i="1" dirty="0"/>
              <a:t>na Tržaškem in Goriškem </a:t>
            </a:r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6713518" y="1974862"/>
            <a:ext cx="4902068" cy="38984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18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veliko dvojezičnih občin (zagotovljeno dvojezično poslovanje)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18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nujna prisotnost referenta in prevajalca</a:t>
            </a:r>
          </a:p>
          <a:p>
            <a:pPr marL="442913">
              <a:spcBef>
                <a:spcPts val="1000"/>
              </a:spcBef>
            </a:pPr>
            <a:r>
              <a:rPr lang="sl-SI" sz="18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&gt; referent = promocija rabe slovenščine v javni upravi in sporazumevanje s prebivalci območja</a:t>
            </a:r>
          </a:p>
          <a:p>
            <a:pPr marL="442913">
              <a:spcBef>
                <a:spcPts val="1000"/>
              </a:spcBef>
            </a:pPr>
            <a:r>
              <a:rPr lang="sl-SI" sz="18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&gt; prevajalec = usposobljen za prevajanje zahtevnejših besedil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18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standardizacija upravnopravne in strokovne terminologije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18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pospešitev prevajalskega dela s programom za računalniško podprto prevajanje in drugimi orodji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18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prilagojena orodja in izobraževanja 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1112124" y="1247020"/>
            <a:ext cx="2894611" cy="704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it-IT" sz="2400" dirty="0"/>
              <a:t>Diverse necessità </a:t>
            </a:r>
            <a:r>
              <a:rPr lang="sl-SI" sz="2400" dirty="0"/>
              <a:t>–</a:t>
            </a:r>
            <a:r>
              <a:rPr lang="it-IT" sz="2400" dirty="0"/>
              <a:t> Trieste e Gorizia</a:t>
            </a:r>
            <a:endParaRPr lang="sl-SI" sz="2400" dirty="0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1112124" y="1974862"/>
            <a:ext cx="4902068" cy="38984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elevato numero di Comuni bili</a:t>
            </a:r>
            <a:r>
              <a:rPr lang="sl-SI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</a:t>
            </a:r>
            <a:r>
              <a:rPr lang="it-IT" sz="18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gui</a:t>
            </a:r>
            <a:r>
              <a:rPr lang="it-IT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l-SI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it-IT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 operatività bilingue</a:t>
            </a:r>
            <a:r>
              <a:rPr lang="sl-SI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essenziale la presenza di sportellisti e traduttori</a:t>
            </a:r>
            <a:endParaRPr lang="sl-SI" sz="18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42913">
              <a:spcBef>
                <a:spcPts val="1000"/>
              </a:spcBef>
            </a:pPr>
            <a:r>
              <a:rPr lang="sl-SI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&gt; </a:t>
            </a:r>
            <a:r>
              <a:rPr lang="it-IT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sportellista</a:t>
            </a:r>
            <a:r>
              <a:rPr lang="sl-SI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= </a:t>
            </a:r>
            <a:r>
              <a:rPr lang="it-IT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promozione dell’uso dello sloveno nella PA e relazioni con la popolazione locale</a:t>
            </a:r>
          </a:p>
          <a:p>
            <a:pPr marL="442913">
              <a:spcBef>
                <a:spcPts val="1000"/>
              </a:spcBef>
            </a:pPr>
            <a:r>
              <a:rPr lang="sl-SI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&gt; </a:t>
            </a:r>
            <a:r>
              <a:rPr lang="it-IT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traduttore </a:t>
            </a:r>
            <a:r>
              <a:rPr lang="sl-SI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= </a:t>
            </a:r>
            <a:r>
              <a:rPr lang="it-IT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competenze traduttive per affrontare testi più impegnativi</a:t>
            </a:r>
            <a:endParaRPr lang="sl-SI" sz="18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standardizzazione della terminologia giuridico-amministrativa e tecnica</a:t>
            </a:r>
            <a:endParaRPr lang="sl-SI" sz="18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18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efficientamento</a:t>
            </a:r>
            <a:r>
              <a:rPr lang="it-IT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del processo traduttivo attraverso l’uso di strumenti di traduzione assistita e automatica</a:t>
            </a:r>
            <a:endParaRPr lang="sl-SI" sz="18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strumenti e formazione su misura</a:t>
            </a:r>
            <a:endParaRPr lang="sl-SI" sz="18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56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624642B-B75D-BB82-0DB5-9307B9FB6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B5782-5817-E445-956A-379BFC1C9720}" type="slidenum">
              <a:rPr lang="it-IT" smtClean="0"/>
              <a:t>14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FE65039-1BBC-773B-897F-57478A1C85AB}"/>
              </a:ext>
            </a:extLst>
          </p:cNvPr>
          <p:cNvSpPr txBox="1"/>
          <p:nvPr/>
        </p:nvSpPr>
        <p:spPr>
          <a:xfrm>
            <a:off x="3538622" y="6374477"/>
            <a:ext cx="121648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PROJECT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73A29E2-CA2F-C61F-B4F5-5F9A7AC571CE}"/>
              </a:ext>
            </a:extLst>
          </p:cNvPr>
          <p:cNvSpPr txBox="1"/>
          <p:nvPr/>
        </p:nvSpPr>
        <p:spPr>
          <a:xfrm>
            <a:off x="775503" y="6377661"/>
            <a:ext cx="949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Conferenza transfrontaliera sui bisogni e le buone prassi in materia di operatività multilingue</a:t>
            </a:r>
            <a:r>
              <a:rPr lang="sl-SI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altLang="it-IT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sl-SI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Čezmejna konferenca o potrebah in dobrih praksah na področju večjezičnega poslovanja</a:t>
            </a:r>
            <a:endParaRPr lang="it-IT" sz="900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Capodistria</a:t>
            </a:r>
            <a:r>
              <a:rPr lang="sl-SI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23 ottobre 2024 </a:t>
            </a:r>
            <a:r>
              <a:rPr lang="it-IT" sz="9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sl-SI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Koper, 23. oktobra 2024</a:t>
            </a:r>
            <a:endParaRPr lang="en-US" altLang="it-IT" sz="900" i="1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ED8B906-AB6C-B1D9-D916-B6406C3F0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43284"/>
            <a:ext cx="10515600" cy="11034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5D1562E-2A9F-4754-7C5C-CB79022E8817}"/>
              </a:ext>
            </a:extLst>
          </p:cNvPr>
          <p:cNvSpPr txBox="1"/>
          <p:nvPr/>
        </p:nvSpPr>
        <p:spPr>
          <a:xfrm>
            <a:off x="8390426" y="361874"/>
            <a:ext cx="3330782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hangingPunct="0"/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Crossborder</a:t>
            </a:r>
            <a:r>
              <a:rPr lang="it-IT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standardization</a:t>
            </a:r>
            <a:r>
              <a:rPr lang="it-IT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institutional</a:t>
            </a:r>
            <a:r>
              <a:rPr lang="sl-SI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terminology</a:t>
            </a:r>
            <a:endParaRPr lang="it-IT" sz="1600" b="1" dirty="0">
              <a:solidFill>
                <a:srgbClr val="2371B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43591C6-7D6C-427A-8339-C057FD09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3" y="67089"/>
            <a:ext cx="3330782" cy="1186135"/>
          </a:xfrm>
          <a:prstGeom prst="rect">
            <a:avLst/>
          </a:prstGeom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6713518" y="1373174"/>
            <a:ext cx="3685704" cy="704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l-SI" sz="2400" i="1" dirty="0"/>
              <a:t>Razlike v potrebah -  </a:t>
            </a:r>
          </a:p>
          <a:p>
            <a:r>
              <a:rPr lang="sl-SI" sz="2400" i="1" dirty="0"/>
              <a:t>na Videmskem </a:t>
            </a:r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6713519" y="2196519"/>
            <a:ext cx="4640282" cy="27286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18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smiselna prisotnost referenta</a:t>
            </a:r>
          </a:p>
          <a:p>
            <a:pPr marL="442913">
              <a:spcBef>
                <a:spcPts val="1000"/>
              </a:spcBef>
            </a:pPr>
            <a:r>
              <a:rPr lang="sl-SI" sz="18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&gt; referent = pozna značilnosti območja in se ustrezno sporazumeva z lokalnimi prebivalci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18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manj prevajanja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18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lokalna narečja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18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priprava informativnega in promocijskega gradiva (v sodelovanju s CU) = izboljšanje prepoznavnosti slovenske narodne skupnosti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1162202" y="1373174"/>
            <a:ext cx="2859972" cy="704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it-IT" sz="2400" dirty="0"/>
              <a:t>Diverse necessità</a:t>
            </a:r>
            <a:r>
              <a:rPr lang="sl-SI" sz="2400" dirty="0"/>
              <a:t> - </a:t>
            </a:r>
            <a:r>
              <a:rPr lang="it-IT" sz="2400" dirty="0"/>
              <a:t>Udine</a:t>
            </a:r>
            <a:r>
              <a:rPr lang="sl-SI" sz="2400" dirty="0"/>
              <a:t> 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1162202" y="2197282"/>
            <a:ext cx="4814649" cy="27286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opportuna la presenza dello sportellista</a:t>
            </a:r>
            <a:endParaRPr lang="sl-SI" sz="18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42913">
              <a:spcBef>
                <a:spcPts val="1000"/>
              </a:spcBef>
            </a:pPr>
            <a:r>
              <a:rPr lang="sl-SI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&gt; </a:t>
            </a:r>
            <a:r>
              <a:rPr lang="it-IT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sportellista</a:t>
            </a:r>
            <a:r>
              <a:rPr lang="sl-SI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= </a:t>
            </a:r>
            <a:r>
              <a:rPr lang="it-IT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conosce le caratteristiche del territorio e sa comunicare con la popolazione locale</a:t>
            </a:r>
            <a:endParaRPr lang="sl-SI" sz="18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minor volume di traduzioni</a:t>
            </a:r>
            <a:endParaRPr lang="sl-SI" sz="18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presenza di dialetti locali</a:t>
            </a:r>
            <a:endParaRPr lang="sl-SI" sz="18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redazione di materiale informativo e promozionale </a:t>
            </a:r>
            <a:r>
              <a:rPr lang="sl-SI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it-IT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collaborazione con l’Ufficio centrale</a:t>
            </a:r>
            <a:r>
              <a:rPr lang="sl-SI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= </a:t>
            </a:r>
            <a:r>
              <a:rPr lang="it-IT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maggiore riconoscibilità della comunità nazionale slovena</a:t>
            </a:r>
            <a:endParaRPr lang="sl-SI" sz="18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410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624642B-B75D-BB82-0DB5-9307B9FB6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B5782-5817-E445-956A-379BFC1C9720}" type="slidenum">
              <a:rPr lang="it-IT" smtClean="0"/>
              <a:t>15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FE65039-1BBC-773B-897F-57478A1C85AB}"/>
              </a:ext>
            </a:extLst>
          </p:cNvPr>
          <p:cNvSpPr txBox="1"/>
          <p:nvPr/>
        </p:nvSpPr>
        <p:spPr>
          <a:xfrm>
            <a:off x="3538622" y="6374477"/>
            <a:ext cx="121648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PROJECT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73A29E2-CA2F-C61F-B4F5-5F9A7AC571CE}"/>
              </a:ext>
            </a:extLst>
          </p:cNvPr>
          <p:cNvSpPr txBox="1"/>
          <p:nvPr/>
        </p:nvSpPr>
        <p:spPr>
          <a:xfrm>
            <a:off x="775503" y="6377661"/>
            <a:ext cx="949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Conferenza transfrontaliera sui bisogni e le buone prassi in materia di operatività multilingue</a:t>
            </a:r>
            <a:r>
              <a:rPr lang="sl-SI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altLang="it-IT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sl-SI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Čezmejna konferenca o potrebah in dobrih praksah na področju večjezičnega poslovanja</a:t>
            </a:r>
            <a:endParaRPr lang="it-IT" sz="900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Capodistria</a:t>
            </a:r>
            <a:r>
              <a:rPr lang="sl-SI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23 ottobre 2024 </a:t>
            </a:r>
            <a:r>
              <a:rPr lang="it-IT" sz="9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sl-SI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Koper, 23. oktobra 2024</a:t>
            </a:r>
            <a:endParaRPr lang="en-US" altLang="it-IT" sz="900" i="1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ED8B906-AB6C-B1D9-D916-B6406C3F0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43284"/>
            <a:ext cx="10515600" cy="11034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5D1562E-2A9F-4754-7C5C-CB79022E8817}"/>
              </a:ext>
            </a:extLst>
          </p:cNvPr>
          <p:cNvSpPr txBox="1"/>
          <p:nvPr/>
        </p:nvSpPr>
        <p:spPr>
          <a:xfrm>
            <a:off x="8390426" y="361874"/>
            <a:ext cx="3330782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hangingPunct="0"/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Crossborder</a:t>
            </a:r>
            <a:r>
              <a:rPr lang="it-IT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standardization</a:t>
            </a:r>
            <a:r>
              <a:rPr lang="it-IT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institutional</a:t>
            </a:r>
            <a:r>
              <a:rPr lang="sl-SI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terminology</a:t>
            </a:r>
            <a:endParaRPr lang="it-IT" sz="1600" b="1" dirty="0">
              <a:solidFill>
                <a:srgbClr val="2371B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43591C6-7D6C-427A-8339-C057FD09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3" y="67089"/>
            <a:ext cx="3330782" cy="1186135"/>
          </a:xfrm>
          <a:prstGeom prst="rect">
            <a:avLst/>
          </a:prstGeom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6588826" y="1432334"/>
            <a:ext cx="3685704" cy="916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l-SI" sz="2400" i="1" dirty="0"/>
              <a:t>Razlike v potrebah -  </a:t>
            </a:r>
          </a:p>
          <a:p>
            <a:r>
              <a:rPr lang="sl-SI" sz="2400" i="1" dirty="0"/>
              <a:t>Trst, Gorica, ASUGI, ASUFC, ARPA, Trgovinska zbornica </a:t>
            </a:r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6588826" y="2710232"/>
            <a:ext cx="4764974" cy="2984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18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nujna prisotnost referenta in usposobljenega prevajalca oz. sodelovanje z zunanjo prevajalsko agencijo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18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standardizacija upravnopravne in strokovne terminologije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18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pospešitev prevajalskega dela s programom za računalniško podprto prevajanje in                   drugimi orodji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18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prilagojena orodja in izobraževanja 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sl-SI" sz="1800" b="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1387829" y="1486138"/>
            <a:ext cx="3685704" cy="916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it-IT" sz="2400" dirty="0"/>
              <a:t>Diverse necessità</a:t>
            </a:r>
            <a:r>
              <a:rPr lang="sl-SI" sz="2400" dirty="0"/>
              <a:t> - </a:t>
            </a:r>
            <a:r>
              <a:rPr lang="it-IT" sz="2400" dirty="0"/>
              <a:t>Trieste</a:t>
            </a:r>
            <a:r>
              <a:rPr lang="sl-SI" sz="2400" dirty="0"/>
              <a:t>, Gori</a:t>
            </a:r>
            <a:r>
              <a:rPr lang="it-IT" sz="2400" dirty="0"/>
              <a:t>zi</a:t>
            </a:r>
            <a:r>
              <a:rPr lang="sl-SI" sz="2400" dirty="0"/>
              <a:t>a, ASUGI, ASUFC, ARPA,</a:t>
            </a:r>
            <a:r>
              <a:rPr lang="it-IT" sz="2400" dirty="0"/>
              <a:t> Camera di Commercio</a:t>
            </a:r>
            <a:endParaRPr lang="sl-SI" sz="2400" dirty="0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1387829" y="2897198"/>
            <a:ext cx="4846716" cy="2984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essenziale la presenza di sportellisti e traduttori ovvero l’affidamento ad agenzia di traduzioni esterna</a:t>
            </a:r>
            <a:endParaRPr lang="sl-SI" sz="18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standardizzazione della terminologia giuridico-amministrativa e tecnica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18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efficientamento</a:t>
            </a:r>
            <a:r>
              <a:rPr lang="it-IT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del processo traduttivo attraverso l’uso di strumenti di traduzione assistita e automatica</a:t>
            </a:r>
            <a:endParaRPr lang="sl-SI" sz="18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strumenti e formazione su misura</a:t>
            </a:r>
            <a:endParaRPr lang="sl-SI" sz="18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sl-SI" sz="18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sl-SI" sz="18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320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624642B-B75D-BB82-0DB5-9307B9FB6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B5782-5817-E445-956A-379BFC1C9720}" type="slidenum">
              <a:rPr lang="it-IT" smtClean="0"/>
              <a:t>16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FE65039-1BBC-773B-897F-57478A1C85AB}"/>
              </a:ext>
            </a:extLst>
          </p:cNvPr>
          <p:cNvSpPr txBox="1"/>
          <p:nvPr/>
        </p:nvSpPr>
        <p:spPr>
          <a:xfrm>
            <a:off x="3538622" y="6374477"/>
            <a:ext cx="121648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PROJECT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73A29E2-CA2F-C61F-B4F5-5F9A7AC571CE}"/>
              </a:ext>
            </a:extLst>
          </p:cNvPr>
          <p:cNvSpPr txBox="1"/>
          <p:nvPr/>
        </p:nvSpPr>
        <p:spPr>
          <a:xfrm>
            <a:off x="775503" y="6377661"/>
            <a:ext cx="949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Conferenza transfrontaliera sui bisogni e le buone prassi in materia di operatività multilingue</a:t>
            </a:r>
            <a:r>
              <a:rPr lang="sl-SI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altLang="it-IT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sl-SI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Čezmejna konferenca o potrebah in dobrih praksah na področju večjezičnega poslovanja</a:t>
            </a:r>
            <a:endParaRPr lang="it-IT" sz="900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Capodistria</a:t>
            </a:r>
            <a:r>
              <a:rPr lang="sl-SI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23 ottobre 2024 </a:t>
            </a:r>
            <a:r>
              <a:rPr lang="it-IT" sz="9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sl-SI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Koper, 23. oktobra 2024</a:t>
            </a:r>
            <a:endParaRPr lang="en-US" altLang="it-IT" sz="900" i="1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ED8B906-AB6C-B1D9-D916-B6406C3F0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43284"/>
            <a:ext cx="10515600" cy="11034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5D1562E-2A9F-4754-7C5C-CB79022E8817}"/>
              </a:ext>
            </a:extLst>
          </p:cNvPr>
          <p:cNvSpPr txBox="1"/>
          <p:nvPr/>
        </p:nvSpPr>
        <p:spPr>
          <a:xfrm>
            <a:off x="8390426" y="361874"/>
            <a:ext cx="3330782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hangingPunct="0"/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Crossborder</a:t>
            </a:r>
            <a:r>
              <a:rPr lang="it-IT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standardization</a:t>
            </a:r>
            <a:r>
              <a:rPr lang="it-IT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institutional</a:t>
            </a:r>
            <a:r>
              <a:rPr lang="sl-SI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terminology</a:t>
            </a:r>
            <a:endParaRPr lang="it-IT" sz="1600" b="1" dirty="0">
              <a:solidFill>
                <a:srgbClr val="2371B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43591C6-7D6C-427A-8339-C057FD09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3" y="67089"/>
            <a:ext cx="3330782" cy="1186135"/>
          </a:xfrm>
          <a:prstGeom prst="rect">
            <a:avLst/>
          </a:prstGeom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6713518" y="1367973"/>
            <a:ext cx="3685704" cy="704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l-SI" sz="2400" i="1" dirty="0"/>
              <a:t>Ključne podobnosti</a:t>
            </a:r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6713518" y="2093442"/>
            <a:ext cx="4494174" cy="3579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spcBef>
                <a:spcPts val="1000"/>
              </a:spcBef>
            </a:pPr>
            <a:r>
              <a:rPr lang="sl-SI" sz="18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promocija kulturnih in </a:t>
            </a:r>
          </a:p>
          <a:p>
            <a:pPr algn="ctr">
              <a:spcBef>
                <a:spcPts val="1000"/>
              </a:spcBef>
            </a:pPr>
            <a:r>
              <a:rPr lang="sl-SI" sz="18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turističnih dogodkov</a:t>
            </a:r>
          </a:p>
          <a:p>
            <a:pPr algn="ctr">
              <a:spcBef>
                <a:spcPts val="1000"/>
              </a:spcBef>
            </a:pPr>
            <a:r>
              <a:rPr lang="sl-SI" sz="18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+ </a:t>
            </a:r>
          </a:p>
          <a:p>
            <a:pPr algn="ctr">
              <a:spcBef>
                <a:spcPts val="1000"/>
              </a:spcBef>
            </a:pPr>
            <a:r>
              <a:rPr lang="sl-SI" sz="18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večja prisotnost slovenščine </a:t>
            </a:r>
          </a:p>
          <a:p>
            <a:pPr algn="ctr">
              <a:spcBef>
                <a:spcPts val="1000"/>
              </a:spcBef>
            </a:pPr>
            <a:r>
              <a:rPr lang="sl-SI" sz="18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 javnem življenju</a:t>
            </a:r>
          </a:p>
          <a:p>
            <a:pPr algn="ctr">
              <a:spcBef>
                <a:spcPts val="1000"/>
              </a:spcBef>
            </a:pPr>
            <a:r>
              <a:rPr lang="sl-SI" sz="18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=</a:t>
            </a:r>
          </a:p>
          <a:p>
            <a:pPr algn="ctr">
              <a:spcBef>
                <a:spcPts val="1000"/>
              </a:spcBef>
            </a:pPr>
            <a:r>
              <a:rPr lang="sl-SI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izboljšanje prepoznavnosti </a:t>
            </a:r>
          </a:p>
          <a:p>
            <a:pPr algn="ctr">
              <a:spcBef>
                <a:spcPts val="1000"/>
              </a:spcBef>
            </a:pPr>
            <a:r>
              <a:rPr lang="sl-SI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slovenske narodne skupnosti </a:t>
            </a:r>
          </a:p>
          <a:p>
            <a:pPr algn="ctr">
              <a:spcBef>
                <a:spcPts val="1000"/>
              </a:spcBef>
            </a:pPr>
            <a:r>
              <a:rPr lang="sl-SI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 širšem prostoru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838200" y="1367973"/>
            <a:ext cx="3685704" cy="704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it-IT" sz="2400" dirty="0"/>
              <a:t>Punti in comune</a:t>
            </a:r>
            <a:endParaRPr lang="sl-SI" sz="2400" dirty="0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1395380" y="2093442"/>
            <a:ext cx="3808388" cy="3579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lnSpc>
                <a:spcPct val="150000"/>
              </a:lnSpc>
              <a:spcBef>
                <a:spcPts val="1000"/>
              </a:spcBef>
            </a:pPr>
            <a:r>
              <a:rPr lang="it-IT" sz="18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promozione di eventi culturali e turistici</a:t>
            </a:r>
            <a:endParaRPr lang="sl-SI" sz="1800" b="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lnSpc>
                <a:spcPct val="150000"/>
              </a:lnSpc>
              <a:spcBef>
                <a:spcPts val="1000"/>
              </a:spcBef>
            </a:pPr>
            <a:r>
              <a:rPr lang="sl-SI" sz="18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+ </a:t>
            </a:r>
          </a:p>
          <a:p>
            <a:pPr algn="ctr">
              <a:lnSpc>
                <a:spcPct val="150000"/>
              </a:lnSpc>
              <a:spcBef>
                <a:spcPts val="1000"/>
              </a:spcBef>
            </a:pPr>
            <a:r>
              <a:rPr lang="it-IT" sz="18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maggiore presenza dello sloveno nella vita pubblica</a:t>
            </a:r>
            <a:endParaRPr lang="sl-SI" sz="1800" b="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spcBef>
                <a:spcPts val="1000"/>
              </a:spcBef>
            </a:pPr>
            <a:r>
              <a:rPr lang="sl-SI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=</a:t>
            </a:r>
          </a:p>
          <a:p>
            <a:pPr algn="ctr">
              <a:spcBef>
                <a:spcPts val="1000"/>
              </a:spcBef>
            </a:pPr>
            <a:r>
              <a:rPr lang="it-IT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maggiore riconoscibilità</a:t>
            </a:r>
            <a:r>
              <a:rPr lang="sl-SI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ctr">
              <a:spcBef>
                <a:spcPts val="1000"/>
              </a:spcBef>
            </a:pPr>
            <a:r>
              <a:rPr lang="it-IT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della comunità nazionale slovena</a:t>
            </a:r>
            <a:r>
              <a:rPr lang="sl-SI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ctr">
              <a:spcBef>
                <a:spcPts val="1000"/>
              </a:spcBef>
            </a:pPr>
            <a:r>
              <a:rPr lang="it-IT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sul territorio</a:t>
            </a:r>
            <a:endParaRPr lang="sl-SI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815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847D501-B7BE-64FC-703C-19508D9CF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FE65039-1BBC-773B-897F-57478A1C85AB}"/>
              </a:ext>
            </a:extLst>
          </p:cNvPr>
          <p:cNvSpPr txBox="1"/>
          <p:nvPr/>
        </p:nvSpPr>
        <p:spPr>
          <a:xfrm>
            <a:off x="3538622" y="6374477"/>
            <a:ext cx="121648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PROJECT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73A29E2-CA2F-C61F-B4F5-5F9A7AC571CE}"/>
              </a:ext>
            </a:extLst>
          </p:cNvPr>
          <p:cNvSpPr txBox="1"/>
          <p:nvPr/>
        </p:nvSpPr>
        <p:spPr>
          <a:xfrm>
            <a:off x="775504" y="6406805"/>
            <a:ext cx="105782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Conferenza transfrontaliera sui bisogni e le buone prassi in materia di operatività multilingue</a:t>
            </a:r>
            <a:r>
              <a:rPr lang="sl-SI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altLang="it-IT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sl-SI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Čezmejna konferenca o potrebah in dobrih praksah na področju večjezičnega poslovanja</a:t>
            </a:r>
            <a:endParaRPr lang="it-IT" sz="9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Capodistria, 23 ottobre 2024 /</a:t>
            </a:r>
            <a:r>
              <a:rPr lang="sl-SI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Koper, 23. oktobra 2024</a:t>
            </a:r>
            <a:endParaRPr lang="en-US" altLang="it-IT" sz="900" i="1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it-IT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64BED22-E1D7-CC68-739F-99191DC6F141}"/>
              </a:ext>
            </a:extLst>
          </p:cNvPr>
          <p:cNvSpPr/>
          <p:nvPr/>
        </p:nvSpPr>
        <p:spPr>
          <a:xfrm>
            <a:off x="3941" y="1266613"/>
            <a:ext cx="12192000" cy="5101474"/>
          </a:xfrm>
          <a:prstGeom prst="rect">
            <a:avLst/>
          </a:prstGeom>
          <a:solidFill>
            <a:srgbClr val="1E3D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19A1B78-064B-DBF7-610F-E230561719C9}"/>
              </a:ext>
            </a:extLst>
          </p:cNvPr>
          <p:cNvSpPr txBox="1"/>
          <p:nvPr/>
        </p:nvSpPr>
        <p:spPr>
          <a:xfrm>
            <a:off x="729813" y="1687878"/>
            <a:ext cx="56458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Grazie per l’attenzione! 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2E3860F-76BE-29C9-F992-C5478857F719}"/>
              </a:ext>
            </a:extLst>
          </p:cNvPr>
          <p:cNvSpPr txBox="1"/>
          <p:nvPr/>
        </p:nvSpPr>
        <p:spPr>
          <a:xfrm>
            <a:off x="775504" y="3694898"/>
            <a:ext cx="4444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Contatti / </a:t>
            </a:r>
            <a:r>
              <a:rPr lang="it-IT" sz="16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Kontakti</a:t>
            </a:r>
            <a:r>
              <a:rPr lang="it-IT" sz="1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r>
              <a:rPr lang="it-IT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sl-SI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ufficio.sloveno</a:t>
            </a:r>
            <a:r>
              <a:rPr lang="it-IT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@regione.fvg.it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26C7EDA7-3012-1A8E-6AB7-527CE3B46F3A}"/>
              </a:ext>
            </a:extLst>
          </p:cNvPr>
          <p:cNvSpPr txBox="1"/>
          <p:nvPr/>
        </p:nvSpPr>
        <p:spPr>
          <a:xfrm>
            <a:off x="7713775" y="4728080"/>
            <a:ext cx="34839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it-IT" sz="1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SEGUICI / SLEDI NAM</a:t>
            </a:r>
            <a:r>
              <a:rPr lang="sl-SI" sz="1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it-IT" sz="1400" b="1" dirty="0">
              <a:solidFill>
                <a:schemeClr val="accent5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250000"/>
              </a:lnSpc>
            </a:pPr>
            <a:r>
              <a:rPr lang="it-IT" sz="1400" kern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www.ita-slo.eu/</a:t>
            </a:r>
            <a:r>
              <a:rPr lang="sl-SI" sz="14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crossterm</a:t>
            </a:r>
            <a:endParaRPr lang="it-IT" sz="1400" kern="1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250000"/>
              </a:lnSpc>
            </a:pPr>
            <a:endParaRPr lang="it-IT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458BD4D9-D453-1F19-8D8F-23F001842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7645" y="4988377"/>
            <a:ext cx="252308" cy="25230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631599E-AE5A-15BE-D935-E1BEAF5541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" t="-3900" r="13866" b="51821"/>
          <a:stretch/>
        </p:blipFill>
        <p:spPr>
          <a:xfrm>
            <a:off x="332509" y="4315400"/>
            <a:ext cx="5660967" cy="2050082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C43591C6-7D6C-427A-8339-C057FD09E7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83" y="67089"/>
            <a:ext cx="3330782" cy="1186135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5D1562E-2A9F-4754-7C5C-CB79022E8817}"/>
              </a:ext>
            </a:extLst>
          </p:cNvPr>
          <p:cNvSpPr txBox="1"/>
          <p:nvPr/>
        </p:nvSpPr>
        <p:spPr>
          <a:xfrm>
            <a:off x="8390426" y="361874"/>
            <a:ext cx="3330782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hangingPunct="0"/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Crossborder</a:t>
            </a:r>
            <a:r>
              <a:rPr lang="it-IT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standardization</a:t>
            </a:r>
            <a:r>
              <a:rPr lang="it-IT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institutional</a:t>
            </a:r>
            <a:r>
              <a:rPr lang="sl-SI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terminology</a:t>
            </a:r>
            <a:endParaRPr lang="it-IT" sz="1600" b="1" dirty="0">
              <a:solidFill>
                <a:srgbClr val="2371B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19A1B78-064B-DBF7-610F-E230561719C9}"/>
              </a:ext>
            </a:extLst>
          </p:cNvPr>
          <p:cNvSpPr txBox="1"/>
          <p:nvPr/>
        </p:nvSpPr>
        <p:spPr>
          <a:xfrm>
            <a:off x="6793933" y="1687877"/>
            <a:ext cx="48189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Hvala</a:t>
            </a:r>
            <a:r>
              <a:rPr lang="it-IT" sz="44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za </a:t>
            </a:r>
            <a:r>
              <a:rPr lang="it-IT" sz="4400" b="1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pozornost</a:t>
            </a:r>
            <a:r>
              <a:rPr lang="it-IT" sz="44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ED78632-4467-4D37-B7DA-6965A5B164E3}"/>
              </a:ext>
            </a:extLst>
          </p:cNvPr>
          <p:cNvSpPr txBox="1"/>
          <p:nvPr/>
        </p:nvSpPr>
        <p:spPr>
          <a:xfrm>
            <a:off x="3564560" y="2616964"/>
            <a:ext cx="52702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Grazi</a:t>
            </a:r>
            <a:r>
              <a:rPr lang="sl-SI" sz="4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</a:t>
            </a:r>
            <a:r>
              <a:rPr lang="it-IT" sz="4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</a:t>
            </a:r>
            <a:r>
              <a:rPr lang="sl-SI" sz="4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</a:t>
            </a:r>
            <a:r>
              <a:rPr lang="it-IT" sz="4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l’</a:t>
            </a:r>
            <a:r>
              <a:rPr lang="it-IT" sz="4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atenzion</a:t>
            </a:r>
            <a:r>
              <a:rPr lang="it-IT" sz="4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568032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624642B-B75D-BB82-0DB5-9307B9FB6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B5782-5817-E445-956A-379BFC1C9720}" type="slidenum">
              <a:rPr lang="it-IT" smtClean="0"/>
              <a:t>2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FE65039-1BBC-773B-897F-57478A1C85AB}"/>
              </a:ext>
            </a:extLst>
          </p:cNvPr>
          <p:cNvSpPr txBox="1"/>
          <p:nvPr/>
        </p:nvSpPr>
        <p:spPr>
          <a:xfrm>
            <a:off x="3538622" y="6374477"/>
            <a:ext cx="121648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PROJECT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73A29E2-CA2F-C61F-B4F5-5F9A7AC571CE}"/>
              </a:ext>
            </a:extLst>
          </p:cNvPr>
          <p:cNvSpPr txBox="1"/>
          <p:nvPr/>
        </p:nvSpPr>
        <p:spPr>
          <a:xfrm>
            <a:off x="775503" y="6377661"/>
            <a:ext cx="949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Conferenza transfrontaliera sui bisogni e le buone prassi in materia di operatività multilingue</a:t>
            </a:r>
            <a:r>
              <a:rPr lang="sl-SI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altLang="it-IT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sl-SI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Čezmejna konferenca o potrebah in dobrih praksah na področju večjezičnega poslovanja</a:t>
            </a:r>
            <a:endParaRPr lang="it-IT" sz="900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Capodistria</a:t>
            </a:r>
            <a:r>
              <a:rPr lang="sl-SI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23 ottobre 2024 </a:t>
            </a:r>
            <a:r>
              <a:rPr lang="it-IT" sz="9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sl-SI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Koper, 23. oktobra 2024</a:t>
            </a:r>
            <a:endParaRPr lang="en-US" altLang="it-IT" sz="900" i="1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ED8B906-AB6C-B1D9-D916-B6406C3F0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43284"/>
            <a:ext cx="10515600" cy="11034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5D1562E-2A9F-4754-7C5C-CB79022E8817}"/>
              </a:ext>
            </a:extLst>
          </p:cNvPr>
          <p:cNvSpPr txBox="1"/>
          <p:nvPr/>
        </p:nvSpPr>
        <p:spPr>
          <a:xfrm>
            <a:off x="8390426" y="361874"/>
            <a:ext cx="3330782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hangingPunct="0"/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Crossborder</a:t>
            </a:r>
            <a:r>
              <a:rPr lang="it-IT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standardization</a:t>
            </a:r>
            <a:r>
              <a:rPr lang="it-IT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institutional</a:t>
            </a:r>
            <a:r>
              <a:rPr lang="sl-SI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terminology</a:t>
            </a:r>
            <a:endParaRPr lang="it-IT" sz="1600" b="1" dirty="0">
              <a:solidFill>
                <a:srgbClr val="2371B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43591C6-7D6C-427A-8339-C057FD09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3" y="67089"/>
            <a:ext cx="3330782" cy="1186135"/>
          </a:xfrm>
          <a:prstGeom prst="rect">
            <a:avLst/>
          </a:prstGeom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6805541" y="1079908"/>
            <a:ext cx="3825514" cy="704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l-SI" sz="2800" i="1" dirty="0"/>
              <a:t>2 </a:t>
            </a:r>
            <a:r>
              <a:rPr lang="it-IT" sz="2800" i="1" dirty="0" err="1"/>
              <a:t>sre</a:t>
            </a:r>
            <a:r>
              <a:rPr lang="sl-SI" sz="2800" i="1" dirty="0" err="1"/>
              <a:t>čanji</a:t>
            </a:r>
            <a:r>
              <a:rPr lang="sl-SI" sz="2800" i="1" dirty="0"/>
              <a:t> fokusne skupine</a:t>
            </a:r>
            <a:endParaRPr lang="it-IT" sz="2800" i="1" dirty="0"/>
          </a:p>
        </p:txBody>
      </p:sp>
      <p:sp>
        <p:nvSpPr>
          <p:cNvPr id="27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6805541" y="1805377"/>
            <a:ext cx="4801687" cy="221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Trst, 10. julija 2024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Videm, 17. julija 2024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 organizaciji Centralnega urada za slovenski jezik Dežele Furlanije - Julijske krajine</a:t>
            </a:r>
          </a:p>
          <a:p>
            <a:endParaRPr lang="sl-S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</p:txBody>
      </p:sp>
      <p:pic>
        <p:nvPicPr>
          <p:cNvPr id="53" name="Immagin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694" y="3701959"/>
            <a:ext cx="3158836" cy="236912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pic>
        <p:nvPicPr>
          <p:cNvPr id="54" name="Immagine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272" y="3701959"/>
            <a:ext cx="3158835" cy="236912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929593" y="1079908"/>
            <a:ext cx="3825514" cy="704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l-SI" sz="2800" dirty="0"/>
              <a:t>2 incontri del focus group</a:t>
            </a:r>
            <a:endParaRPr lang="it-IT" sz="2800" dirty="0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929593" y="1799607"/>
            <a:ext cx="4801687" cy="221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Trieste, 10 luglio 2024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Udine, 17 luglio 2024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organizzat</a:t>
            </a: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dall</a:t>
            </a: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’</a:t>
            </a: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Ufficio centrale per la lingua slovena della Regione Friuli Venezia Giulia</a:t>
            </a:r>
          </a:p>
          <a:p>
            <a:endParaRPr lang="sl-S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672110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624642B-B75D-BB82-0DB5-9307B9FB6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B5782-5817-E445-956A-379BFC1C9720}" type="slidenum">
              <a:rPr lang="it-IT" smtClean="0"/>
              <a:t>3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FE65039-1BBC-773B-897F-57478A1C85AB}"/>
              </a:ext>
            </a:extLst>
          </p:cNvPr>
          <p:cNvSpPr txBox="1"/>
          <p:nvPr/>
        </p:nvSpPr>
        <p:spPr>
          <a:xfrm>
            <a:off x="3538622" y="6374477"/>
            <a:ext cx="121648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PROJECT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73A29E2-CA2F-C61F-B4F5-5F9A7AC571CE}"/>
              </a:ext>
            </a:extLst>
          </p:cNvPr>
          <p:cNvSpPr txBox="1"/>
          <p:nvPr/>
        </p:nvSpPr>
        <p:spPr>
          <a:xfrm>
            <a:off x="775503" y="6377661"/>
            <a:ext cx="949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Conferenza transfrontaliera sui bisogni e le buone prassi in materia di operatività multilingue</a:t>
            </a:r>
            <a:r>
              <a:rPr lang="sl-SI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altLang="it-IT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sl-SI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Čezmejna konferenca o potrebah in dobrih praksah na področju večjezičnega poslovanja</a:t>
            </a:r>
            <a:endParaRPr lang="it-IT" sz="900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Capodistria</a:t>
            </a:r>
            <a:r>
              <a:rPr lang="sl-SI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23 ottobre 2024 </a:t>
            </a:r>
            <a:r>
              <a:rPr lang="it-IT" sz="9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sl-SI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Koper, 23. oktobra 2024</a:t>
            </a:r>
            <a:endParaRPr lang="en-US" altLang="it-IT" sz="900" i="1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ED8B906-AB6C-B1D9-D916-B6406C3F0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43284"/>
            <a:ext cx="10515600" cy="11034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5D1562E-2A9F-4754-7C5C-CB79022E8817}"/>
              </a:ext>
            </a:extLst>
          </p:cNvPr>
          <p:cNvSpPr txBox="1"/>
          <p:nvPr/>
        </p:nvSpPr>
        <p:spPr>
          <a:xfrm>
            <a:off x="8390426" y="361874"/>
            <a:ext cx="3330782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hangingPunct="0"/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Crossborder</a:t>
            </a:r>
            <a:r>
              <a:rPr lang="it-IT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standardization</a:t>
            </a:r>
            <a:r>
              <a:rPr lang="it-IT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institutional</a:t>
            </a:r>
            <a:r>
              <a:rPr lang="sl-SI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terminology</a:t>
            </a:r>
            <a:endParaRPr lang="it-IT" sz="1600" b="1" dirty="0">
              <a:solidFill>
                <a:srgbClr val="2371B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43591C6-7D6C-427A-8339-C057FD09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3" y="67089"/>
            <a:ext cx="3330782" cy="1186135"/>
          </a:xfrm>
          <a:prstGeom prst="rect">
            <a:avLst/>
          </a:prstGeom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6766862" y="1177706"/>
            <a:ext cx="4638314" cy="704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l-SI" sz="2400" i="1" dirty="0"/>
              <a:t>1. srečanje - Trst, 10. julija 2024</a:t>
            </a:r>
            <a:endParaRPr lang="it-IT" sz="2400" i="1" dirty="0"/>
          </a:p>
        </p:txBody>
      </p:sp>
      <p:sp>
        <p:nvSpPr>
          <p:cNvPr id="27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6766862" y="1773126"/>
            <a:ext cx="4801687" cy="4042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268288" indent="-268288">
              <a:buFont typeface="Arial" panose="020B0604020202020204" pitchFamily="34" charset="0"/>
              <a:buChar char="•"/>
            </a:pPr>
            <a:r>
              <a:rPr lang="sl-S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občine in javne institucije                                                   tržaške in goriške pokrajine</a:t>
            </a:r>
          </a:p>
          <a:p>
            <a:pPr marL="268288" indent="-268288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 referentov na slovenskih okencih (Občine: Devin - Nabrežina, Ronke, Milje, Dolina; Trgovinska zbornica za Trst in Gorico, Konzervatorij Tartini, Kulturni konzorcij za Tržiško, ASUGI)</a:t>
            </a:r>
          </a:p>
          <a:p>
            <a:pPr marL="268288" indent="-268288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 prevajalke (Občine: Števerjan, Trst in Zgonik)</a:t>
            </a:r>
          </a:p>
          <a:p>
            <a:pPr marL="268288" indent="-268288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 opazovalki (Can Costiera)</a:t>
            </a:r>
          </a:p>
          <a:p>
            <a:pPr marL="268288" indent="-268288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  zaposlenih na Centralnem uradu</a:t>
            </a:r>
          </a:p>
          <a:p>
            <a:pPr marL="268288" indent="-268288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 moderatorki (Matejka Grgič</a:t>
            </a:r>
            <a:r>
              <a:rPr lang="it-IT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 </a:t>
            </a:r>
            <a:r>
              <a:rPr lang="sl-S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Laura Sgubin</a:t>
            </a:r>
            <a:r>
              <a:rPr lang="it-IT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sl-SI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838200" y="1177706"/>
            <a:ext cx="4638314" cy="704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l-SI" sz="2400" dirty="0"/>
              <a:t>1</a:t>
            </a:r>
            <a:r>
              <a:rPr lang="sl-SI" sz="2400" baseline="30000" dirty="0"/>
              <a:t>o</a:t>
            </a:r>
            <a:r>
              <a:rPr lang="sl-SI" sz="2400" dirty="0"/>
              <a:t> incontro - Trieste, 10 luglio 2024</a:t>
            </a:r>
            <a:endParaRPr lang="it-IT" sz="2400" dirty="0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838200" y="1881864"/>
            <a:ext cx="5022273" cy="4042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268288" indent="-268288">
              <a:buFont typeface="Arial" panose="020B0604020202020204" pitchFamily="34" charset="0"/>
              <a:buChar char="•"/>
            </a:pP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comuni ed enti pubblici                                  </a:t>
            </a: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</a:t>
            </a: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dell</a:t>
            </a: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</a:t>
            </a: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 province di Trieste e Gorizia</a:t>
            </a:r>
          </a:p>
          <a:p>
            <a:pPr marL="268288" indent="-268288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 </a:t>
            </a: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sportellisti</a:t>
            </a: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</a:t>
            </a: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gli sportelli linguistici sloveni (Comuni: Duino Aurisina, Ronchi dei Legionari, Muggia, San Dorligo della Valle;</a:t>
            </a: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Camera di Commercio Venezia Giulia, Conservatorio Tartini,</a:t>
            </a: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Consor</a:t>
            </a: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zio Culturale del Monfalconese</a:t>
            </a: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ASUGI)</a:t>
            </a:r>
          </a:p>
          <a:p>
            <a:pPr marL="268288" indent="-268288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 </a:t>
            </a: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traduttrici</a:t>
            </a: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Comuni</a:t>
            </a: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San Floriano del Collio</a:t>
            </a: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Tr</a:t>
            </a: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ieste</a:t>
            </a: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Sgonico</a:t>
            </a: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268288" indent="-268288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 o</a:t>
            </a:r>
            <a:r>
              <a:rPr lang="it-IT" sz="20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sservatrici</a:t>
            </a: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(Can Costiera)</a:t>
            </a:r>
          </a:p>
          <a:p>
            <a:pPr marL="268288" indent="-268288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  </a:t>
            </a: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dipendenti dell’Ufficio centrale</a:t>
            </a:r>
            <a:endParaRPr lang="sl-SI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68288" indent="-268288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 moderat</a:t>
            </a:r>
            <a:r>
              <a:rPr lang="it-IT" sz="20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rici</a:t>
            </a: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(Matejka Grgič</a:t>
            </a: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Laura Sgubin)</a:t>
            </a:r>
            <a:endParaRPr lang="sl-SI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539315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624642B-B75D-BB82-0DB5-9307B9FB6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B5782-5817-E445-956A-379BFC1C9720}" type="slidenum">
              <a:rPr lang="it-IT" smtClean="0"/>
              <a:t>4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FE65039-1BBC-773B-897F-57478A1C85AB}"/>
              </a:ext>
            </a:extLst>
          </p:cNvPr>
          <p:cNvSpPr txBox="1"/>
          <p:nvPr/>
        </p:nvSpPr>
        <p:spPr>
          <a:xfrm>
            <a:off x="3538622" y="6374477"/>
            <a:ext cx="121648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PROJECT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73A29E2-CA2F-C61F-B4F5-5F9A7AC571CE}"/>
              </a:ext>
            </a:extLst>
          </p:cNvPr>
          <p:cNvSpPr txBox="1"/>
          <p:nvPr/>
        </p:nvSpPr>
        <p:spPr>
          <a:xfrm>
            <a:off x="775503" y="6377661"/>
            <a:ext cx="949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Conferenza transfrontaliera sui bisogni e le buone prassi in materia di operatività multilingue</a:t>
            </a:r>
            <a:r>
              <a:rPr lang="sl-SI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altLang="it-IT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sl-SI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Čezmejna konferenca o potrebah in dobrih praksah na področju večjezičnega poslovanja</a:t>
            </a:r>
            <a:endParaRPr lang="it-IT" sz="900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Capodistria</a:t>
            </a:r>
            <a:r>
              <a:rPr lang="sl-SI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23 ottobre 2024 </a:t>
            </a:r>
            <a:r>
              <a:rPr lang="it-IT" sz="9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sl-SI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Koper, 23. oktobra 2024</a:t>
            </a:r>
            <a:endParaRPr lang="en-US" altLang="it-IT" sz="900" i="1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ED8B906-AB6C-B1D9-D916-B6406C3F0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43284"/>
            <a:ext cx="10515600" cy="11034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5D1562E-2A9F-4754-7C5C-CB79022E8817}"/>
              </a:ext>
            </a:extLst>
          </p:cNvPr>
          <p:cNvSpPr txBox="1"/>
          <p:nvPr/>
        </p:nvSpPr>
        <p:spPr>
          <a:xfrm>
            <a:off x="8390426" y="361874"/>
            <a:ext cx="3330782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hangingPunct="0"/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Crossborder</a:t>
            </a:r>
            <a:r>
              <a:rPr lang="it-IT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standardization</a:t>
            </a:r>
            <a:r>
              <a:rPr lang="it-IT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institutional</a:t>
            </a:r>
            <a:r>
              <a:rPr lang="sl-SI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terminology</a:t>
            </a:r>
            <a:endParaRPr lang="it-IT" sz="1600" b="1" dirty="0">
              <a:solidFill>
                <a:srgbClr val="2371B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43591C6-7D6C-427A-8339-C057FD09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3" y="67089"/>
            <a:ext cx="3330782" cy="1186135"/>
          </a:xfrm>
          <a:prstGeom prst="rect">
            <a:avLst/>
          </a:prstGeom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6806422" y="1383246"/>
            <a:ext cx="4802568" cy="704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l-SI" sz="2400" i="1" dirty="0"/>
              <a:t>2. srečanje - Videm, 17. julija 2024</a:t>
            </a:r>
            <a:endParaRPr lang="it-IT" sz="2400" i="1" dirty="0"/>
          </a:p>
        </p:txBody>
      </p:sp>
      <p:sp>
        <p:nvSpPr>
          <p:cNvPr id="27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6806422" y="2108715"/>
            <a:ext cx="4801687" cy="2989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občine in javne institucije videmske pokrajine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 referentov na slovenskih okencih </a:t>
            </a:r>
            <a:r>
              <a:rPr lang="it-IT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</a:t>
            </a:r>
            <a:r>
              <a:rPr lang="sl-S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(Občine: Srednje, Dreka, Fojda, </a:t>
            </a:r>
            <a:r>
              <a:rPr lang="it-IT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</a:t>
            </a:r>
            <a:r>
              <a:rPr lang="sl-S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Naborjet - Ovčja vas, Špeter; ASUFC)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 opazovalci (Slovensko kulturno društvo Kanalske doline Planika, KD Ivan Trinko, ZSKD Rezija)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 zaposlenih na Centralnem uradu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 moderatorka (Laura Sgubin)</a:t>
            </a:r>
            <a:endParaRPr lang="sl-SI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775503" y="1383246"/>
            <a:ext cx="4802568" cy="704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it-IT" sz="2400" dirty="0"/>
              <a:t>2</a:t>
            </a:r>
            <a:r>
              <a:rPr lang="sl-SI" sz="2400" baseline="30000" dirty="0"/>
              <a:t>o</a:t>
            </a:r>
            <a:r>
              <a:rPr lang="sl-SI" sz="2400" dirty="0"/>
              <a:t> incontro - </a:t>
            </a:r>
            <a:r>
              <a:rPr lang="it-IT" sz="2400" dirty="0"/>
              <a:t>Udine</a:t>
            </a:r>
            <a:r>
              <a:rPr lang="sl-SI" sz="2400" dirty="0"/>
              <a:t>, 17</a:t>
            </a:r>
            <a:r>
              <a:rPr lang="it-IT" sz="2400" dirty="0"/>
              <a:t> luglio</a:t>
            </a:r>
            <a:r>
              <a:rPr lang="sl-SI" sz="2400" dirty="0"/>
              <a:t> 2024</a:t>
            </a:r>
            <a:endParaRPr lang="it-IT" sz="2400" dirty="0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817219" y="2114310"/>
            <a:ext cx="5230091" cy="2989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comuni ed enti pubblici dell’ex provincia di Udine</a:t>
            </a:r>
            <a:endParaRPr lang="sl-SI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 </a:t>
            </a: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sportellisti de</a:t>
            </a: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gli sportelli linguistici sloveni</a:t>
            </a: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</a:t>
            </a: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Comuni</a:t>
            </a: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S</a:t>
            </a:r>
            <a:r>
              <a:rPr lang="it-IT" sz="20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tregna</a:t>
            </a: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Dr</a:t>
            </a:r>
            <a:r>
              <a:rPr lang="it-IT" sz="20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enchia</a:t>
            </a: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F</a:t>
            </a:r>
            <a:r>
              <a:rPr lang="it-IT" sz="20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aedis</a:t>
            </a: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Malborghetto</a:t>
            </a: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 </a:t>
            </a: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Valbruna</a:t>
            </a: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San Pietro al Natisone</a:t>
            </a: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; ASUFC)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 </a:t>
            </a: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osservatori</a:t>
            </a: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(Slovensko kulturno društvo Kanalske doline Planika, KD Ivan Trinko, ZSKD Rezija)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dipendenti dell’Ufficio centrale</a:t>
            </a:r>
            <a:endParaRPr lang="sl-SI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moderatrice</a:t>
            </a: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(Laura Sgubin)</a:t>
            </a:r>
            <a:endParaRPr lang="sl-SI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920632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624642B-B75D-BB82-0DB5-9307B9FB6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B5782-5817-E445-956A-379BFC1C9720}" type="slidenum">
              <a:rPr lang="it-IT" smtClean="0"/>
              <a:t>5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FE65039-1BBC-773B-897F-57478A1C85AB}"/>
              </a:ext>
            </a:extLst>
          </p:cNvPr>
          <p:cNvSpPr txBox="1"/>
          <p:nvPr/>
        </p:nvSpPr>
        <p:spPr>
          <a:xfrm>
            <a:off x="3538622" y="6374477"/>
            <a:ext cx="121648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PROJECT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73A29E2-CA2F-C61F-B4F5-5F9A7AC571CE}"/>
              </a:ext>
            </a:extLst>
          </p:cNvPr>
          <p:cNvSpPr txBox="1"/>
          <p:nvPr/>
        </p:nvSpPr>
        <p:spPr>
          <a:xfrm>
            <a:off x="775503" y="6377661"/>
            <a:ext cx="949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Conferenza transfrontaliera sui bisogni e le buone prassi in materia di operatività multilingue</a:t>
            </a:r>
            <a:r>
              <a:rPr lang="sl-SI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altLang="it-IT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sl-SI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Čezmejna konferenca o potrebah in dobrih praksah na področju večjezičnega poslovanja</a:t>
            </a:r>
            <a:endParaRPr lang="it-IT" sz="900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Capodistria</a:t>
            </a:r>
            <a:r>
              <a:rPr lang="sl-SI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23 ottobre 2024 </a:t>
            </a:r>
            <a:r>
              <a:rPr lang="it-IT" sz="9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sl-SI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Koper, 23. oktobra 2024</a:t>
            </a:r>
            <a:endParaRPr lang="en-US" altLang="it-IT" sz="900" i="1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ED8B906-AB6C-B1D9-D916-B6406C3F0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43284"/>
            <a:ext cx="10515600" cy="11034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5D1562E-2A9F-4754-7C5C-CB79022E8817}"/>
              </a:ext>
            </a:extLst>
          </p:cNvPr>
          <p:cNvSpPr txBox="1"/>
          <p:nvPr/>
        </p:nvSpPr>
        <p:spPr>
          <a:xfrm>
            <a:off x="8390426" y="361874"/>
            <a:ext cx="3330782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hangingPunct="0"/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Crossborder</a:t>
            </a:r>
            <a:r>
              <a:rPr lang="it-IT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standardization</a:t>
            </a:r>
            <a:r>
              <a:rPr lang="it-IT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institutional</a:t>
            </a:r>
            <a:r>
              <a:rPr lang="sl-SI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terminology</a:t>
            </a:r>
            <a:endParaRPr lang="it-IT" sz="1600" b="1" dirty="0">
              <a:solidFill>
                <a:srgbClr val="2371B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43591C6-7D6C-427A-8339-C057FD09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3" y="67089"/>
            <a:ext cx="3330782" cy="1186135"/>
          </a:xfrm>
          <a:prstGeom prst="rect">
            <a:avLst/>
          </a:prstGeom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6713517" y="1904384"/>
            <a:ext cx="3381827" cy="704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l-SI" sz="2400" i="1" dirty="0"/>
              <a:t>Namen fokusne skupine</a:t>
            </a:r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6713517" y="2608542"/>
            <a:ext cx="4774077" cy="2238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vpogled v vsakdanje delovanje slovenskih jezikovnih okenc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pregled težav pri dvojezičnem poslovanju v javni upravi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iskanje možnih rešitev</a:t>
            </a:r>
            <a:endParaRPr lang="sl-SI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 dirty="0"/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1198713" y="1904384"/>
            <a:ext cx="3381827" cy="704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it-IT" sz="2400" dirty="0"/>
              <a:t>Obiettivo del focus </a:t>
            </a:r>
            <a:r>
              <a:rPr lang="it-IT" sz="2400" dirty="0" err="1"/>
              <a:t>group</a:t>
            </a:r>
            <a:endParaRPr lang="sl-SI" sz="2400" dirty="0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1198713" y="2466897"/>
            <a:ext cx="4774077" cy="2238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</a:t>
            </a: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anoramica delle attivit</a:t>
            </a: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ordinarie svolte dagli sportelli linguistici sloveni</a:t>
            </a:r>
            <a:endParaRPr lang="sl-SI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panoramica delle criticità rilevate nell’operatività bilingue nella PA</a:t>
            </a:r>
            <a:endParaRPr lang="sl-SI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individuazione di possibili soluzioni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19155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624642B-B75D-BB82-0DB5-9307B9FB6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B5782-5817-E445-956A-379BFC1C9720}" type="slidenum">
              <a:rPr lang="it-IT" smtClean="0"/>
              <a:t>6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FE65039-1BBC-773B-897F-57478A1C85AB}"/>
              </a:ext>
            </a:extLst>
          </p:cNvPr>
          <p:cNvSpPr txBox="1"/>
          <p:nvPr/>
        </p:nvSpPr>
        <p:spPr>
          <a:xfrm>
            <a:off x="3538622" y="6374477"/>
            <a:ext cx="121648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PROJECT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73A29E2-CA2F-C61F-B4F5-5F9A7AC571CE}"/>
              </a:ext>
            </a:extLst>
          </p:cNvPr>
          <p:cNvSpPr txBox="1"/>
          <p:nvPr/>
        </p:nvSpPr>
        <p:spPr>
          <a:xfrm>
            <a:off x="775503" y="6377661"/>
            <a:ext cx="949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Conferenza transfrontaliera sui bisogni e le buone prassi in materia di operatività multilingue</a:t>
            </a:r>
            <a:r>
              <a:rPr lang="sl-SI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altLang="it-IT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sl-SI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Čezmejna konferenca o potrebah in dobrih praksah na področju večjezičnega poslovanja</a:t>
            </a:r>
            <a:endParaRPr lang="it-IT" sz="900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Capodistria</a:t>
            </a:r>
            <a:r>
              <a:rPr lang="sl-SI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23 ottobre 2024 </a:t>
            </a:r>
            <a:r>
              <a:rPr lang="it-IT" sz="9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sl-SI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Koper, 23. oktobra 2024</a:t>
            </a:r>
            <a:endParaRPr lang="en-US" altLang="it-IT" sz="900" i="1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ED8B906-AB6C-B1D9-D916-B6406C3F0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43284"/>
            <a:ext cx="10515600" cy="11034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5D1562E-2A9F-4754-7C5C-CB79022E8817}"/>
              </a:ext>
            </a:extLst>
          </p:cNvPr>
          <p:cNvSpPr txBox="1"/>
          <p:nvPr/>
        </p:nvSpPr>
        <p:spPr>
          <a:xfrm>
            <a:off x="8390426" y="361874"/>
            <a:ext cx="3330782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hangingPunct="0"/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Crossborder</a:t>
            </a:r>
            <a:r>
              <a:rPr lang="it-IT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standardization</a:t>
            </a:r>
            <a:r>
              <a:rPr lang="it-IT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institutional</a:t>
            </a:r>
            <a:r>
              <a:rPr lang="sl-SI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terminology</a:t>
            </a:r>
            <a:endParaRPr lang="it-IT" sz="1600" b="1" dirty="0">
              <a:solidFill>
                <a:srgbClr val="2371B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43591C6-7D6C-427A-8339-C057FD09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3" y="67089"/>
            <a:ext cx="3330782" cy="1186135"/>
          </a:xfrm>
          <a:prstGeom prst="rect">
            <a:avLst/>
          </a:prstGeom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6713518" y="1363527"/>
            <a:ext cx="2960716" cy="704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l-SI" sz="2400" i="1" dirty="0"/>
              <a:t>Potek fokusne skupine</a:t>
            </a:r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6579723" y="2140619"/>
            <a:ext cx="4774077" cy="1776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342900" indent="-342900">
              <a:spcBef>
                <a:spcPts val="1000"/>
              </a:spcBef>
              <a:buFont typeface="+mj-lt"/>
              <a:buAutoNum type="arabicPeriod"/>
            </a:pPr>
            <a:r>
              <a:rPr lang="sl-S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Predstavitev rezultatov vprašalnika,  namenjenega spoznavanju stanja poslovanja slovenskih jezikovnih okenc in prevajalskih uradov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sl-SI" sz="1800" b="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sl-SI" sz="2400" dirty="0"/>
          </a:p>
        </p:txBody>
      </p:sp>
      <p:pic>
        <p:nvPicPr>
          <p:cNvPr id="12" name="Immagine 11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F019C50B-9924-47FC-BC56-B0FFA0A1FF7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518" y="3582785"/>
            <a:ext cx="5082241" cy="2322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magine 13" descr="Immagine che contiene testo, schermata, Carattere, logo&#10;&#10;Descrizione generata automaticamente">
            <a:extLst>
              <a:ext uri="{FF2B5EF4-FFF2-40B4-BE49-F238E27FC236}">
                <a16:creationId xmlns:a16="http://schemas.microsoft.com/office/drawing/2014/main" id="{C77DCF53-E961-4B7F-9788-9B9F56D4394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155" y="3582785"/>
            <a:ext cx="5128953" cy="232252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1029689" y="1445859"/>
            <a:ext cx="3600501" cy="542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it-IT" sz="2400" dirty="0"/>
              <a:t>Svolgimento del focus </a:t>
            </a:r>
            <a:r>
              <a:rPr lang="it-IT" sz="2400" dirty="0" err="1"/>
              <a:t>group</a:t>
            </a:r>
            <a:endParaRPr lang="sl-SI" sz="2400" dirty="0"/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954875" y="1591200"/>
            <a:ext cx="4805152" cy="1776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342900" indent="-342900">
              <a:spcBef>
                <a:spcPts val="1000"/>
              </a:spcBef>
              <a:buFont typeface="+mj-lt"/>
              <a:buAutoNum type="arabicPeriod"/>
            </a:pP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Presentazione dei risultati  del questionario sulle attività degli sportelli linguistici sloveni e dei servizi di traduzione</a:t>
            </a:r>
            <a:endParaRPr lang="sl-SI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272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624642B-B75D-BB82-0DB5-9307B9FB6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B5782-5817-E445-956A-379BFC1C9720}" type="slidenum">
              <a:rPr lang="it-IT" smtClean="0"/>
              <a:t>7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FE65039-1BBC-773B-897F-57478A1C85AB}"/>
              </a:ext>
            </a:extLst>
          </p:cNvPr>
          <p:cNvSpPr txBox="1"/>
          <p:nvPr/>
        </p:nvSpPr>
        <p:spPr>
          <a:xfrm>
            <a:off x="3538622" y="6374477"/>
            <a:ext cx="121648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PROJECT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73A29E2-CA2F-C61F-B4F5-5F9A7AC571CE}"/>
              </a:ext>
            </a:extLst>
          </p:cNvPr>
          <p:cNvSpPr txBox="1"/>
          <p:nvPr/>
        </p:nvSpPr>
        <p:spPr>
          <a:xfrm>
            <a:off x="775503" y="6377661"/>
            <a:ext cx="949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Conferenza transfrontaliera sui bisogni e le buone prassi in materia di operatività multilingue</a:t>
            </a:r>
            <a:r>
              <a:rPr lang="sl-SI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altLang="it-IT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sl-SI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Čezmejna konferenca o potrebah in dobrih praksah na področju večjezičnega poslovanja</a:t>
            </a:r>
            <a:endParaRPr lang="it-IT" sz="900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Capodistria</a:t>
            </a:r>
            <a:r>
              <a:rPr lang="sl-SI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23 ottobre 2024 </a:t>
            </a:r>
            <a:r>
              <a:rPr lang="it-IT" sz="9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sl-SI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Koper, 23. oktobra 2024</a:t>
            </a:r>
            <a:endParaRPr lang="en-US" altLang="it-IT" sz="900" i="1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ED8B906-AB6C-B1D9-D916-B6406C3F0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43284"/>
            <a:ext cx="10515600" cy="11034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5D1562E-2A9F-4754-7C5C-CB79022E8817}"/>
              </a:ext>
            </a:extLst>
          </p:cNvPr>
          <p:cNvSpPr txBox="1"/>
          <p:nvPr/>
        </p:nvSpPr>
        <p:spPr>
          <a:xfrm>
            <a:off x="8390426" y="361874"/>
            <a:ext cx="3330782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hangingPunct="0"/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Crossborder</a:t>
            </a:r>
            <a:r>
              <a:rPr lang="it-IT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standardization</a:t>
            </a:r>
            <a:r>
              <a:rPr lang="it-IT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institutional</a:t>
            </a:r>
            <a:r>
              <a:rPr lang="sl-SI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terminology</a:t>
            </a:r>
            <a:endParaRPr lang="it-IT" sz="1600" b="1" dirty="0">
              <a:solidFill>
                <a:srgbClr val="2371B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43591C6-7D6C-427A-8339-C057FD09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3" y="67089"/>
            <a:ext cx="3330782" cy="1186135"/>
          </a:xfrm>
          <a:prstGeom prst="rect">
            <a:avLst/>
          </a:prstGeom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6713518" y="1329631"/>
            <a:ext cx="2960716" cy="704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l-SI" sz="2400" i="1" dirty="0"/>
              <a:t>Potek fokusne skupine</a:t>
            </a:r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6713518" y="2123942"/>
            <a:ext cx="4774077" cy="1341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342900" indent="-342900">
              <a:spcBef>
                <a:spcPts val="1000"/>
              </a:spcBef>
              <a:buFont typeface="+mj-lt"/>
              <a:buAutoNum type="arabicPeriod" startAt="2"/>
            </a:pPr>
            <a:r>
              <a:rPr lang="sl-S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Pogovor o poteku dela na slovenskih jezikovnih okencih ter potrebah referentov in prevajalcev za učinkovitejše delo 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sl-SI" sz="24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636" y="3685020"/>
            <a:ext cx="3181420" cy="238606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88" y="3701959"/>
            <a:ext cx="3158836" cy="236912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3"/>
          <a:stretch/>
        </p:blipFill>
        <p:spPr>
          <a:xfrm>
            <a:off x="4410019" y="3686988"/>
            <a:ext cx="3287566" cy="238409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1186147" y="1329631"/>
            <a:ext cx="3826427" cy="704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it-IT" sz="2400" dirty="0"/>
              <a:t>Svolgimento del focus </a:t>
            </a:r>
            <a:r>
              <a:rPr lang="it-IT" sz="2400" dirty="0" err="1"/>
              <a:t>group</a:t>
            </a:r>
            <a:endParaRPr lang="sl-SI" sz="2400" dirty="0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1151583" y="2033789"/>
            <a:ext cx="4774077" cy="1341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342900" indent="-342900">
              <a:spcBef>
                <a:spcPts val="1000"/>
              </a:spcBef>
              <a:buFont typeface="+mj-lt"/>
              <a:buAutoNum type="arabicPeriod" startAt="2"/>
            </a:pP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Dibattito sull’andamento delle attività presso gli sportelli linguistici sloveni e sui bisogni degli sportellisti e dei traduttori per uno svolgimento più efficace dei compiti</a:t>
            </a:r>
            <a:endParaRPr lang="sl-SI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563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624642B-B75D-BB82-0DB5-9307B9FB6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B5782-5817-E445-956A-379BFC1C9720}" type="slidenum">
              <a:rPr lang="it-IT" smtClean="0"/>
              <a:t>8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FE65039-1BBC-773B-897F-57478A1C85AB}"/>
              </a:ext>
            </a:extLst>
          </p:cNvPr>
          <p:cNvSpPr txBox="1"/>
          <p:nvPr/>
        </p:nvSpPr>
        <p:spPr>
          <a:xfrm>
            <a:off x="3538622" y="6374477"/>
            <a:ext cx="121648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PROJECT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73A29E2-CA2F-C61F-B4F5-5F9A7AC571CE}"/>
              </a:ext>
            </a:extLst>
          </p:cNvPr>
          <p:cNvSpPr txBox="1"/>
          <p:nvPr/>
        </p:nvSpPr>
        <p:spPr>
          <a:xfrm>
            <a:off x="775503" y="6377661"/>
            <a:ext cx="949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Conferenza transfrontaliera sui bisogni e le buone prassi in materia di operatività multilingue</a:t>
            </a:r>
            <a:r>
              <a:rPr lang="sl-SI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altLang="it-IT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sl-SI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Čezmejna konferenca o potrebah in dobrih praksah na področju večjezičnega poslovanja</a:t>
            </a:r>
            <a:endParaRPr lang="it-IT" sz="900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Capodistria</a:t>
            </a:r>
            <a:r>
              <a:rPr lang="sl-SI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23 ottobre 2024 </a:t>
            </a:r>
            <a:r>
              <a:rPr lang="it-IT" sz="9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sl-SI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Koper, 23. oktobra 2024</a:t>
            </a:r>
            <a:endParaRPr lang="en-US" altLang="it-IT" sz="900" i="1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ED8B906-AB6C-B1D9-D916-B6406C3F0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43284"/>
            <a:ext cx="10515600" cy="11034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5D1562E-2A9F-4754-7C5C-CB79022E8817}"/>
              </a:ext>
            </a:extLst>
          </p:cNvPr>
          <p:cNvSpPr txBox="1"/>
          <p:nvPr/>
        </p:nvSpPr>
        <p:spPr>
          <a:xfrm>
            <a:off x="8390426" y="361874"/>
            <a:ext cx="3330782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hangingPunct="0"/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Crossborder</a:t>
            </a:r>
            <a:r>
              <a:rPr lang="it-IT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standardization</a:t>
            </a:r>
            <a:r>
              <a:rPr lang="it-IT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institutional</a:t>
            </a:r>
            <a:r>
              <a:rPr lang="sl-SI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terminology</a:t>
            </a:r>
            <a:endParaRPr lang="it-IT" sz="1600" b="1" dirty="0">
              <a:solidFill>
                <a:srgbClr val="2371B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43591C6-7D6C-427A-8339-C057FD09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3" y="67089"/>
            <a:ext cx="3330782" cy="1186135"/>
          </a:xfrm>
          <a:prstGeom prst="rect">
            <a:avLst/>
          </a:prstGeom>
        </p:spPr>
      </p:pic>
      <p:sp>
        <p:nvSpPr>
          <p:cNvPr id="18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6805541" y="2093023"/>
            <a:ext cx="4774077" cy="4002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l-SI" sz="3200" i="1" u="sng" dirty="0"/>
              <a:t>Stanje</a:t>
            </a:r>
            <a:endParaRPr lang="sl-SI" sz="2900" i="1" u="sng" dirty="0"/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32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veliko povpraševanje p</a:t>
            </a:r>
            <a:r>
              <a:rPr lang="it-IT" sz="32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 </a:t>
            </a:r>
            <a:r>
              <a:rPr lang="it-IT" sz="3200" b="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prevajanju</a:t>
            </a:r>
            <a:r>
              <a:rPr lang="it-IT" sz="32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3200" b="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upravnopravnih</a:t>
            </a:r>
            <a:r>
              <a:rPr lang="it-IT" sz="32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 </a:t>
            </a:r>
            <a:r>
              <a:rPr lang="it-IT" sz="3200" b="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drugih</a:t>
            </a:r>
            <a:r>
              <a:rPr lang="it-IT" sz="32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3200" b="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besedil</a:t>
            </a:r>
            <a:endParaRPr lang="it-IT" sz="3200" b="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32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r>
              <a:rPr lang="it-IT" sz="32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sl-SI" sz="32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žave pri prevajanju (referenti </a:t>
            </a:r>
            <a:r>
              <a:rPr lang="sl-SI" sz="33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niso strokovno usposobljeni, prevajalci pa preobremenjeni)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33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zahtevna strokovna terminologija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33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dolga besedila, kratki roki za oddajo </a:t>
            </a:r>
            <a:endParaRPr lang="it-IT" sz="3300" b="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sl-SI" sz="3200" i="1" dirty="0"/>
          </a:p>
          <a:p>
            <a:r>
              <a:rPr lang="sl-SI" sz="3200" i="1" u="sng" dirty="0"/>
              <a:t>Dobre prakse </a:t>
            </a:r>
          </a:p>
          <a:p>
            <a:pPr marL="228600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32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delo CU na področju standardizacije terminologije</a:t>
            </a:r>
          </a:p>
          <a:p>
            <a:pPr marL="228600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32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program Trados Studio, Jezik na klik, Zvezek normiranih terminov, Mrežne novičke</a:t>
            </a:r>
          </a:p>
          <a:p>
            <a:pPr marL="228600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32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krajši čas prevajanja in boljša kakovost besedil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 dirty="0"/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6805541" y="1159115"/>
            <a:ext cx="4638314" cy="704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l-SI" sz="2400" i="1" dirty="0"/>
              <a:t>1. srečanje - Trst, 10. julija 2024</a:t>
            </a:r>
            <a:endParaRPr lang="it-IT" sz="2400" i="1" dirty="0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775503" y="1162926"/>
            <a:ext cx="4638314" cy="704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t-IT" sz="2400" dirty="0"/>
          </a:p>
          <a:p>
            <a:r>
              <a:rPr lang="sl-SI" sz="2400" dirty="0"/>
              <a:t>1</a:t>
            </a:r>
            <a:r>
              <a:rPr lang="sl-SI" sz="2400" baseline="30000" dirty="0"/>
              <a:t>o</a:t>
            </a:r>
            <a:r>
              <a:rPr lang="sl-SI" sz="2400" dirty="0"/>
              <a:t> incontro - Trieste, 10 luglio 2024</a:t>
            </a:r>
            <a:endParaRPr lang="it-IT" sz="2400" dirty="0"/>
          </a:p>
          <a:p>
            <a:endParaRPr lang="it-IT" sz="2400" dirty="0"/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775503" y="1787236"/>
            <a:ext cx="5171902" cy="4534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l-SI" sz="1400" u="sng" dirty="0"/>
              <a:t>S</a:t>
            </a:r>
            <a:r>
              <a:rPr lang="it-IT" sz="1400" u="sng" dirty="0" err="1"/>
              <a:t>ituazione</a:t>
            </a:r>
            <a:endParaRPr lang="sl-SI" sz="1400" u="sng" dirty="0"/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forte richiesta di traduzioni di carattere giuridico-amministrativo e di altre tipologie di testi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difficoltà nello svolgimento degli incarichi (gli sportellisti non dispongono delle competenze linguistiche e i traduttori hanno un carico di lavoro eccessivo)</a:t>
            </a:r>
            <a:endParaRPr lang="sl-SI" sz="14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r>
              <a:rPr lang="sl-SI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erminologia</a:t>
            </a:r>
            <a:r>
              <a:rPr lang="it-IT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tecnica sfidante</a:t>
            </a:r>
            <a:endParaRPr lang="sl-SI" sz="14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testi lunghi e scadenze troppo strette</a:t>
            </a:r>
            <a:r>
              <a:rPr lang="sl-SI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it-IT" sz="14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sl-SI" sz="1400" dirty="0"/>
          </a:p>
          <a:p>
            <a:r>
              <a:rPr lang="it-IT" sz="1400" u="sng" dirty="0"/>
              <a:t>Buone</a:t>
            </a:r>
            <a:r>
              <a:rPr lang="sl-SI" sz="1400" u="sng" dirty="0"/>
              <a:t> pra</a:t>
            </a:r>
            <a:r>
              <a:rPr lang="it-IT" sz="1400" u="sng" dirty="0" err="1"/>
              <a:t>ssi</a:t>
            </a:r>
            <a:r>
              <a:rPr lang="sl-SI" sz="1400" u="sng" dirty="0"/>
              <a:t> </a:t>
            </a:r>
          </a:p>
          <a:p>
            <a:pPr marL="228600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attività di standardizzazione</a:t>
            </a:r>
            <a:r>
              <a:rPr lang="sl-SI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terminologi</a:t>
            </a:r>
            <a:r>
              <a:rPr lang="it-IT" sz="14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</a:t>
            </a:r>
            <a:r>
              <a:rPr lang="it-IT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svolta dall’Ufficio centrale</a:t>
            </a:r>
            <a:endParaRPr lang="sl-SI" sz="14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program</a:t>
            </a:r>
            <a:r>
              <a:rPr lang="it-IT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</a:t>
            </a:r>
            <a:r>
              <a:rPr lang="sl-SI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Trados Studio, Jezik na klik,</a:t>
            </a:r>
            <a:r>
              <a:rPr lang="it-IT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Raccolta dei termini normati</a:t>
            </a:r>
            <a:r>
              <a:rPr lang="sl-SI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it-IT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Newsletter della Rete</a:t>
            </a:r>
            <a:endParaRPr lang="sl-SI" sz="14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riduzione dei tempi di traduzione e migliore qualità dei testi</a:t>
            </a:r>
            <a:endParaRPr lang="sl-SI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1200" dirty="0"/>
          </a:p>
        </p:txBody>
      </p:sp>
    </p:spTree>
    <p:extLst>
      <p:ext uri="{BB962C8B-B14F-4D97-AF65-F5344CB8AC3E}">
        <p14:creationId xmlns:p14="http://schemas.microsoft.com/office/powerpoint/2010/main" val="3579899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624642B-B75D-BB82-0DB5-9307B9FB6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B5782-5817-E445-956A-379BFC1C9720}" type="slidenum">
              <a:rPr lang="it-IT" smtClean="0"/>
              <a:t>9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FE65039-1BBC-773B-897F-57478A1C85AB}"/>
              </a:ext>
            </a:extLst>
          </p:cNvPr>
          <p:cNvSpPr txBox="1"/>
          <p:nvPr/>
        </p:nvSpPr>
        <p:spPr>
          <a:xfrm>
            <a:off x="3538622" y="6374477"/>
            <a:ext cx="121648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PROJECT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73A29E2-CA2F-C61F-B4F5-5F9A7AC571CE}"/>
              </a:ext>
            </a:extLst>
          </p:cNvPr>
          <p:cNvSpPr txBox="1"/>
          <p:nvPr/>
        </p:nvSpPr>
        <p:spPr>
          <a:xfrm>
            <a:off x="775503" y="6377661"/>
            <a:ext cx="949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Conferenza transfrontaliera sui bisogni e le buone prassi in materia di operatività multilingue</a:t>
            </a:r>
            <a:r>
              <a:rPr lang="sl-SI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altLang="it-IT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sl-SI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Čezmejna konferenca o potrebah in dobrih praksah na področju večjezičnega poslovanja</a:t>
            </a:r>
            <a:endParaRPr lang="it-IT" sz="900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9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Capodistria</a:t>
            </a:r>
            <a:r>
              <a:rPr lang="sl-SI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23 ottobre 2024 </a:t>
            </a:r>
            <a:r>
              <a:rPr lang="it-IT" sz="9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sl-SI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Koper, 23. oktobra 2024</a:t>
            </a:r>
            <a:endParaRPr lang="en-US" altLang="it-IT" sz="900" i="1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ED8B906-AB6C-B1D9-D916-B6406C3F0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43284"/>
            <a:ext cx="10515600" cy="11034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5D1562E-2A9F-4754-7C5C-CB79022E8817}"/>
              </a:ext>
            </a:extLst>
          </p:cNvPr>
          <p:cNvSpPr txBox="1"/>
          <p:nvPr/>
        </p:nvSpPr>
        <p:spPr>
          <a:xfrm>
            <a:off x="8390426" y="361874"/>
            <a:ext cx="3330782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hangingPunct="0"/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Crossborder</a:t>
            </a:r>
            <a:r>
              <a:rPr lang="it-IT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standardization</a:t>
            </a:r>
            <a:r>
              <a:rPr lang="it-IT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institutional</a:t>
            </a:r>
            <a:r>
              <a:rPr lang="sl-SI" sz="1600" b="1" dirty="0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b="1" dirty="0" err="1">
                <a:solidFill>
                  <a:srgbClr val="2371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terminology</a:t>
            </a:r>
            <a:endParaRPr lang="it-IT" sz="1600" b="1" dirty="0">
              <a:solidFill>
                <a:srgbClr val="2371B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43591C6-7D6C-427A-8339-C057FD09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3" y="67089"/>
            <a:ext cx="3330782" cy="1186135"/>
          </a:xfrm>
          <a:prstGeom prst="rect">
            <a:avLst/>
          </a:prstGeom>
        </p:spPr>
      </p:pic>
      <p:sp>
        <p:nvSpPr>
          <p:cNvPr id="18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6713518" y="2183808"/>
            <a:ext cx="4575957" cy="41146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l-SI" sz="2000" i="1" u="sng" dirty="0"/>
              <a:t>Stanje</a:t>
            </a:r>
            <a:endParaRPr lang="sl-SI" sz="1800" i="1" u="sng" dirty="0"/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pisanje besedil v slovenščini in prevajanje je manj pogosto</a:t>
            </a:r>
            <a:endParaRPr lang="it-IT" sz="2000" b="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vprašanje terminologije in spletnih virov je manj občuteno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odgovarjanje na prošnje ali zahteve prebivalcev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opravljanje drugih (administrativnih) nalog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pomanjkanje delovne sile z znanjem slovenščine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l-SI" sz="20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sporazumevanje v narečju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 dirty="0"/>
          </a:p>
        </p:txBody>
      </p:sp>
      <p:sp>
        <p:nvSpPr>
          <p:cNvPr id="2" name="Rettangolo 1"/>
          <p:cNvSpPr/>
          <p:nvPr/>
        </p:nvSpPr>
        <p:spPr>
          <a:xfrm>
            <a:off x="6713518" y="1321369"/>
            <a:ext cx="410830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sl-SI" sz="2400" b="1" i="1" dirty="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srečanje - Videm, 17. julija 2024</a:t>
            </a:r>
            <a:endParaRPr lang="it-IT" sz="2400" b="1" i="1" dirty="0">
              <a:solidFill>
                <a:srgbClr val="2B448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978989" y="1367536"/>
            <a:ext cx="4255652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it-IT" sz="2400" b="1" i="1" dirty="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b="1" dirty="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2° incontro - Udine, 17 luglio 2024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it-IT" sz="2400" b="1" dirty="0">
              <a:solidFill>
                <a:srgbClr val="2B448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BA312810-2A47-2F55-301E-C7C8865A5C48}"/>
              </a:ext>
            </a:extLst>
          </p:cNvPr>
          <p:cNvSpPr txBox="1">
            <a:spLocks/>
          </p:cNvSpPr>
          <p:nvPr/>
        </p:nvSpPr>
        <p:spPr>
          <a:xfrm>
            <a:off x="978989" y="2238978"/>
            <a:ext cx="4774077" cy="41146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B4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l-SI" sz="2000" u="sng" dirty="0"/>
              <a:t>S</a:t>
            </a:r>
            <a:r>
              <a:rPr lang="it-IT" sz="2000" u="sng" dirty="0" err="1"/>
              <a:t>ituazione</a:t>
            </a:r>
            <a:endParaRPr lang="sl-SI" sz="1800" u="sng" dirty="0"/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redazione di testi in sloveno e attività di traduzione infrequente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scarsa attenzione dedicata agli aspetti terminologici e agli strumenti online 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relazioni con il pubblico e gestione delle istanze della popolazione</a:t>
            </a:r>
            <a:endParaRPr lang="sl-SI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svolgimento di altre mansioni </a:t>
            </a:r>
            <a:r>
              <a:rPr lang="sl-SI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amministrative)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carenza di personale con conoscenza dello sloveno</a:t>
            </a:r>
            <a:endParaRPr lang="sl-SI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comunicazione in dialetto</a:t>
            </a:r>
            <a:endParaRPr lang="sl-SI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41021544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Blu verde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zione standard8" id="{514D9736-F3D5-F949-836B-43FDEAF7F553}" vid="{116BE3DA-244C-C942-8907-0430AE3D3C18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B45B7D763BB004890832F1CFAA4CDDF" ma:contentTypeVersion="0" ma:contentTypeDescription="Creare un nuovo documento." ma:contentTypeScope="" ma:versionID="42d0f4e92040db0b21413a0cffe1d58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3eec16d3e841ebf650196acacb84cc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B0FA1BB-D55A-4668-B918-A6A38DC00F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A86AFC-C291-4FDB-9A72-F3CCBAB359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4260C32-FE01-481F-AEBA-7065A42570F9}">
  <ds:schemaRefs>
    <ds:schemaRef ds:uri="http://schemas.microsoft.com/office/2006/metadata/properties"/>
    <ds:schemaRef ds:uri="http://www.w3.org/XML/1998/namespace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ppt_widescreen-PO1</Template>
  <TotalTime>857</TotalTime>
  <Words>2297</Words>
  <Application>Microsoft Office PowerPoint</Application>
  <PresentationFormat>Widescreen</PresentationFormat>
  <Paragraphs>292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Aptos</vt:lpstr>
      <vt:lpstr>Arial</vt:lpstr>
      <vt:lpstr>Open Sans</vt:lpstr>
      <vt:lpstr>Open Sans Semibold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Čavdek Luka</dc:creator>
  <cp:lastModifiedBy>Gaja Kovač</cp:lastModifiedBy>
  <cp:revision>92</cp:revision>
  <dcterms:created xsi:type="dcterms:W3CDTF">2024-05-21T11:31:51Z</dcterms:created>
  <dcterms:modified xsi:type="dcterms:W3CDTF">2024-10-22T06:59:04Z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0x0101006B45B7D763BB004890832F1CFAA4CDDF</vt:lpwstr>
  </property>
</Properties>
</file>