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8" r:id="rId6"/>
    <p:sldId id="260" r:id="rId7"/>
    <p:sldId id="264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1B2"/>
    <a:srgbClr val="1E3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55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F2B1-15B7-8A43-9E46-6634C8F652D6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8946-B790-A147-8AA3-57E498D20D7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2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9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51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91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08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33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02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8946-B790-A147-8AA3-57E498D20D7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22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0A5-E9C8-F44B-92A4-257894C70B66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8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8174-CA80-A247-BAC9-FB919D66D60C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3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7B47-3C03-CD4A-937D-868404F79C5D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7215"/>
            <a:ext cx="78867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23743"/>
            <a:ext cx="7886700" cy="32877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948F-D6AB-6D4B-9744-605A37E44714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38913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6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34C-B782-AA4F-9AAD-3A8080715ADE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65D2-3BA0-7040-B5C6-2EDD30E34412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7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E51-F085-3344-A794-50C92C64DC6B}" type="datetime1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2260-431C-484F-B337-397EDC76BBFF}" type="datetime1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6DD7-BD53-F141-B272-4135EF4C427A}" type="datetime1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2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384F-1D84-7A41-A6C6-1F3ECCF8B740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5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478E-22E4-9B4D-A6E8-1A6FE1465476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727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98329"/>
            <a:ext cx="7886700" cy="331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F0694-A9EA-054B-A8C9-025C7B989311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061" y="6538913"/>
            <a:ext cx="2010332" cy="169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F5D48-4B0D-DF42-860F-4B745F419CC0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B620DC-1D9F-5507-8EA0-BDBAFF80ED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8650" y="6143705"/>
            <a:ext cx="7886700" cy="634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05A450-D2C1-F1A0-ECFA-042D97745C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625147" y="261620"/>
            <a:ext cx="28067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1E3D8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EE42193B-3E0E-73D8-6C70-59F6C4C8559C}"/>
              </a:ext>
            </a:extLst>
          </p:cNvPr>
          <p:cNvSpPr/>
          <p:nvPr/>
        </p:nvSpPr>
        <p:spPr>
          <a:xfrm>
            <a:off x="0" y="1250731"/>
            <a:ext cx="9144000" cy="5607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69BDC9-AD08-2FF2-175A-3878EBE56BFF}"/>
              </a:ext>
            </a:extLst>
          </p:cNvPr>
          <p:cNvSpPr txBox="1"/>
          <p:nvPr/>
        </p:nvSpPr>
        <p:spPr>
          <a:xfrm>
            <a:off x="500865" y="1628333"/>
            <a:ext cx="343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3200" b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C08EFD-1112-479E-22D9-44B49199B580}"/>
              </a:ext>
            </a:extLst>
          </p:cNvPr>
          <p:cNvSpPr txBox="1"/>
          <p:nvPr/>
        </p:nvSpPr>
        <p:spPr>
          <a:xfrm>
            <a:off x="5221267" y="1628333"/>
            <a:ext cx="343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3200" b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D55CEB-5D9E-2BDA-9C23-E264A184AEAF}"/>
              </a:ext>
            </a:extLst>
          </p:cNvPr>
          <p:cNvSpPr txBox="1"/>
          <p:nvPr/>
        </p:nvSpPr>
        <p:spPr>
          <a:xfrm>
            <a:off x="521413" y="2533164"/>
            <a:ext cx="3434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 bisogni e le buone prassi 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materia di operatività multilingue </a:t>
            </a:r>
          </a:p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nella Pubblica Amministrazione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7FB65C-AE0C-C98D-9685-8C5478986587}"/>
              </a:ext>
            </a:extLst>
          </p:cNvPr>
          <p:cNvSpPr txBox="1"/>
          <p:nvPr/>
        </p:nvSpPr>
        <p:spPr>
          <a:xfrm>
            <a:off x="5241815" y="2533164"/>
            <a:ext cx="343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potrebah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dobrih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praksah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večjezičnega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44978A-47A6-28CC-AB6E-4016C8621432}"/>
              </a:ext>
            </a:extLst>
          </p:cNvPr>
          <p:cNvSpPr txBox="1"/>
          <p:nvPr/>
        </p:nvSpPr>
        <p:spPr>
          <a:xfrm>
            <a:off x="521413" y="4375842"/>
            <a:ext cx="343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Mercoledì 23.10.2024, Capodistria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D9BBDF-D6B2-517D-B795-382A7AB7BB7F}"/>
              </a:ext>
            </a:extLst>
          </p:cNvPr>
          <p:cNvSpPr txBox="1"/>
          <p:nvPr/>
        </p:nvSpPr>
        <p:spPr>
          <a:xfrm>
            <a:off x="5241815" y="4375842"/>
            <a:ext cx="343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Sreda, 23.10.2024, Koper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 descr="Immagine che contiene Carattere, Elementi grafici, tipografia, schermata&#10;&#10;Descrizione generata automaticamente">
            <a:extLst>
              <a:ext uri="{FF2B5EF4-FFF2-40B4-BE49-F238E27FC236}">
                <a16:creationId xmlns:a16="http://schemas.microsoft.com/office/drawing/2014/main" id="{3707FCCF-FBF1-0332-406A-6C49B4E7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" r="577" b="38748"/>
          <a:stretch/>
        </p:blipFill>
        <p:spPr>
          <a:xfrm>
            <a:off x="0" y="5079899"/>
            <a:ext cx="9144000" cy="177810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608594B-2CAB-42DE-A42B-0FAAF03D3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82" y="64596"/>
            <a:ext cx="3330782" cy="118613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A0C1A8-0AC8-4E26-B88E-519F43BEBA7A}"/>
              </a:ext>
            </a:extLst>
          </p:cNvPr>
          <p:cNvSpPr txBox="1"/>
          <p:nvPr/>
        </p:nvSpPr>
        <p:spPr>
          <a:xfrm>
            <a:off x="5813218" y="595721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908395" y="257972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4660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E135C-7CB0-B403-74CC-DB1DAF31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51275"/>
            <a:ext cx="7960269" cy="1002397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Relazione sull’analisi dei bisogni derivata dai Focus Group</a:t>
            </a:r>
            <a:br>
              <a:rPr lang="it-IT" sz="2400" dirty="0"/>
            </a:br>
            <a:r>
              <a:rPr lang="it-IT" sz="2400" i="1" dirty="0" err="1"/>
              <a:t>Predstavitev</a:t>
            </a:r>
            <a:r>
              <a:rPr lang="it-IT" sz="2400" i="1" dirty="0"/>
              <a:t> </a:t>
            </a:r>
            <a:r>
              <a:rPr lang="it-IT" sz="2400" i="1" dirty="0" err="1"/>
              <a:t>poročila</a:t>
            </a:r>
            <a:r>
              <a:rPr lang="it-IT" sz="2400" i="1" dirty="0"/>
              <a:t> o </a:t>
            </a:r>
            <a:r>
              <a:rPr lang="it-IT" sz="2400" i="1" dirty="0" err="1"/>
              <a:t>analizi</a:t>
            </a:r>
            <a:r>
              <a:rPr lang="it-IT" sz="2400" i="1" dirty="0"/>
              <a:t> </a:t>
            </a:r>
            <a:r>
              <a:rPr lang="it-IT" sz="2400" i="1" dirty="0" err="1"/>
              <a:t>potreb</a:t>
            </a:r>
            <a:r>
              <a:rPr lang="it-IT" sz="2400" i="1" dirty="0"/>
              <a:t> </a:t>
            </a:r>
            <a:r>
              <a:rPr lang="it-IT" sz="2400" i="1" dirty="0" err="1"/>
              <a:t>na</a:t>
            </a:r>
            <a:r>
              <a:rPr lang="it-IT" sz="2400" i="1" dirty="0"/>
              <a:t> </a:t>
            </a:r>
            <a:r>
              <a:rPr lang="it-IT" sz="2400" i="1" dirty="0" err="1"/>
              <a:t>podlagi</a:t>
            </a:r>
            <a:r>
              <a:rPr lang="it-IT" sz="2400" i="1" dirty="0"/>
              <a:t> </a:t>
            </a:r>
            <a:r>
              <a:rPr lang="it-IT" sz="2400" i="1" dirty="0" err="1"/>
              <a:t>fokusnih</a:t>
            </a:r>
            <a:r>
              <a:rPr lang="it-IT" sz="2400" i="1" dirty="0"/>
              <a:t> </a:t>
            </a:r>
            <a:r>
              <a:rPr lang="it-IT" sz="2400" i="1" dirty="0" err="1"/>
              <a:t>skupin</a:t>
            </a:r>
            <a:endParaRPr lang="it-IT" sz="2400" i="1" dirty="0"/>
          </a:p>
        </p:txBody>
      </p:sp>
      <p:pic>
        <p:nvPicPr>
          <p:cNvPr id="15" name="Segnaposto contenuto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4960" y="2808964"/>
            <a:ext cx="5785280" cy="239491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12709" y="2153673"/>
            <a:ext cx="263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Udine / </a:t>
            </a:r>
            <a:r>
              <a:rPr lang="it-IT" b="1" i="1" dirty="0" err="1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Videm</a:t>
            </a:r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29.08.2024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06283" y="5440595"/>
            <a:ext cx="818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Relatrice / </a:t>
            </a:r>
            <a:r>
              <a:rPr lang="it-IT" b="1" i="1" dirty="0" err="1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Predstavlja</a:t>
            </a:r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: Linda Picco, </a:t>
            </a:r>
            <a:r>
              <a:rPr lang="it-IT" b="1" dirty="0" err="1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ARLeF</a:t>
            </a:r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- </a:t>
            </a:r>
            <a:r>
              <a:rPr lang="it-IT" b="1" dirty="0" err="1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Agjenzie</a:t>
            </a:r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b="1" dirty="0" err="1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regjonâl</a:t>
            </a:r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pe </a:t>
            </a:r>
            <a:r>
              <a:rPr lang="it-IT" b="1" dirty="0" err="1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lenghe</a:t>
            </a:r>
            <a:r>
              <a:rPr lang="it-IT" b="1" dirty="0">
                <a:solidFill>
                  <a:srgbClr val="2371B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furlane</a:t>
            </a:r>
          </a:p>
        </p:txBody>
      </p:sp>
      <p:sp>
        <p:nvSpPr>
          <p:cNvPr id="17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5987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587" y="6428192"/>
            <a:ext cx="2010332" cy="169568"/>
          </a:xfrm>
        </p:spPr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87728" y="2861615"/>
            <a:ext cx="3168544" cy="2378384"/>
          </a:xfrm>
          <a:prstGeom prst="rect">
            <a:avLst/>
          </a:prstGeom>
        </p:spPr>
      </p:pic>
      <p:sp>
        <p:nvSpPr>
          <p:cNvPr id="18" name="Segnaposto contenuto 6"/>
          <p:cNvSpPr txBox="1">
            <a:spLocks/>
          </p:cNvSpPr>
          <p:nvPr/>
        </p:nvSpPr>
        <p:spPr>
          <a:xfrm>
            <a:off x="628650" y="1183684"/>
            <a:ext cx="8070507" cy="156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1E3D86"/>
                </a:solidFill>
              </a:rPr>
              <a:t>Rapporti tra operatori linguistici e pubblica amministrazione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1E3D86"/>
                </a:solidFill>
              </a:rPr>
              <a:t>in merito alle attività legate alla lingua friulana e/o in friulano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1E3D8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i="1" dirty="0" err="1">
                <a:solidFill>
                  <a:srgbClr val="1E3D86"/>
                </a:solidFill>
              </a:rPr>
              <a:t>Odnosi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med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jezikovnimi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delavci</a:t>
            </a:r>
            <a:r>
              <a:rPr lang="it-IT" sz="1800" b="1" i="1" dirty="0">
                <a:solidFill>
                  <a:srgbClr val="1E3D86"/>
                </a:solidFill>
              </a:rPr>
              <a:t> in </a:t>
            </a:r>
            <a:r>
              <a:rPr lang="it-IT" sz="1800" b="1" i="1" dirty="0" err="1">
                <a:solidFill>
                  <a:srgbClr val="1E3D86"/>
                </a:solidFill>
              </a:rPr>
              <a:t>delavkami</a:t>
            </a:r>
            <a:r>
              <a:rPr lang="it-IT" sz="1800" b="1" i="1" dirty="0">
                <a:solidFill>
                  <a:srgbClr val="1E3D86"/>
                </a:solidFill>
              </a:rPr>
              <a:t> ter </a:t>
            </a:r>
            <a:r>
              <a:rPr lang="it-IT" sz="1800" b="1" i="1" dirty="0" err="1">
                <a:solidFill>
                  <a:srgbClr val="1E3D86"/>
                </a:solidFill>
              </a:rPr>
              <a:t>javno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upravo</a:t>
            </a:r>
            <a:r>
              <a:rPr lang="it-IT" sz="1800" b="1" i="1" dirty="0">
                <a:solidFill>
                  <a:srgbClr val="1E3D86"/>
                </a:solidFill>
              </a:rPr>
              <a:t> v </a:t>
            </a:r>
            <a:r>
              <a:rPr lang="it-IT" sz="1800" b="1" i="1" dirty="0" err="1">
                <a:solidFill>
                  <a:srgbClr val="1E3D86"/>
                </a:solidFill>
              </a:rPr>
              <a:t>zvezi</a:t>
            </a:r>
            <a:r>
              <a:rPr lang="it-IT" sz="1800" b="1" i="1" dirty="0">
                <a:solidFill>
                  <a:srgbClr val="1E3D86"/>
                </a:solidFill>
              </a:rPr>
              <a:t> z </a:t>
            </a:r>
            <a:r>
              <a:rPr lang="it-IT" sz="1800" b="1" i="1" dirty="0" err="1">
                <a:solidFill>
                  <a:srgbClr val="1E3D86"/>
                </a:solidFill>
              </a:rPr>
              <a:t>dejavnostmi</a:t>
            </a:r>
            <a:r>
              <a:rPr lang="it-IT" sz="1800" b="1" i="1" dirty="0">
                <a:solidFill>
                  <a:srgbClr val="1E3D86"/>
                </a:solidFill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i="1" dirty="0" err="1">
                <a:solidFill>
                  <a:srgbClr val="1E3D86"/>
                </a:solidFill>
              </a:rPr>
              <a:t>povezanimi</a:t>
            </a:r>
            <a:r>
              <a:rPr lang="it-IT" sz="1800" b="1" i="1" dirty="0">
                <a:solidFill>
                  <a:srgbClr val="1E3D86"/>
                </a:solidFill>
              </a:rPr>
              <a:t> s </a:t>
            </a:r>
            <a:r>
              <a:rPr lang="it-IT" sz="1800" b="1" i="1" dirty="0" err="1">
                <a:solidFill>
                  <a:srgbClr val="1E3D86"/>
                </a:solidFill>
              </a:rPr>
              <a:t>furlanskim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jezikom</a:t>
            </a:r>
            <a:r>
              <a:rPr lang="it-IT" sz="1800" b="1" i="1" dirty="0">
                <a:solidFill>
                  <a:srgbClr val="1E3D86"/>
                </a:solidFill>
              </a:rPr>
              <a:t> in/ali v </a:t>
            </a:r>
            <a:r>
              <a:rPr lang="it-IT" sz="1800" b="1" i="1" dirty="0" err="1">
                <a:solidFill>
                  <a:srgbClr val="1E3D86"/>
                </a:solidFill>
              </a:rPr>
              <a:t>furlanščini</a:t>
            </a:r>
            <a:endParaRPr lang="it-IT" i="1" dirty="0">
              <a:solidFill>
                <a:srgbClr val="2371B2"/>
              </a:solidFill>
            </a:endParaRPr>
          </a:p>
        </p:txBody>
      </p:sp>
      <p:sp>
        <p:nvSpPr>
          <p:cNvPr id="20" name="Segnaposto contenuto 6"/>
          <p:cNvSpPr txBox="1">
            <a:spLocks/>
          </p:cNvSpPr>
          <p:nvPr/>
        </p:nvSpPr>
        <p:spPr>
          <a:xfrm>
            <a:off x="628650" y="5351118"/>
            <a:ext cx="8070507" cy="825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sz="1800" b="1" dirty="0">
                <a:solidFill>
                  <a:srgbClr val="1E3D86"/>
                </a:solidFill>
              </a:rPr>
              <a:t>Aspetti positivi, criticità e proposte per una migliore operatività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1800" b="1" i="1" dirty="0" err="1">
                <a:solidFill>
                  <a:srgbClr val="1E3D86"/>
                </a:solidFill>
              </a:rPr>
              <a:t>Pozitivni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vidiki</a:t>
            </a:r>
            <a:r>
              <a:rPr lang="it-IT" sz="1800" b="1" i="1" dirty="0">
                <a:solidFill>
                  <a:srgbClr val="1E3D86"/>
                </a:solidFill>
              </a:rPr>
              <a:t>, </a:t>
            </a:r>
            <a:r>
              <a:rPr lang="it-IT" sz="1800" b="1" i="1" dirty="0" err="1">
                <a:solidFill>
                  <a:srgbClr val="1E3D86"/>
                </a:solidFill>
              </a:rPr>
              <a:t>kritična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vprašanja</a:t>
            </a:r>
            <a:r>
              <a:rPr lang="it-IT" sz="1800" b="1" i="1" dirty="0">
                <a:solidFill>
                  <a:srgbClr val="1E3D86"/>
                </a:solidFill>
              </a:rPr>
              <a:t> in </a:t>
            </a:r>
            <a:r>
              <a:rPr lang="it-IT" sz="1800" b="1" i="1" dirty="0" err="1">
                <a:solidFill>
                  <a:srgbClr val="1E3D86"/>
                </a:solidFill>
              </a:rPr>
              <a:t>predlogi</a:t>
            </a:r>
            <a:r>
              <a:rPr lang="it-IT" sz="1800" b="1" i="1" dirty="0">
                <a:solidFill>
                  <a:srgbClr val="1E3D86"/>
                </a:solidFill>
              </a:rPr>
              <a:t> za </a:t>
            </a:r>
            <a:r>
              <a:rPr lang="it-IT" sz="1800" b="1" i="1" dirty="0" err="1">
                <a:solidFill>
                  <a:srgbClr val="1E3D86"/>
                </a:solidFill>
              </a:rPr>
              <a:t>boljše</a:t>
            </a:r>
            <a:r>
              <a:rPr lang="it-IT" sz="1800" b="1" i="1" dirty="0">
                <a:solidFill>
                  <a:srgbClr val="1E3D86"/>
                </a:solidFill>
              </a:rPr>
              <a:t> </a:t>
            </a:r>
            <a:r>
              <a:rPr lang="it-IT" sz="1800" b="1" i="1" dirty="0" err="1">
                <a:solidFill>
                  <a:srgbClr val="1E3D86"/>
                </a:solidFill>
              </a:rPr>
              <a:t>delovanje</a:t>
            </a:r>
            <a:endParaRPr lang="it-IT" i="1" dirty="0">
              <a:solidFill>
                <a:srgbClr val="2371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5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type="body" idx="1"/>
          </p:nvPr>
        </p:nvSpPr>
        <p:spPr>
          <a:xfrm>
            <a:off x="629842" y="1606346"/>
            <a:ext cx="3868340" cy="823912"/>
          </a:xfrm>
        </p:spPr>
        <p:txBody>
          <a:bodyPr>
            <a:normAutofit/>
          </a:bodyPr>
          <a:lstStyle/>
          <a:p>
            <a:pPr lvl="0"/>
            <a:r>
              <a:rPr lang="it-IT" sz="2800" dirty="0">
                <a:solidFill>
                  <a:srgbClr val="1E3D86"/>
                </a:solidFill>
              </a:rPr>
              <a:t>Alcuni elementi condivisi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Differenza tra lingua e grafia</a:t>
            </a:r>
          </a:p>
          <a:p>
            <a:r>
              <a:rPr lang="it-IT" sz="2400" dirty="0"/>
              <a:t>Lingua standard e varianti linguistiche</a:t>
            </a:r>
          </a:p>
          <a:p>
            <a:r>
              <a:rPr lang="it-IT" sz="2400" dirty="0"/>
              <a:t>Funzione educativa e motivazionale degli operatori linguistici</a:t>
            </a:r>
          </a:p>
          <a:p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670002" y="1616187"/>
            <a:ext cx="3887391" cy="823912"/>
          </a:xfrm>
        </p:spPr>
        <p:txBody>
          <a:bodyPr>
            <a:normAutofit/>
          </a:bodyPr>
          <a:lstStyle/>
          <a:p>
            <a:r>
              <a:rPr lang="it-IT" sz="2800" dirty="0" err="1">
                <a:solidFill>
                  <a:srgbClr val="1E3D86"/>
                </a:solidFill>
              </a:rPr>
              <a:t>Nekateri</a:t>
            </a:r>
            <a:r>
              <a:rPr lang="it-IT" sz="2800" dirty="0">
                <a:solidFill>
                  <a:srgbClr val="1E3D86"/>
                </a:solidFill>
              </a:rPr>
              <a:t> </a:t>
            </a:r>
            <a:r>
              <a:rPr lang="it-IT" sz="2800" dirty="0" err="1">
                <a:solidFill>
                  <a:srgbClr val="1E3D86"/>
                </a:solidFill>
              </a:rPr>
              <a:t>skupni</a:t>
            </a:r>
            <a:r>
              <a:rPr lang="it-IT" sz="2800" dirty="0">
                <a:solidFill>
                  <a:srgbClr val="1E3D86"/>
                </a:solidFill>
              </a:rPr>
              <a:t> elementi</a:t>
            </a:r>
            <a:endParaRPr lang="it-IT" sz="2800" dirty="0"/>
          </a:p>
        </p:txBody>
      </p:sp>
      <p:sp>
        <p:nvSpPr>
          <p:cNvPr id="17" name="Segnaposto contenuto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sz="2400" dirty="0" err="1"/>
              <a:t>Razlika</a:t>
            </a:r>
            <a:r>
              <a:rPr lang="it-IT" sz="2400" dirty="0"/>
              <a:t> </a:t>
            </a:r>
            <a:r>
              <a:rPr lang="it-IT" sz="2400" dirty="0" err="1"/>
              <a:t>med</a:t>
            </a:r>
            <a:r>
              <a:rPr lang="it-IT" sz="2400" dirty="0"/>
              <a:t> </a:t>
            </a:r>
            <a:r>
              <a:rPr lang="it-IT" sz="2400" dirty="0" err="1"/>
              <a:t>jezikom</a:t>
            </a:r>
            <a:r>
              <a:rPr lang="it-IT" sz="2400" dirty="0"/>
              <a:t> in </a:t>
            </a:r>
            <a:r>
              <a:rPr lang="it-IT" sz="2400" dirty="0" err="1"/>
              <a:t>zapisom</a:t>
            </a:r>
            <a:endParaRPr lang="it-IT" sz="2400" dirty="0"/>
          </a:p>
          <a:p>
            <a:r>
              <a:rPr lang="it-IT" sz="2400" dirty="0" err="1"/>
              <a:t>Standardni</a:t>
            </a:r>
            <a:r>
              <a:rPr lang="it-IT" sz="2400" dirty="0"/>
              <a:t> </a:t>
            </a:r>
            <a:r>
              <a:rPr lang="it-IT" sz="2400" dirty="0" err="1"/>
              <a:t>jezik</a:t>
            </a:r>
            <a:r>
              <a:rPr lang="it-IT" sz="2400" dirty="0"/>
              <a:t> in </a:t>
            </a:r>
            <a:r>
              <a:rPr lang="it-IT" sz="2400" dirty="0" err="1"/>
              <a:t>jezikovne</a:t>
            </a:r>
            <a:r>
              <a:rPr lang="it-IT" sz="2400" dirty="0"/>
              <a:t> </a:t>
            </a:r>
            <a:r>
              <a:rPr lang="it-IT" sz="2400" dirty="0" err="1"/>
              <a:t>različice</a:t>
            </a:r>
            <a:endParaRPr lang="it-IT" sz="2400" dirty="0"/>
          </a:p>
          <a:p>
            <a:r>
              <a:rPr lang="it-IT" sz="2400" dirty="0" err="1"/>
              <a:t>Izobraževalna</a:t>
            </a:r>
            <a:r>
              <a:rPr lang="it-IT" sz="2400" dirty="0"/>
              <a:t> in </a:t>
            </a:r>
            <a:r>
              <a:rPr lang="it-IT" sz="2400" dirty="0" err="1"/>
              <a:t>motivacijska</a:t>
            </a:r>
            <a:r>
              <a:rPr lang="it-IT" sz="2400" dirty="0"/>
              <a:t> </a:t>
            </a:r>
            <a:r>
              <a:rPr lang="it-IT" sz="2400" dirty="0" err="1"/>
              <a:t>funkcija</a:t>
            </a:r>
            <a:r>
              <a:rPr lang="it-IT" sz="2400" dirty="0"/>
              <a:t> </a:t>
            </a:r>
            <a:r>
              <a:rPr lang="it-IT" sz="2400" dirty="0" err="1"/>
              <a:t>jezikovnih</a:t>
            </a:r>
            <a:r>
              <a:rPr lang="it-IT" sz="2400" dirty="0"/>
              <a:t> </a:t>
            </a:r>
            <a:r>
              <a:rPr lang="it-IT" sz="2400" dirty="0" err="1"/>
              <a:t>delavcev</a:t>
            </a:r>
            <a:r>
              <a:rPr lang="it-IT" sz="2400" dirty="0"/>
              <a:t> in </a:t>
            </a:r>
            <a:r>
              <a:rPr lang="it-IT" sz="2400" dirty="0" err="1"/>
              <a:t>delavk</a:t>
            </a:r>
            <a:endParaRPr lang="it-IT" sz="2400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2217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type="body" idx="1"/>
          </p:nvPr>
        </p:nvSpPr>
        <p:spPr>
          <a:xfrm>
            <a:off x="629842" y="1250935"/>
            <a:ext cx="3868340" cy="8239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1E3D86"/>
                </a:solidFill>
              </a:rPr>
              <a:t>Altri spunti di riflessione</a:t>
            </a:r>
            <a:endParaRPr lang="it-IT" sz="2800" i="1" dirty="0">
              <a:solidFill>
                <a:srgbClr val="2371B2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629842" y="2300150"/>
            <a:ext cx="3868340" cy="368458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Discrasia tra ciò che è bene fare e quello che realmente si fa</a:t>
            </a:r>
          </a:p>
          <a:p>
            <a:r>
              <a:rPr lang="it-IT" dirty="0"/>
              <a:t>Ulteriore aggravio per la Pubblica Amministrazione</a:t>
            </a:r>
          </a:p>
          <a:p>
            <a:r>
              <a:rPr lang="it-IT" dirty="0"/>
              <a:t>Pubblica Amministrazione come strumento di diffusione</a:t>
            </a:r>
          </a:p>
          <a:p>
            <a:r>
              <a:rPr lang="it-IT" dirty="0"/>
              <a:t>Figure di riferimento</a:t>
            </a:r>
          </a:p>
          <a:p>
            <a:r>
              <a:rPr lang="it-IT" dirty="0"/>
              <a:t>Friulano come lingua dei rapporti diretti, amicali, informali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46826"/>
            <a:ext cx="3887391" cy="823912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1E3D86"/>
                </a:solidFill>
              </a:rPr>
              <a:t>Druge iztočnice za razmislek</a:t>
            </a:r>
            <a:r>
              <a:rPr lang="it-IT" sz="2800" dirty="0">
                <a:solidFill>
                  <a:srgbClr val="1E3D86"/>
                </a:solidFill>
              </a:rPr>
              <a:t> </a:t>
            </a:r>
            <a:endParaRPr lang="it-IT" sz="2800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629150" y="2300150"/>
            <a:ext cx="3887391" cy="368458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Neskladje med tem, kar bi bilo dobro narediti, in tem, kar se dejansko dela</a:t>
            </a:r>
          </a:p>
          <a:p>
            <a:r>
              <a:rPr lang="pl-PL" dirty="0"/>
              <a:t>Dodatno breme za javno upravo</a:t>
            </a:r>
          </a:p>
          <a:p>
            <a:r>
              <a:rPr lang="sv-SE" dirty="0"/>
              <a:t>Javna uprava kot orodje za diseminacijo</a:t>
            </a:r>
          </a:p>
          <a:p>
            <a:r>
              <a:rPr lang="it-IT" dirty="0" err="1"/>
              <a:t>Vzorniki</a:t>
            </a:r>
            <a:endParaRPr lang="it-IT" dirty="0"/>
          </a:p>
          <a:p>
            <a:r>
              <a:rPr lang="it-IT" dirty="0" err="1"/>
              <a:t>Furlanščina</a:t>
            </a:r>
            <a:r>
              <a:rPr lang="it-IT" dirty="0"/>
              <a:t> </a:t>
            </a:r>
            <a:r>
              <a:rPr lang="it-IT" dirty="0" err="1"/>
              <a:t>kot</a:t>
            </a:r>
            <a:r>
              <a:rPr lang="it-IT" dirty="0"/>
              <a:t> </a:t>
            </a:r>
            <a:r>
              <a:rPr lang="it-IT" dirty="0" err="1"/>
              <a:t>jezik</a:t>
            </a:r>
            <a:r>
              <a:rPr lang="it-IT" dirty="0"/>
              <a:t> </a:t>
            </a:r>
            <a:r>
              <a:rPr lang="it-IT" dirty="0" err="1"/>
              <a:t>neposrednih</a:t>
            </a:r>
            <a:r>
              <a:rPr lang="it-IT" dirty="0"/>
              <a:t>, </a:t>
            </a:r>
            <a:r>
              <a:rPr lang="it-IT" dirty="0" err="1"/>
              <a:t>prijateljskih</a:t>
            </a:r>
            <a:r>
              <a:rPr lang="it-IT" dirty="0"/>
              <a:t> in </a:t>
            </a:r>
            <a:r>
              <a:rPr lang="it-IT" dirty="0" err="1"/>
              <a:t>neformalnih</a:t>
            </a:r>
            <a:r>
              <a:rPr lang="it-IT" dirty="0"/>
              <a:t> </a:t>
            </a:r>
            <a:r>
              <a:rPr lang="it-IT" dirty="0" err="1"/>
              <a:t>stikov</a:t>
            </a:r>
            <a:endParaRPr lang="it-IT" dirty="0"/>
          </a:p>
          <a:p>
            <a:endParaRPr lang="it-IT" dirty="0"/>
          </a:p>
          <a:p>
            <a:endParaRPr lang="sv-SE" dirty="0"/>
          </a:p>
          <a:p>
            <a:endParaRPr lang="sv-SE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4909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54832" y="11985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Dati della ricerca “</a:t>
            </a:r>
            <a:r>
              <a:rPr lang="it-IT" sz="2800" dirty="0" err="1"/>
              <a:t>Furlan</a:t>
            </a:r>
            <a:r>
              <a:rPr lang="it-IT" sz="2800" dirty="0"/>
              <a:t> </a:t>
            </a:r>
            <a:r>
              <a:rPr lang="it-IT" sz="2800" dirty="0" err="1"/>
              <a:t>contât</a:t>
            </a:r>
            <a:r>
              <a:rPr lang="it-IT" sz="2800" dirty="0"/>
              <a:t> - </a:t>
            </a:r>
            <a:r>
              <a:rPr lang="it-IT" sz="2800" dirty="0" err="1"/>
              <a:t>Tire</a:t>
            </a:r>
            <a:r>
              <a:rPr lang="it-IT" sz="2800" dirty="0"/>
              <a:t> </a:t>
            </a:r>
            <a:r>
              <a:rPr lang="it-IT" sz="2800" dirty="0" err="1"/>
              <a:t>fûr</a:t>
            </a:r>
            <a:r>
              <a:rPr lang="it-IT" sz="2800" dirty="0"/>
              <a:t> la </a:t>
            </a:r>
            <a:r>
              <a:rPr lang="it-IT" sz="2800" dirty="0" err="1"/>
              <a:t>lenghe</a:t>
            </a:r>
            <a:r>
              <a:rPr lang="it-IT" sz="2800" dirty="0"/>
              <a:t>” </a:t>
            </a:r>
            <a:br>
              <a:rPr lang="it-IT" sz="2800" dirty="0"/>
            </a:br>
            <a:r>
              <a:rPr lang="sl-SI" sz="2800" i="1" dirty="0"/>
              <a:t>Podatki raziskave “Furlan contât - Tire fûr la lenghe”</a:t>
            </a:r>
            <a:endParaRPr lang="it-IT" sz="2800" i="1" dirty="0"/>
          </a:p>
        </p:txBody>
      </p:sp>
      <p:sp>
        <p:nvSpPr>
          <p:cNvPr id="7" name="Segnaposto contenuto 6"/>
          <p:cNvSpPr>
            <a:spLocks noGrp="1"/>
          </p:cNvSpPr>
          <p:nvPr>
            <p:ph type="body" idx="1"/>
          </p:nvPr>
        </p:nvSpPr>
        <p:spPr>
          <a:xfrm>
            <a:off x="554832" y="2510089"/>
            <a:ext cx="3868340" cy="97712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1700" dirty="0">
                <a:solidFill>
                  <a:srgbClr val="1E3D86"/>
                </a:solidFill>
              </a:rPr>
              <a:t>Indagine sull’utilizzo della lingua friulana e delle altre lingue parlate in Friuli” finanziata dall’</a:t>
            </a:r>
            <a:r>
              <a:rPr lang="it-IT" sz="1700" dirty="0" err="1">
                <a:solidFill>
                  <a:srgbClr val="1E3D86"/>
                </a:solidFill>
              </a:rPr>
              <a:t>ARLeF</a:t>
            </a:r>
            <a:r>
              <a:rPr lang="it-IT" sz="1700" dirty="0">
                <a:solidFill>
                  <a:srgbClr val="1E3D86"/>
                </a:solidFill>
              </a:rPr>
              <a:t> e condotta nel 2023 dall’IRES FVG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629842" y="3556274"/>
            <a:ext cx="3868340" cy="2108489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solidFill>
                  <a:srgbClr val="2371B2"/>
                </a:solidFill>
              </a:rPr>
              <a:t>La lingua friulana è:</a:t>
            </a:r>
          </a:p>
          <a:p>
            <a:r>
              <a:rPr lang="it-IT" sz="2400" dirty="0"/>
              <a:t>Parlata attivamente da 444.000 persone </a:t>
            </a:r>
          </a:p>
          <a:p>
            <a:r>
              <a:rPr lang="it-IT" sz="2400" dirty="0"/>
              <a:t>Compresa da circa 700.000 (ossia 9 persone su 10)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9389" y="2537731"/>
            <a:ext cx="3887391" cy="988348"/>
          </a:xfrm>
        </p:spPr>
        <p:txBody>
          <a:bodyPr anchor="t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sl-SI" sz="1700" dirty="0">
                <a:solidFill>
                  <a:srgbClr val="1E3D86"/>
                </a:solidFill>
              </a:rPr>
              <a:t>Raziskava o rabi furlanskega jezika in drugih jezikov, ki se govorijo v Furlaniji, ki jo je financirala ARLeF in jo je leta 2023 izvedel IRES FVG</a:t>
            </a:r>
            <a:endParaRPr lang="it-IT" sz="1700" dirty="0">
              <a:solidFill>
                <a:srgbClr val="1E3D86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649390" y="3556274"/>
            <a:ext cx="3887391" cy="2010393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 err="1">
                <a:solidFill>
                  <a:srgbClr val="2371B2"/>
                </a:solidFill>
              </a:rPr>
              <a:t>Furlanski</a:t>
            </a:r>
            <a:r>
              <a:rPr lang="it-IT" sz="2400" dirty="0">
                <a:solidFill>
                  <a:srgbClr val="2371B2"/>
                </a:solidFill>
              </a:rPr>
              <a:t> </a:t>
            </a:r>
            <a:r>
              <a:rPr lang="it-IT" sz="2400" dirty="0" err="1">
                <a:solidFill>
                  <a:srgbClr val="2371B2"/>
                </a:solidFill>
              </a:rPr>
              <a:t>jezik</a:t>
            </a:r>
            <a:r>
              <a:rPr lang="it-IT" sz="2400" dirty="0">
                <a:solidFill>
                  <a:srgbClr val="2371B2"/>
                </a:solidFill>
              </a:rPr>
              <a:t> :</a:t>
            </a:r>
          </a:p>
          <a:p>
            <a:r>
              <a:rPr lang="it-IT" sz="2400" dirty="0" err="1"/>
              <a:t>Aktivno</a:t>
            </a:r>
            <a:r>
              <a:rPr lang="it-IT" sz="2400" dirty="0"/>
              <a:t> </a:t>
            </a:r>
            <a:r>
              <a:rPr lang="it-IT" sz="2400" dirty="0" err="1"/>
              <a:t>ga</a:t>
            </a:r>
            <a:r>
              <a:rPr lang="it-IT" sz="2400" dirty="0"/>
              <a:t> </a:t>
            </a:r>
            <a:r>
              <a:rPr lang="it-IT" sz="2400" dirty="0" err="1"/>
              <a:t>govori</a:t>
            </a:r>
            <a:r>
              <a:rPr lang="it-IT" sz="2400" dirty="0"/>
              <a:t> 444.000 </a:t>
            </a:r>
            <a:r>
              <a:rPr lang="it-IT" sz="2400" dirty="0" err="1"/>
              <a:t>ljudi</a:t>
            </a:r>
            <a:endParaRPr lang="it-IT" sz="2400" dirty="0"/>
          </a:p>
          <a:p>
            <a:r>
              <a:rPr lang="it-IT" sz="2400" dirty="0" err="1"/>
              <a:t>Razume</a:t>
            </a:r>
            <a:r>
              <a:rPr lang="it-IT" sz="2400" dirty="0"/>
              <a:t> </a:t>
            </a:r>
            <a:r>
              <a:rPr lang="it-IT" sz="2400" dirty="0" err="1"/>
              <a:t>ga</a:t>
            </a:r>
            <a:r>
              <a:rPr lang="it-IT" sz="2400" dirty="0"/>
              <a:t> </a:t>
            </a:r>
            <a:r>
              <a:rPr lang="it-IT" sz="2400" dirty="0" err="1"/>
              <a:t>približno</a:t>
            </a:r>
            <a:r>
              <a:rPr lang="it-IT" sz="2400" dirty="0"/>
              <a:t> 700.000 </a:t>
            </a:r>
            <a:r>
              <a:rPr lang="it-IT" sz="2400" dirty="0" err="1"/>
              <a:t>ljudi</a:t>
            </a:r>
            <a:r>
              <a:rPr lang="it-IT" sz="2400" dirty="0"/>
              <a:t> (</a:t>
            </a:r>
            <a:r>
              <a:rPr lang="it-IT" sz="2400" dirty="0" err="1"/>
              <a:t>tj</a:t>
            </a:r>
            <a:r>
              <a:rPr lang="it-IT" sz="2400" dirty="0"/>
              <a:t>. 90 % </a:t>
            </a:r>
            <a:r>
              <a:rPr lang="it-IT" sz="2400" dirty="0" err="1"/>
              <a:t>prebivalstva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  <p:sp>
        <p:nvSpPr>
          <p:cNvPr id="13" name="Segnaposto contenuto 6"/>
          <p:cNvSpPr txBox="1">
            <a:spLocks/>
          </p:cNvSpPr>
          <p:nvPr/>
        </p:nvSpPr>
        <p:spPr>
          <a:xfrm>
            <a:off x="781050" y="3871333"/>
            <a:ext cx="7886700" cy="328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58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type="body" idx="1"/>
          </p:nvPr>
        </p:nvSpPr>
        <p:spPr>
          <a:xfrm>
            <a:off x="703660" y="1449727"/>
            <a:ext cx="3868340" cy="823912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0432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Suggerimenti</a:t>
            </a:r>
            <a:r>
              <a:rPr lang="en-US" sz="2800" dirty="0">
                <a:solidFill>
                  <a:srgbClr val="0432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2800" dirty="0" err="1">
                <a:solidFill>
                  <a:srgbClr val="0432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proposte</a:t>
            </a:r>
            <a:endParaRPr lang="it-IT" i="1" dirty="0">
              <a:solidFill>
                <a:srgbClr val="2371B2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Necessità di un’adeguata formazione</a:t>
            </a:r>
          </a:p>
          <a:p>
            <a:r>
              <a:rPr lang="it-IT" sz="2400" dirty="0"/>
              <a:t>Proposta di un canale di comunicazione preferenziale, in particolare nella Pubblica Amministrazione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451751"/>
            <a:ext cx="3887391" cy="823912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0432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Priporočila</a:t>
            </a:r>
            <a:r>
              <a:rPr lang="en-US" sz="2800" dirty="0">
                <a:solidFill>
                  <a:srgbClr val="0432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 </a:t>
            </a:r>
            <a:r>
              <a:rPr lang="en-US" sz="2800" dirty="0" err="1">
                <a:solidFill>
                  <a:srgbClr val="04329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predlogi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sz="2400" dirty="0" err="1"/>
              <a:t>Potreba</a:t>
            </a:r>
            <a:r>
              <a:rPr lang="it-IT" sz="2400" dirty="0"/>
              <a:t> </a:t>
            </a:r>
            <a:r>
              <a:rPr lang="it-IT" sz="2400" dirty="0" err="1"/>
              <a:t>po</a:t>
            </a:r>
            <a:r>
              <a:rPr lang="it-IT" sz="2400" dirty="0"/>
              <a:t> </a:t>
            </a:r>
            <a:r>
              <a:rPr lang="it-IT" sz="2400" dirty="0" err="1"/>
              <a:t>ustreznem</a:t>
            </a:r>
            <a:r>
              <a:rPr lang="it-IT" sz="2400" dirty="0"/>
              <a:t> </a:t>
            </a:r>
            <a:r>
              <a:rPr lang="it-IT" sz="2400" dirty="0" err="1"/>
              <a:t>usposabljanju</a:t>
            </a:r>
            <a:endParaRPr lang="it-IT" sz="2400" dirty="0"/>
          </a:p>
          <a:p>
            <a:r>
              <a:rPr lang="pl-PL" sz="2400" dirty="0"/>
              <a:t>Predlog za prednostni komunikacijski kanal, zlasti v javni upravi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07B303-122D-9727-599F-31E2B93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5D48-4B0D-DF42-860F-4B745F419CC0}" type="slidenum">
              <a:rPr lang="it-IT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D354B-62C3-20C2-6A7F-8287F850231D}"/>
              </a:ext>
            </a:extLst>
          </p:cNvPr>
          <p:cNvSpPr txBox="1"/>
          <p:nvPr/>
        </p:nvSpPr>
        <p:spPr>
          <a:xfrm>
            <a:off x="3355515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73B5C9-F2CF-8E6E-E6DF-A2D004FC0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176672"/>
            <a:ext cx="7886700" cy="1328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44B65-95EB-4502-863C-8F55048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83" y="64800"/>
            <a:ext cx="3330782" cy="118613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01583-C908-4840-9E5F-15F89FC428CF}"/>
              </a:ext>
            </a:extLst>
          </p:cNvPr>
          <p:cNvSpPr txBox="1"/>
          <p:nvPr/>
        </p:nvSpPr>
        <p:spPr>
          <a:xfrm>
            <a:off x="628650" y="6374477"/>
            <a:ext cx="7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večjezičnega poslovanja v javni upravi</a:t>
            </a:r>
            <a:r>
              <a:rPr lang="en-US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 nella P.A.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734FA9-5DBC-47D6-BF3B-9AD356314CA6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6441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86172-2B49-33B4-7AF5-2A36A23D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07F5E-4B24-875D-821D-AA6FE4A6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27BA86-985E-CFC4-509F-DE14464BC290}"/>
              </a:ext>
            </a:extLst>
          </p:cNvPr>
          <p:cNvSpPr/>
          <p:nvPr/>
        </p:nvSpPr>
        <p:spPr>
          <a:xfrm>
            <a:off x="0" y="1120218"/>
            <a:ext cx="9144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DE6718-EAD7-5B10-31AF-23AF249CBAF1}"/>
              </a:ext>
            </a:extLst>
          </p:cNvPr>
          <p:cNvSpPr txBox="1"/>
          <p:nvPr/>
        </p:nvSpPr>
        <p:spPr>
          <a:xfrm>
            <a:off x="478355" y="1639716"/>
            <a:ext cx="431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l'attenzione! </a:t>
            </a:r>
          </a:p>
          <a:p>
            <a:r>
              <a:rPr lang="it-IT" sz="36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36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36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36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84BE8-01F4-F44E-2C6F-95330503572F}"/>
              </a:ext>
            </a:extLst>
          </p:cNvPr>
          <p:cNvSpPr txBox="1"/>
          <p:nvPr/>
        </p:nvSpPr>
        <p:spPr>
          <a:xfrm>
            <a:off x="446354" y="4073107"/>
            <a:ext cx="444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2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crossterm@slori.org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990EE4-7424-ABFE-5D25-A59B27A74764}"/>
              </a:ext>
            </a:extLst>
          </p:cNvPr>
          <p:cNvSpPr txBox="1"/>
          <p:nvPr/>
        </p:nvSpPr>
        <p:spPr>
          <a:xfrm>
            <a:off x="5974383" y="4210694"/>
            <a:ext cx="3483942" cy="10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it-IT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/ SLEDI NAM </a:t>
            </a:r>
          </a:p>
          <a:p>
            <a:pPr>
              <a:lnSpc>
                <a:spcPct val="250000"/>
              </a:lnSpc>
            </a:pPr>
            <a:r>
              <a:rPr lang="it-IT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2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200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0565B3D-B298-B235-3EC7-A3F2C943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10" y="4975331"/>
            <a:ext cx="252308" cy="2523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5F8B1C1-1656-6B21-B81D-0723990F6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" t="-3900" r="13866" b="51821"/>
          <a:stretch/>
        </p:blipFill>
        <p:spPr>
          <a:xfrm>
            <a:off x="-174193" y="4386492"/>
            <a:ext cx="4325088" cy="184219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CD0176B-C28D-45F2-B674-A3EEA919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5" y="10800"/>
            <a:ext cx="3030192" cy="107909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AE5E1B-9AE1-4567-8023-07AE4FEC9318}"/>
              </a:ext>
            </a:extLst>
          </p:cNvPr>
          <p:cNvSpPr txBox="1"/>
          <p:nvPr/>
        </p:nvSpPr>
        <p:spPr>
          <a:xfrm>
            <a:off x="5656464" y="584889"/>
            <a:ext cx="333078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 STANDARDIZATION </a:t>
            </a:r>
          </a:p>
          <a:p>
            <a:pPr hangingPunct="0"/>
            <a:r>
              <a:rPr lang="sl-SI" sz="12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INSTITUTIONAL TERMINOLOGY</a:t>
            </a:r>
            <a:endParaRPr lang="sl-SI" sz="1200" b="1" i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F651B0-949C-4064-848E-8FA7AA139A9F}"/>
              </a:ext>
            </a:extLst>
          </p:cNvPr>
          <p:cNvSpPr txBox="1"/>
          <p:nvPr/>
        </p:nvSpPr>
        <p:spPr>
          <a:xfrm>
            <a:off x="2024292" y="6366364"/>
            <a:ext cx="877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Koper, 23. 10. 2024 / Centro di Scienze Umanistiche ZRS Koper, Capodistria, 23. 10. 2024</a:t>
            </a:r>
          </a:p>
          <a:p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76135" y="3347789"/>
            <a:ext cx="179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Mandi!</a:t>
            </a:r>
          </a:p>
        </p:txBody>
      </p:sp>
      <p:sp>
        <p:nvSpPr>
          <p:cNvPr id="14" name="Freeform 3"/>
          <p:cNvSpPr/>
          <p:nvPr/>
        </p:nvSpPr>
        <p:spPr>
          <a:xfrm>
            <a:off x="5747754" y="245615"/>
            <a:ext cx="1020092" cy="376345"/>
          </a:xfrm>
          <a:custGeom>
            <a:avLst/>
            <a:gdLst/>
            <a:ahLst/>
            <a:cxnLst/>
            <a:rect l="l" t="t" r="r" b="b"/>
            <a:pathLst>
              <a:path w="1562516" h="576462">
                <a:moveTo>
                  <a:pt x="0" y="0"/>
                </a:moveTo>
                <a:lnTo>
                  <a:pt x="1562516" y="0"/>
                </a:lnTo>
                <a:lnTo>
                  <a:pt x="1562516" y="576462"/>
                </a:lnTo>
                <a:lnTo>
                  <a:pt x="0" y="5764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62674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0" id="{3EAE5E05-483B-F748-9C1B-F1B65BEDD1C6}" vid="{7246C828-0910-D040-912A-AD5E43116E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DFDC93-3709-4A03-AC5F-D61245F77E4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795EE56-49FB-4DDF-AB12-7CD2E4F66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878188-DEE3-45E7-BEDD-9AABEAE899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ppt_ISO1</Template>
  <TotalTime>305</TotalTime>
  <Words>887</Words>
  <Application>Microsoft Office PowerPoint</Application>
  <PresentationFormat>On-screen Show (4:3)</PresentationFormat>
  <Paragraphs>118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Open Sans</vt:lpstr>
      <vt:lpstr>Open Sans Bold</vt:lpstr>
      <vt:lpstr>Open Sans Semibold</vt:lpstr>
      <vt:lpstr>Tema di Office</vt:lpstr>
      <vt:lpstr>PowerPoint Presentation</vt:lpstr>
      <vt:lpstr>Relazione sull’analisi dei bisogni derivata dai Focus Group Predstavitev poročila o analizi potreb na podlagi fokusnih skupin</vt:lpstr>
      <vt:lpstr>PowerPoint Presentation</vt:lpstr>
      <vt:lpstr>PowerPoint Presentation</vt:lpstr>
      <vt:lpstr>PowerPoint Presentation</vt:lpstr>
      <vt:lpstr>Dati della ricerca “Furlan contât - Tire fûr la lenghe”  Podatki raziskave “Furlan contât - Tire fûr la lenghe”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Čavdek Luka</dc:creator>
  <cp:lastModifiedBy>Gaja Kovač</cp:lastModifiedBy>
  <cp:revision>40</cp:revision>
  <dcterms:created xsi:type="dcterms:W3CDTF">2024-05-20T09:40:01Z</dcterms:created>
  <dcterms:modified xsi:type="dcterms:W3CDTF">2024-10-22T14:36:50Z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