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4"/>
  </p:notesMasterIdLst>
  <p:sldIdLst>
    <p:sldId id="256" r:id="rId5"/>
    <p:sldId id="496" r:id="rId6"/>
    <p:sldId id="257" r:id="rId7"/>
    <p:sldId id="260" r:id="rId8"/>
    <p:sldId id="262" r:id="rId9"/>
    <p:sldId id="264" r:id="rId10"/>
    <p:sldId id="270" r:id="rId11"/>
    <p:sldId id="272" r:id="rId12"/>
    <p:sldId id="274" r:id="rId13"/>
    <p:sldId id="261" r:id="rId14"/>
    <p:sldId id="276" r:id="rId15"/>
    <p:sldId id="278" r:id="rId16"/>
    <p:sldId id="271" r:id="rId17"/>
    <p:sldId id="495" r:id="rId18"/>
    <p:sldId id="283" r:id="rId19"/>
    <p:sldId id="494" r:id="rId20"/>
    <p:sldId id="279" r:id="rId21"/>
    <p:sldId id="268" r:id="rId22"/>
    <p:sldId id="25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IERI PIERLUIGI" initials="BP" lastIdx="1" clrIdx="0">
    <p:extLst>
      <p:ext uri="{19B8F6BF-5375-455C-9EA6-DF929625EA0E}">
        <p15:presenceInfo xmlns:p15="http://schemas.microsoft.com/office/powerpoint/2012/main" userId="S-1-5-21-831262648-3969282188-2250202896-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43F"/>
    <a:srgbClr val="1EB1A3"/>
    <a:srgbClr val="1E3D86"/>
    <a:srgbClr val="237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208" autoAdjust="0"/>
  </p:normalViewPr>
  <p:slideViewPr>
    <p:cSldViewPr snapToGrid="0">
      <p:cViewPr varScale="1">
        <p:scale>
          <a:sx n="110" d="100"/>
          <a:sy n="110" d="100"/>
        </p:scale>
        <p:origin x="166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2023_04_05_UNI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[2023_04_05_UNITS.xlsx]Foglio2!$J$43</c:f>
              <c:strCache>
                <c:ptCount val="1"/>
                <c:pt idx="0">
                  <c:v>Levofloxacin </c:v>
                </c:pt>
              </c:strCache>
            </c:strRef>
          </c:tx>
          <c:spPr>
            <a:solidFill>
              <a:schemeClr val="accent1"/>
            </a:solidFill>
            <a:ln>
              <a:noFill/>
            </a:ln>
            <a:effectLst/>
          </c:spPr>
          <c:invertIfNegative val="0"/>
          <c:cat>
            <c:strRef>
              <c:f>[2023_04_05_UNITS.xlsx]Foglio2!$I$44:$I$57</c:f>
              <c:strCache>
                <c:ptCount val="14"/>
                <c:pt idx="0">
                  <c:v>E_4MAY</c:v>
                </c:pt>
                <c:pt idx="1">
                  <c:v>U_4MAY</c:v>
                </c:pt>
                <c:pt idx="2">
                  <c:v>E_8MAY</c:v>
                </c:pt>
                <c:pt idx="3">
                  <c:v>U_8MAY</c:v>
                </c:pt>
                <c:pt idx="4">
                  <c:v>E_9MAY</c:v>
                </c:pt>
                <c:pt idx="5">
                  <c:v>U_9MAY</c:v>
                </c:pt>
                <c:pt idx="6">
                  <c:v>E_10MAY</c:v>
                </c:pt>
                <c:pt idx="7">
                  <c:v>U_10MAY</c:v>
                </c:pt>
                <c:pt idx="8">
                  <c:v>E_15MAY</c:v>
                </c:pt>
                <c:pt idx="9">
                  <c:v>U_15MAY</c:v>
                </c:pt>
                <c:pt idx="10">
                  <c:v>E_11MAY</c:v>
                </c:pt>
                <c:pt idx="11">
                  <c:v>U_11MAY</c:v>
                </c:pt>
                <c:pt idx="12">
                  <c:v>E_18MAY</c:v>
                </c:pt>
                <c:pt idx="13">
                  <c:v>U_18May23</c:v>
                </c:pt>
              </c:strCache>
            </c:strRef>
          </c:cat>
          <c:val>
            <c:numRef>
              <c:f>[2023_04_05_UNITS.xlsx]Foglio2!$J$44:$J$57</c:f>
              <c:numCache>
                <c:formatCode>General</c:formatCode>
                <c:ptCount val="14"/>
                <c:pt idx="0">
                  <c:v>-0.37584916919799122</c:v>
                </c:pt>
                <c:pt idx="1">
                  <c:v>-0.69436222805650882</c:v>
                </c:pt>
                <c:pt idx="2">
                  <c:v>-0.41332129376958149</c:v>
                </c:pt>
                <c:pt idx="3">
                  <c:v>-0.46138336658966472</c:v>
                </c:pt>
                <c:pt idx="4">
                  <c:v>-0.31719714812941502</c:v>
                </c:pt>
                <c:pt idx="5">
                  <c:v>-0.284612691980206</c:v>
                </c:pt>
                <c:pt idx="6">
                  <c:v>0.13654140374831988</c:v>
                </c:pt>
                <c:pt idx="7">
                  <c:v>-0.70658139911246221</c:v>
                </c:pt>
                <c:pt idx="8">
                  <c:v>-0.54936139819252894</c:v>
                </c:pt>
                <c:pt idx="9">
                  <c:v>-0.70658139911246221</c:v>
                </c:pt>
                <c:pt idx="10">
                  <c:v>3.1774857738732472</c:v>
                </c:pt>
                <c:pt idx="11">
                  <c:v>0.41595311522778672</c:v>
                </c:pt>
                <c:pt idx="12">
                  <c:v>0.32797508362492256</c:v>
                </c:pt>
                <c:pt idx="13">
                  <c:v>-0.25528668144591798</c:v>
                </c:pt>
              </c:numCache>
            </c:numRef>
          </c:val>
          <c:extLst>
            <c:ext xmlns:c16="http://schemas.microsoft.com/office/drawing/2014/chart" uri="{C3380CC4-5D6E-409C-BE32-E72D297353CC}">
              <c16:uniqueId val="{00000000-84EE-4B00-87F9-5C75F4651A0D}"/>
            </c:ext>
          </c:extLst>
        </c:ser>
        <c:ser>
          <c:idx val="1"/>
          <c:order val="1"/>
          <c:tx>
            <c:strRef>
              <c:f>[2023_04_05_UNITS.xlsx]Foglio2!$K$43</c:f>
              <c:strCache>
                <c:ptCount val="1"/>
                <c:pt idx="0">
                  <c:v>Linezolid </c:v>
                </c:pt>
              </c:strCache>
            </c:strRef>
          </c:tx>
          <c:spPr>
            <a:solidFill>
              <a:schemeClr val="accent2"/>
            </a:solidFill>
            <a:ln>
              <a:noFill/>
            </a:ln>
            <a:effectLst/>
          </c:spPr>
          <c:invertIfNegative val="0"/>
          <c:cat>
            <c:strRef>
              <c:f>[2023_04_05_UNITS.xlsx]Foglio2!$I$44:$I$57</c:f>
              <c:strCache>
                <c:ptCount val="14"/>
                <c:pt idx="0">
                  <c:v>E_4MAY</c:v>
                </c:pt>
                <c:pt idx="1">
                  <c:v>U_4MAY</c:v>
                </c:pt>
                <c:pt idx="2">
                  <c:v>E_8MAY</c:v>
                </c:pt>
                <c:pt idx="3">
                  <c:v>U_8MAY</c:v>
                </c:pt>
                <c:pt idx="4">
                  <c:v>E_9MAY</c:v>
                </c:pt>
                <c:pt idx="5">
                  <c:v>U_9MAY</c:v>
                </c:pt>
                <c:pt idx="6">
                  <c:v>E_10MAY</c:v>
                </c:pt>
                <c:pt idx="7">
                  <c:v>U_10MAY</c:v>
                </c:pt>
                <c:pt idx="8">
                  <c:v>E_15MAY</c:v>
                </c:pt>
                <c:pt idx="9">
                  <c:v>U_15MAY</c:v>
                </c:pt>
                <c:pt idx="10">
                  <c:v>E_11MAY</c:v>
                </c:pt>
                <c:pt idx="11">
                  <c:v>U_11MAY</c:v>
                </c:pt>
                <c:pt idx="12">
                  <c:v>E_18MAY</c:v>
                </c:pt>
                <c:pt idx="13">
                  <c:v>U_18May23</c:v>
                </c:pt>
              </c:strCache>
            </c:strRef>
          </c:cat>
          <c:val>
            <c:numRef>
              <c:f>[2023_04_05_UNITS.xlsx]Foglio2!$K$44:$K$57</c:f>
              <c:numCache>
                <c:formatCode>General</c:formatCode>
                <c:ptCount val="14"/>
                <c:pt idx="0">
                  <c:v>-0.36786588043100288</c:v>
                </c:pt>
                <c:pt idx="1">
                  <c:v>-0.46000028268743753</c:v>
                </c:pt>
                <c:pt idx="2">
                  <c:v>-0.36157978558209508</c:v>
                </c:pt>
                <c:pt idx="3">
                  <c:v>-0.46000028268743753</c:v>
                </c:pt>
                <c:pt idx="4">
                  <c:v>-0.19418696656637946</c:v>
                </c:pt>
                <c:pt idx="5">
                  <c:v>-0.46000028268743753</c:v>
                </c:pt>
                <c:pt idx="6">
                  <c:v>-0.38168465628905912</c:v>
                </c:pt>
                <c:pt idx="7">
                  <c:v>-0.46000028268743753</c:v>
                </c:pt>
                <c:pt idx="8">
                  <c:v>1.7040242808838271</c:v>
                </c:pt>
                <c:pt idx="9">
                  <c:v>-0.46000028268743753</c:v>
                </c:pt>
                <c:pt idx="10">
                  <c:v>2.7658390702231355</c:v>
                </c:pt>
                <c:pt idx="11">
                  <c:v>-0.46000028268743753</c:v>
                </c:pt>
                <c:pt idx="12">
                  <c:v>-0.40454436611380062</c:v>
                </c:pt>
                <c:pt idx="13">
                  <c:v>-0.46000028268743753</c:v>
                </c:pt>
              </c:numCache>
            </c:numRef>
          </c:val>
          <c:extLst>
            <c:ext xmlns:c16="http://schemas.microsoft.com/office/drawing/2014/chart" uri="{C3380CC4-5D6E-409C-BE32-E72D297353CC}">
              <c16:uniqueId val="{00000001-84EE-4B00-87F9-5C75F4651A0D}"/>
            </c:ext>
          </c:extLst>
        </c:ser>
        <c:ser>
          <c:idx val="2"/>
          <c:order val="2"/>
          <c:tx>
            <c:strRef>
              <c:f>[2023_04_05_UNITS.xlsx]Foglio2!$L$43</c:f>
              <c:strCache>
                <c:ptCount val="1"/>
                <c:pt idx="0">
                  <c:v>Mycophenolic acid </c:v>
                </c:pt>
              </c:strCache>
            </c:strRef>
          </c:tx>
          <c:spPr>
            <a:solidFill>
              <a:schemeClr val="accent3"/>
            </a:solidFill>
            <a:ln>
              <a:noFill/>
            </a:ln>
            <a:effectLst/>
          </c:spPr>
          <c:invertIfNegative val="0"/>
          <c:cat>
            <c:strRef>
              <c:f>[2023_04_05_UNITS.xlsx]Foglio2!$I$44:$I$57</c:f>
              <c:strCache>
                <c:ptCount val="14"/>
                <c:pt idx="0">
                  <c:v>E_4MAY</c:v>
                </c:pt>
                <c:pt idx="1">
                  <c:v>U_4MAY</c:v>
                </c:pt>
                <c:pt idx="2">
                  <c:v>E_8MAY</c:v>
                </c:pt>
                <c:pt idx="3">
                  <c:v>U_8MAY</c:v>
                </c:pt>
                <c:pt idx="4">
                  <c:v>E_9MAY</c:v>
                </c:pt>
                <c:pt idx="5">
                  <c:v>U_9MAY</c:v>
                </c:pt>
                <c:pt idx="6">
                  <c:v>E_10MAY</c:v>
                </c:pt>
                <c:pt idx="7">
                  <c:v>U_10MAY</c:v>
                </c:pt>
                <c:pt idx="8">
                  <c:v>E_15MAY</c:v>
                </c:pt>
                <c:pt idx="9">
                  <c:v>U_15MAY</c:v>
                </c:pt>
                <c:pt idx="10">
                  <c:v>E_11MAY</c:v>
                </c:pt>
                <c:pt idx="11">
                  <c:v>U_11MAY</c:v>
                </c:pt>
                <c:pt idx="12">
                  <c:v>E_18MAY</c:v>
                </c:pt>
                <c:pt idx="13">
                  <c:v>U_18May23</c:v>
                </c:pt>
              </c:strCache>
            </c:strRef>
          </c:cat>
          <c:val>
            <c:numRef>
              <c:f>[2023_04_05_UNITS.xlsx]Foglio2!$L$44:$L$57</c:f>
              <c:numCache>
                <c:formatCode>General</c:formatCode>
                <c:ptCount val="14"/>
                <c:pt idx="0">
                  <c:v>0.45035175448181797</c:v>
                </c:pt>
                <c:pt idx="1">
                  <c:v>-0.97572232620364929</c:v>
                </c:pt>
                <c:pt idx="2">
                  <c:v>0.165324938251797</c:v>
                </c:pt>
                <c:pt idx="3">
                  <c:v>-0.97572232620364929</c:v>
                </c:pt>
                <c:pt idx="4">
                  <c:v>1.314977467668663</c:v>
                </c:pt>
                <c:pt idx="5">
                  <c:v>-0.97572232620364929</c:v>
                </c:pt>
                <c:pt idx="6">
                  <c:v>1.1240055960424031</c:v>
                </c:pt>
                <c:pt idx="7">
                  <c:v>-0.97572232620364929</c:v>
                </c:pt>
                <c:pt idx="8">
                  <c:v>0.14662836165974957</c:v>
                </c:pt>
                <c:pt idx="9">
                  <c:v>-0.97572232620364929</c:v>
                </c:pt>
                <c:pt idx="10">
                  <c:v>1.2681344150591567</c:v>
                </c:pt>
                <c:pt idx="11">
                  <c:v>-0.97572232620364929</c:v>
                </c:pt>
                <c:pt idx="12">
                  <c:v>1.3849114240583082</c:v>
                </c:pt>
                <c:pt idx="13">
                  <c:v>-0.97572232620364929</c:v>
                </c:pt>
              </c:numCache>
            </c:numRef>
          </c:val>
          <c:extLst>
            <c:ext xmlns:c16="http://schemas.microsoft.com/office/drawing/2014/chart" uri="{C3380CC4-5D6E-409C-BE32-E72D297353CC}">
              <c16:uniqueId val="{00000002-84EE-4B00-87F9-5C75F4651A0D}"/>
            </c:ext>
          </c:extLst>
        </c:ser>
        <c:ser>
          <c:idx val="3"/>
          <c:order val="3"/>
          <c:tx>
            <c:strRef>
              <c:f>[2023_04_05_UNITS.xlsx]Foglio2!$M$43</c:f>
              <c:strCache>
                <c:ptCount val="1"/>
                <c:pt idx="0">
                  <c:v>N4-Acetylsulfamethoxazole </c:v>
                </c:pt>
              </c:strCache>
            </c:strRef>
          </c:tx>
          <c:spPr>
            <a:solidFill>
              <a:schemeClr val="accent4"/>
            </a:solidFill>
            <a:ln>
              <a:noFill/>
            </a:ln>
            <a:effectLst/>
          </c:spPr>
          <c:invertIfNegative val="0"/>
          <c:cat>
            <c:strRef>
              <c:f>[2023_04_05_UNITS.xlsx]Foglio2!$I$44:$I$57</c:f>
              <c:strCache>
                <c:ptCount val="14"/>
                <c:pt idx="0">
                  <c:v>E_4MAY</c:v>
                </c:pt>
                <c:pt idx="1">
                  <c:v>U_4MAY</c:v>
                </c:pt>
                <c:pt idx="2">
                  <c:v>E_8MAY</c:v>
                </c:pt>
                <c:pt idx="3">
                  <c:v>U_8MAY</c:v>
                </c:pt>
                <c:pt idx="4">
                  <c:v>E_9MAY</c:v>
                </c:pt>
                <c:pt idx="5">
                  <c:v>U_9MAY</c:v>
                </c:pt>
                <c:pt idx="6">
                  <c:v>E_10MAY</c:v>
                </c:pt>
                <c:pt idx="7">
                  <c:v>U_10MAY</c:v>
                </c:pt>
                <c:pt idx="8">
                  <c:v>E_15MAY</c:v>
                </c:pt>
                <c:pt idx="9">
                  <c:v>U_15MAY</c:v>
                </c:pt>
                <c:pt idx="10">
                  <c:v>E_11MAY</c:v>
                </c:pt>
                <c:pt idx="11">
                  <c:v>U_11MAY</c:v>
                </c:pt>
                <c:pt idx="12">
                  <c:v>E_18MAY</c:v>
                </c:pt>
                <c:pt idx="13">
                  <c:v>U_18May23</c:v>
                </c:pt>
              </c:strCache>
            </c:strRef>
          </c:cat>
          <c:val>
            <c:numRef>
              <c:f>[2023_04_05_UNITS.xlsx]Foglio2!$M$44:$M$57</c:f>
              <c:numCache>
                <c:formatCode>General</c:formatCode>
                <c:ptCount val="14"/>
                <c:pt idx="0">
                  <c:v>0.948414059721993</c:v>
                </c:pt>
                <c:pt idx="1">
                  <c:v>-0.85569551504092689</c:v>
                </c:pt>
                <c:pt idx="2">
                  <c:v>-0.16359500685352127</c:v>
                </c:pt>
                <c:pt idx="3">
                  <c:v>-0.94033772729562304</c:v>
                </c:pt>
                <c:pt idx="4">
                  <c:v>1.0669322536657153</c:v>
                </c:pt>
                <c:pt idx="5">
                  <c:v>-0.91383081383111875</c:v>
                </c:pt>
                <c:pt idx="6">
                  <c:v>2.3216426351053987</c:v>
                </c:pt>
                <c:pt idx="7">
                  <c:v>-0.72323351550956594</c:v>
                </c:pt>
                <c:pt idx="8">
                  <c:v>-0.27488544879761428</c:v>
                </c:pt>
                <c:pt idx="9">
                  <c:v>-0.72323351550956594</c:v>
                </c:pt>
                <c:pt idx="10">
                  <c:v>1.0078620716607118</c:v>
                </c:pt>
                <c:pt idx="11">
                  <c:v>-0.87214548748988263</c:v>
                </c:pt>
                <c:pt idx="12">
                  <c:v>-0.20801146020867364</c:v>
                </c:pt>
                <c:pt idx="13">
                  <c:v>-0.39311604512689363</c:v>
                </c:pt>
              </c:numCache>
            </c:numRef>
          </c:val>
          <c:extLst>
            <c:ext xmlns:c16="http://schemas.microsoft.com/office/drawing/2014/chart" uri="{C3380CC4-5D6E-409C-BE32-E72D297353CC}">
              <c16:uniqueId val="{00000003-84EE-4B00-87F9-5C75F4651A0D}"/>
            </c:ext>
          </c:extLst>
        </c:ser>
        <c:ser>
          <c:idx val="4"/>
          <c:order val="4"/>
          <c:tx>
            <c:strRef>
              <c:f>[2023_04_05_UNITS.xlsx]Foglio2!$N$43</c:f>
              <c:strCache>
                <c:ptCount val="1"/>
                <c:pt idx="0">
                  <c:v>N-Desmethyl Clarithromycin </c:v>
                </c:pt>
              </c:strCache>
            </c:strRef>
          </c:tx>
          <c:spPr>
            <a:solidFill>
              <a:schemeClr val="accent5"/>
            </a:solidFill>
            <a:ln>
              <a:noFill/>
            </a:ln>
            <a:effectLst/>
          </c:spPr>
          <c:invertIfNegative val="0"/>
          <c:cat>
            <c:strRef>
              <c:f>[2023_04_05_UNITS.xlsx]Foglio2!$I$44:$I$57</c:f>
              <c:strCache>
                <c:ptCount val="14"/>
                <c:pt idx="0">
                  <c:v>E_4MAY</c:v>
                </c:pt>
                <c:pt idx="1">
                  <c:v>U_4MAY</c:v>
                </c:pt>
                <c:pt idx="2">
                  <c:v>E_8MAY</c:v>
                </c:pt>
                <c:pt idx="3">
                  <c:v>U_8MAY</c:v>
                </c:pt>
                <c:pt idx="4">
                  <c:v>E_9MAY</c:v>
                </c:pt>
                <c:pt idx="5">
                  <c:v>U_9MAY</c:v>
                </c:pt>
                <c:pt idx="6">
                  <c:v>E_10MAY</c:v>
                </c:pt>
                <c:pt idx="7">
                  <c:v>U_10MAY</c:v>
                </c:pt>
                <c:pt idx="8">
                  <c:v>E_15MAY</c:v>
                </c:pt>
                <c:pt idx="9">
                  <c:v>U_15MAY</c:v>
                </c:pt>
                <c:pt idx="10">
                  <c:v>E_11MAY</c:v>
                </c:pt>
                <c:pt idx="11">
                  <c:v>U_11MAY</c:v>
                </c:pt>
                <c:pt idx="12">
                  <c:v>E_18MAY</c:v>
                </c:pt>
                <c:pt idx="13">
                  <c:v>U_18May23</c:v>
                </c:pt>
              </c:strCache>
            </c:strRef>
          </c:cat>
          <c:val>
            <c:numRef>
              <c:f>[2023_04_05_UNITS.xlsx]Foglio2!$N$44:$N$57</c:f>
              <c:numCache>
                <c:formatCode>General</c:formatCode>
                <c:ptCount val="14"/>
                <c:pt idx="0">
                  <c:v>-7.1160072502313987E-3</c:v>
                </c:pt>
                <c:pt idx="1">
                  <c:v>-0.44012299090441614</c:v>
                </c:pt>
                <c:pt idx="2">
                  <c:v>0.50393366893796643</c:v>
                </c:pt>
                <c:pt idx="3">
                  <c:v>-1.2258631563548075</c:v>
                </c:pt>
                <c:pt idx="4">
                  <c:v>-7.3553593960558342E-2</c:v>
                </c:pt>
                <c:pt idx="5">
                  <c:v>-0.66899868575566912</c:v>
                </c:pt>
                <c:pt idx="6">
                  <c:v>2.3197837820981801</c:v>
                </c:pt>
                <c:pt idx="7">
                  <c:v>-0.98857834862260052</c:v>
                </c:pt>
                <c:pt idx="8">
                  <c:v>-0.16733184020001945</c:v>
                </c:pt>
                <c:pt idx="9">
                  <c:v>-0.98857834862260052</c:v>
                </c:pt>
                <c:pt idx="10">
                  <c:v>1.4830834306502996</c:v>
                </c:pt>
                <c:pt idx="11">
                  <c:v>-0.67458971026482217</c:v>
                </c:pt>
                <c:pt idx="12">
                  <c:v>0.54471497077816666</c:v>
                </c:pt>
                <c:pt idx="13">
                  <c:v>-0.60536151915148928</c:v>
                </c:pt>
              </c:numCache>
            </c:numRef>
          </c:val>
          <c:extLst>
            <c:ext xmlns:c16="http://schemas.microsoft.com/office/drawing/2014/chart" uri="{C3380CC4-5D6E-409C-BE32-E72D297353CC}">
              <c16:uniqueId val="{00000004-84EE-4B00-87F9-5C75F4651A0D}"/>
            </c:ext>
          </c:extLst>
        </c:ser>
        <c:ser>
          <c:idx val="5"/>
          <c:order val="5"/>
          <c:tx>
            <c:strRef>
              <c:f>[2023_04_05_UNITS.xlsx]Foglio2!$O$43</c:f>
              <c:strCache>
                <c:ptCount val="1"/>
                <c:pt idx="0">
                  <c:v>Sulfamethoxazole</c:v>
                </c:pt>
              </c:strCache>
            </c:strRef>
          </c:tx>
          <c:spPr>
            <a:solidFill>
              <a:schemeClr val="accent6"/>
            </a:solidFill>
            <a:ln>
              <a:noFill/>
            </a:ln>
            <a:effectLst/>
          </c:spPr>
          <c:invertIfNegative val="0"/>
          <c:cat>
            <c:strRef>
              <c:f>[2023_04_05_UNITS.xlsx]Foglio2!$I$44:$I$57</c:f>
              <c:strCache>
                <c:ptCount val="14"/>
                <c:pt idx="0">
                  <c:v>E_4MAY</c:v>
                </c:pt>
                <c:pt idx="1">
                  <c:v>U_4MAY</c:v>
                </c:pt>
                <c:pt idx="2">
                  <c:v>E_8MAY</c:v>
                </c:pt>
                <c:pt idx="3">
                  <c:v>U_8MAY</c:v>
                </c:pt>
                <c:pt idx="4">
                  <c:v>E_9MAY</c:v>
                </c:pt>
                <c:pt idx="5">
                  <c:v>U_9MAY</c:v>
                </c:pt>
                <c:pt idx="6">
                  <c:v>E_10MAY</c:v>
                </c:pt>
                <c:pt idx="7">
                  <c:v>U_10MAY</c:v>
                </c:pt>
                <c:pt idx="8">
                  <c:v>E_15MAY</c:v>
                </c:pt>
                <c:pt idx="9">
                  <c:v>U_15MAY</c:v>
                </c:pt>
                <c:pt idx="10">
                  <c:v>E_11MAY</c:v>
                </c:pt>
                <c:pt idx="11">
                  <c:v>U_11MAY</c:v>
                </c:pt>
                <c:pt idx="12">
                  <c:v>E_18MAY</c:v>
                </c:pt>
                <c:pt idx="13">
                  <c:v>U_18May23</c:v>
                </c:pt>
              </c:strCache>
            </c:strRef>
          </c:cat>
          <c:val>
            <c:numRef>
              <c:f>[2023_04_05_UNITS.xlsx]Foglio2!$O$44:$O$57</c:f>
              <c:numCache>
                <c:formatCode>General</c:formatCode>
                <c:ptCount val="14"/>
                <c:pt idx="0">
                  <c:v>0.69727093553318142</c:v>
                </c:pt>
                <c:pt idx="1">
                  <c:v>-1.0636712678993439</c:v>
                </c:pt>
                <c:pt idx="2">
                  <c:v>-9.0035563766010296E-2</c:v>
                </c:pt>
                <c:pt idx="3">
                  <c:v>-1.0295546529297124</c:v>
                </c:pt>
                <c:pt idx="4">
                  <c:v>1.8099974545427058</c:v>
                </c:pt>
                <c:pt idx="5">
                  <c:v>-0.91933174302782561</c:v>
                </c:pt>
                <c:pt idx="6">
                  <c:v>1.5528106647716364</c:v>
                </c:pt>
                <c:pt idx="7">
                  <c:v>-0.64115011327544458</c:v>
                </c:pt>
                <c:pt idx="8">
                  <c:v>-0.5099323633922459</c:v>
                </c:pt>
                <c:pt idx="9">
                  <c:v>-0.64115011327544458</c:v>
                </c:pt>
                <c:pt idx="10">
                  <c:v>1.3454866199561826</c:v>
                </c:pt>
                <c:pt idx="11">
                  <c:v>-0.81960625311659463</c:v>
                </c:pt>
                <c:pt idx="12">
                  <c:v>-0.25012121862351266</c:v>
                </c:pt>
                <c:pt idx="13">
                  <c:v>-8.2162498773018372E-2</c:v>
                </c:pt>
              </c:numCache>
            </c:numRef>
          </c:val>
          <c:extLst>
            <c:ext xmlns:c16="http://schemas.microsoft.com/office/drawing/2014/chart" uri="{C3380CC4-5D6E-409C-BE32-E72D297353CC}">
              <c16:uniqueId val="{00000005-84EE-4B00-87F9-5C75F4651A0D}"/>
            </c:ext>
          </c:extLst>
        </c:ser>
        <c:ser>
          <c:idx val="6"/>
          <c:order val="6"/>
          <c:tx>
            <c:strRef>
              <c:f>[2023_04_05_UNITS.xlsx]Foglio2!$P$43</c:f>
              <c:strCache>
                <c:ptCount val="1"/>
                <c:pt idx="0">
                  <c:v>Sulfapyridine  </c:v>
                </c:pt>
              </c:strCache>
            </c:strRef>
          </c:tx>
          <c:spPr>
            <a:solidFill>
              <a:schemeClr val="accent1">
                <a:lumMod val="60000"/>
              </a:schemeClr>
            </a:solidFill>
            <a:ln>
              <a:noFill/>
            </a:ln>
            <a:effectLst/>
          </c:spPr>
          <c:invertIfNegative val="0"/>
          <c:cat>
            <c:strRef>
              <c:f>[2023_04_05_UNITS.xlsx]Foglio2!$I$44:$I$57</c:f>
              <c:strCache>
                <c:ptCount val="14"/>
                <c:pt idx="0">
                  <c:v>E_4MAY</c:v>
                </c:pt>
                <c:pt idx="1">
                  <c:v>U_4MAY</c:v>
                </c:pt>
                <c:pt idx="2">
                  <c:v>E_8MAY</c:v>
                </c:pt>
                <c:pt idx="3">
                  <c:v>U_8MAY</c:v>
                </c:pt>
                <c:pt idx="4">
                  <c:v>E_9MAY</c:v>
                </c:pt>
                <c:pt idx="5">
                  <c:v>U_9MAY</c:v>
                </c:pt>
                <c:pt idx="6">
                  <c:v>E_10MAY</c:v>
                </c:pt>
                <c:pt idx="7">
                  <c:v>U_10MAY</c:v>
                </c:pt>
                <c:pt idx="8">
                  <c:v>E_15MAY</c:v>
                </c:pt>
                <c:pt idx="9">
                  <c:v>U_15MAY</c:v>
                </c:pt>
                <c:pt idx="10">
                  <c:v>E_11MAY</c:v>
                </c:pt>
                <c:pt idx="11">
                  <c:v>U_11MAY</c:v>
                </c:pt>
                <c:pt idx="12">
                  <c:v>E_18MAY</c:v>
                </c:pt>
                <c:pt idx="13">
                  <c:v>U_18May23</c:v>
                </c:pt>
              </c:strCache>
            </c:strRef>
          </c:cat>
          <c:val>
            <c:numRef>
              <c:f>[2023_04_05_UNITS.xlsx]Foglio2!$P$44:$P$57</c:f>
              <c:numCache>
                <c:formatCode>General</c:formatCode>
                <c:ptCount val="14"/>
                <c:pt idx="0">
                  <c:v>0.70471700596736886</c:v>
                </c:pt>
                <c:pt idx="1">
                  <c:v>-0.80539427385859907</c:v>
                </c:pt>
                <c:pt idx="2">
                  <c:v>-0.99019445277563489</c:v>
                </c:pt>
                <c:pt idx="3">
                  <c:v>-1.1611472148851805</c:v>
                </c:pt>
                <c:pt idx="4">
                  <c:v>0.92698782325351226</c:v>
                </c:pt>
                <c:pt idx="5">
                  <c:v>-0.79878917057396426</c:v>
                </c:pt>
                <c:pt idx="6">
                  <c:v>5.786855947118124E-2</c:v>
                </c:pt>
                <c:pt idx="7">
                  <c:v>-0.58683462567574951</c:v>
                </c:pt>
                <c:pt idx="8">
                  <c:v>-0.42388442124974357</c:v>
                </c:pt>
                <c:pt idx="9">
                  <c:v>-0.58683462567574951</c:v>
                </c:pt>
                <c:pt idx="10">
                  <c:v>2.2962932729333798</c:v>
                </c:pt>
                <c:pt idx="11">
                  <c:v>-0.46219134393890782</c:v>
                </c:pt>
                <c:pt idx="12">
                  <c:v>3.985200084069733E-2</c:v>
                </c:pt>
                <c:pt idx="13">
                  <c:v>1.2027168404916395</c:v>
                </c:pt>
              </c:numCache>
            </c:numRef>
          </c:val>
          <c:extLst>
            <c:ext xmlns:c16="http://schemas.microsoft.com/office/drawing/2014/chart" uri="{C3380CC4-5D6E-409C-BE32-E72D297353CC}">
              <c16:uniqueId val="{00000006-84EE-4B00-87F9-5C75F4651A0D}"/>
            </c:ext>
          </c:extLst>
        </c:ser>
        <c:ser>
          <c:idx val="7"/>
          <c:order val="7"/>
          <c:tx>
            <c:strRef>
              <c:f>[2023_04_05_UNITS.xlsx]Foglio2!$Q$43</c:f>
              <c:strCache>
                <c:ptCount val="1"/>
                <c:pt idx="0">
                  <c:v>Tetracycline</c:v>
                </c:pt>
              </c:strCache>
            </c:strRef>
          </c:tx>
          <c:spPr>
            <a:solidFill>
              <a:schemeClr val="accent2">
                <a:lumMod val="60000"/>
              </a:schemeClr>
            </a:solidFill>
            <a:ln>
              <a:noFill/>
            </a:ln>
            <a:effectLst/>
          </c:spPr>
          <c:invertIfNegative val="0"/>
          <c:cat>
            <c:strRef>
              <c:f>[2023_04_05_UNITS.xlsx]Foglio2!$I$44:$I$57</c:f>
              <c:strCache>
                <c:ptCount val="14"/>
                <c:pt idx="0">
                  <c:v>E_4MAY</c:v>
                </c:pt>
                <c:pt idx="1">
                  <c:v>U_4MAY</c:v>
                </c:pt>
                <c:pt idx="2">
                  <c:v>E_8MAY</c:v>
                </c:pt>
                <c:pt idx="3">
                  <c:v>U_8MAY</c:v>
                </c:pt>
                <c:pt idx="4">
                  <c:v>E_9MAY</c:v>
                </c:pt>
                <c:pt idx="5">
                  <c:v>U_9MAY</c:v>
                </c:pt>
                <c:pt idx="6">
                  <c:v>E_10MAY</c:v>
                </c:pt>
                <c:pt idx="7">
                  <c:v>U_10MAY</c:v>
                </c:pt>
                <c:pt idx="8">
                  <c:v>E_15MAY</c:v>
                </c:pt>
                <c:pt idx="9">
                  <c:v>U_15MAY</c:v>
                </c:pt>
                <c:pt idx="10">
                  <c:v>E_11MAY</c:v>
                </c:pt>
                <c:pt idx="11">
                  <c:v>U_11MAY</c:v>
                </c:pt>
                <c:pt idx="12">
                  <c:v>E_18MAY</c:v>
                </c:pt>
                <c:pt idx="13">
                  <c:v>U_18May23</c:v>
                </c:pt>
              </c:strCache>
            </c:strRef>
          </c:cat>
          <c:val>
            <c:numRef>
              <c:f>[2023_04_05_UNITS.xlsx]Foglio2!$Q$44:$Q$57</c:f>
              <c:numCache>
                <c:formatCode>General</c:formatCode>
                <c:ptCount val="14"/>
                <c:pt idx="0">
                  <c:v>-0.10893011811591971</c:v>
                </c:pt>
                <c:pt idx="1">
                  <c:v>-0.76043056413908339</c:v>
                </c:pt>
                <c:pt idx="2">
                  <c:v>-0.44082657175036155</c:v>
                </c:pt>
                <c:pt idx="3">
                  <c:v>-0.76043056413908339</c:v>
                </c:pt>
                <c:pt idx="4">
                  <c:v>0.16969900345373523</c:v>
                </c:pt>
                <c:pt idx="5">
                  <c:v>-0.76043056413908339</c:v>
                </c:pt>
                <c:pt idx="6">
                  <c:v>0.51060992866837185</c:v>
                </c:pt>
                <c:pt idx="7">
                  <c:v>-0.72355318040192318</c:v>
                </c:pt>
                <c:pt idx="8">
                  <c:v>-0.50884485731001261</c:v>
                </c:pt>
                <c:pt idx="9">
                  <c:v>-0.72355318040192318</c:v>
                </c:pt>
                <c:pt idx="10">
                  <c:v>2.4962521685603538</c:v>
                </c:pt>
                <c:pt idx="11">
                  <c:v>0.24345377092805559</c:v>
                </c:pt>
                <c:pt idx="12">
                  <c:v>1.2760205155685416</c:v>
                </c:pt>
                <c:pt idx="13">
                  <c:v>-0.6325889671835947</c:v>
                </c:pt>
              </c:numCache>
            </c:numRef>
          </c:val>
          <c:extLst>
            <c:ext xmlns:c16="http://schemas.microsoft.com/office/drawing/2014/chart" uri="{C3380CC4-5D6E-409C-BE32-E72D297353CC}">
              <c16:uniqueId val="{00000007-84EE-4B00-87F9-5C75F4651A0D}"/>
            </c:ext>
          </c:extLst>
        </c:ser>
        <c:ser>
          <c:idx val="8"/>
          <c:order val="8"/>
          <c:tx>
            <c:strRef>
              <c:f>[2023_04_05_UNITS.xlsx]Foglio2!$R$43</c:f>
              <c:strCache>
                <c:ptCount val="1"/>
                <c:pt idx="0">
                  <c:v>Trimethoprim </c:v>
                </c:pt>
              </c:strCache>
            </c:strRef>
          </c:tx>
          <c:spPr>
            <a:solidFill>
              <a:schemeClr val="accent3">
                <a:lumMod val="60000"/>
              </a:schemeClr>
            </a:solidFill>
            <a:ln>
              <a:noFill/>
            </a:ln>
            <a:effectLst/>
          </c:spPr>
          <c:invertIfNegative val="0"/>
          <c:cat>
            <c:strRef>
              <c:f>[2023_04_05_UNITS.xlsx]Foglio2!$I$44:$I$57</c:f>
              <c:strCache>
                <c:ptCount val="14"/>
                <c:pt idx="0">
                  <c:v>E_4MAY</c:v>
                </c:pt>
                <c:pt idx="1">
                  <c:v>U_4MAY</c:v>
                </c:pt>
                <c:pt idx="2">
                  <c:v>E_8MAY</c:v>
                </c:pt>
                <c:pt idx="3">
                  <c:v>U_8MAY</c:v>
                </c:pt>
                <c:pt idx="4">
                  <c:v>E_9MAY</c:v>
                </c:pt>
                <c:pt idx="5">
                  <c:v>U_9MAY</c:v>
                </c:pt>
                <c:pt idx="6">
                  <c:v>E_10MAY</c:v>
                </c:pt>
                <c:pt idx="7">
                  <c:v>U_10MAY</c:v>
                </c:pt>
                <c:pt idx="8">
                  <c:v>E_15MAY</c:v>
                </c:pt>
                <c:pt idx="9">
                  <c:v>U_15MAY</c:v>
                </c:pt>
                <c:pt idx="10">
                  <c:v>E_11MAY</c:v>
                </c:pt>
                <c:pt idx="11">
                  <c:v>U_11MAY</c:v>
                </c:pt>
                <c:pt idx="12">
                  <c:v>E_18MAY</c:v>
                </c:pt>
                <c:pt idx="13">
                  <c:v>U_18May23</c:v>
                </c:pt>
              </c:strCache>
            </c:strRef>
          </c:cat>
          <c:val>
            <c:numRef>
              <c:f>[2023_04_05_UNITS.xlsx]Foglio2!$R$44:$R$57</c:f>
              <c:numCache>
                <c:formatCode>General</c:formatCode>
                <c:ptCount val="14"/>
                <c:pt idx="0">
                  <c:v>0.34609660904783923</c:v>
                </c:pt>
                <c:pt idx="1">
                  <c:v>-0.97999987193545968</c:v>
                </c:pt>
                <c:pt idx="2">
                  <c:v>-0.31695163144381022</c:v>
                </c:pt>
                <c:pt idx="3">
                  <c:v>-1.0138288637972783</c:v>
                </c:pt>
                <c:pt idx="4">
                  <c:v>0.89412627720930438</c:v>
                </c:pt>
                <c:pt idx="5">
                  <c:v>-0.92587348495654953</c:v>
                </c:pt>
                <c:pt idx="6">
                  <c:v>2.2066911614478757</c:v>
                </c:pt>
                <c:pt idx="7">
                  <c:v>-0.97323407356309577</c:v>
                </c:pt>
                <c:pt idx="8">
                  <c:v>-0.12074347864526092</c:v>
                </c:pt>
                <c:pt idx="9">
                  <c:v>-0.97323407356309577</c:v>
                </c:pt>
                <c:pt idx="10">
                  <c:v>1.55040871932859</c:v>
                </c:pt>
                <c:pt idx="11">
                  <c:v>-0.37107801842272037</c:v>
                </c:pt>
                <c:pt idx="12">
                  <c:v>0.13635685950456233</c:v>
                </c:pt>
                <c:pt idx="13">
                  <c:v>-0.43197020377399431</c:v>
                </c:pt>
              </c:numCache>
            </c:numRef>
          </c:val>
          <c:extLst>
            <c:ext xmlns:c16="http://schemas.microsoft.com/office/drawing/2014/chart" uri="{C3380CC4-5D6E-409C-BE32-E72D297353CC}">
              <c16:uniqueId val="{00000008-84EE-4B00-87F9-5C75F4651A0D}"/>
            </c:ext>
          </c:extLst>
        </c:ser>
        <c:dLbls>
          <c:showLegendKey val="0"/>
          <c:showVal val="0"/>
          <c:showCatName val="0"/>
          <c:showSerName val="0"/>
          <c:showPercent val="0"/>
          <c:showBubbleSize val="0"/>
        </c:dLbls>
        <c:gapWidth val="219"/>
        <c:overlap val="-27"/>
        <c:axId val="1443269816"/>
        <c:axId val="414983464"/>
      </c:barChart>
      <c:catAx>
        <c:axId val="14432698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crossAx val="414983464"/>
        <c:crosses val="autoZero"/>
        <c:auto val="1"/>
        <c:lblAlgn val="ctr"/>
        <c:lblOffset val="100"/>
        <c:noMultiLvlLbl val="0"/>
      </c:catAx>
      <c:valAx>
        <c:axId val="414983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43269816"/>
        <c:crosses val="autoZero"/>
        <c:crossBetween val="between"/>
      </c:valAx>
      <c:spPr>
        <a:noFill/>
        <a:ln>
          <a:noFill/>
        </a:ln>
        <a:effectLst/>
      </c:spPr>
    </c:plotArea>
    <c:legend>
      <c:legendPos val="r"/>
      <c:layout>
        <c:manualLayout>
          <c:xMode val="edge"/>
          <c:yMode val="edge"/>
          <c:x val="0.72364030442142513"/>
          <c:y val="5.8956620924694572E-2"/>
          <c:w val="0.27635969557857487"/>
          <c:h val="0.4481251540710138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07-04T18:08:02.943"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6F2B1-15B7-8A43-9E46-6634C8F652D6}" type="datetimeFigureOut">
              <a:rPr lang="it-IT" smtClean="0"/>
              <a:t>09/12/2024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F8946-B790-A147-8AA3-57E498D20D73}" type="slidenum">
              <a:rPr lang="it-IT" smtClean="0"/>
              <a:t>‹N›</a:t>
            </a:fld>
            <a:endParaRPr lang="it-IT"/>
          </a:p>
        </p:txBody>
      </p:sp>
    </p:spTree>
    <p:extLst>
      <p:ext uri="{BB962C8B-B14F-4D97-AF65-F5344CB8AC3E}">
        <p14:creationId xmlns:p14="http://schemas.microsoft.com/office/powerpoint/2010/main" val="414082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If you want to go for a swim in Europe, there is a very good chance that the water quality at your chosen bathing site is excellent. Besides, most European residents can enjoy good quality drinking water straight from the tap. </a:t>
            </a:r>
          </a:p>
          <a:p>
            <a:r>
              <a:rPr lang="en-US" sz="1200" b="0" i="0" kern="1200" dirty="0">
                <a:solidFill>
                  <a:schemeClr val="tx1"/>
                </a:solidFill>
                <a:effectLst/>
                <a:latin typeface="+mn-lt"/>
                <a:ea typeface="+mn-ea"/>
                <a:cs typeface="+mn-cs"/>
              </a:rPr>
              <a:t>However, Europe needs to reduce water pollution from agricultural land and industry, and improve wastewater treatment. This is because new evidence is emerging about micro pollutants, microplastics and antimicrobial resistance affecting water quality. At the same time, climate change is increasingly threatening water resources in some areas</a:t>
            </a:r>
          </a:p>
        </p:txBody>
      </p:sp>
      <p:sp>
        <p:nvSpPr>
          <p:cNvPr id="4" name="Segnaposto numero diapositiva 3"/>
          <p:cNvSpPr>
            <a:spLocks noGrp="1"/>
          </p:cNvSpPr>
          <p:nvPr>
            <p:ph type="sldNum" sz="quarter" idx="5"/>
          </p:nvPr>
        </p:nvSpPr>
        <p:spPr/>
        <p:txBody>
          <a:bodyPr/>
          <a:lstStyle/>
          <a:p>
            <a:fld id="{842F8946-B790-A147-8AA3-57E498D20D73}" type="slidenum">
              <a:rPr lang="it-IT" smtClean="0"/>
              <a:t>3</a:t>
            </a:fld>
            <a:endParaRPr lang="it-IT"/>
          </a:p>
        </p:txBody>
      </p:sp>
    </p:spTree>
    <p:extLst>
      <p:ext uri="{BB962C8B-B14F-4D97-AF65-F5344CB8AC3E}">
        <p14:creationId xmlns:p14="http://schemas.microsoft.com/office/powerpoint/2010/main" val="364597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42F8946-B790-A147-8AA3-57E498D20D73}" type="slidenum">
              <a:rPr lang="it-IT" smtClean="0"/>
              <a:t>7</a:t>
            </a:fld>
            <a:endParaRPr lang="it-IT"/>
          </a:p>
        </p:txBody>
      </p:sp>
    </p:spTree>
    <p:extLst>
      <p:ext uri="{BB962C8B-B14F-4D97-AF65-F5344CB8AC3E}">
        <p14:creationId xmlns:p14="http://schemas.microsoft.com/office/powerpoint/2010/main" val="352000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42F8946-B790-A147-8AA3-57E498D20D73}" type="slidenum">
              <a:rPr lang="it-IT" smtClean="0"/>
              <a:t>19</a:t>
            </a:fld>
            <a:endParaRPr lang="it-IT"/>
          </a:p>
        </p:txBody>
      </p:sp>
    </p:spTree>
    <p:extLst>
      <p:ext uri="{BB962C8B-B14F-4D97-AF65-F5344CB8AC3E}">
        <p14:creationId xmlns:p14="http://schemas.microsoft.com/office/powerpoint/2010/main" val="337022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3D120A5-E9C8-F44B-92A4-257894C70B66}" type="datetime1">
              <a:rPr lang="it-IT" smtClean="0"/>
              <a:t>09/12/2024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3DF5D48-4B0D-DF42-860F-4B745F419CC0}" type="slidenum">
              <a:rPr lang="it-IT" smtClean="0"/>
              <a:t>‹N›</a:t>
            </a:fld>
            <a:endParaRPr lang="it-IT"/>
          </a:p>
        </p:txBody>
      </p:sp>
    </p:spTree>
    <p:extLst>
      <p:ext uri="{BB962C8B-B14F-4D97-AF65-F5344CB8AC3E}">
        <p14:creationId xmlns:p14="http://schemas.microsoft.com/office/powerpoint/2010/main" val="146785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CC28174-CA80-A247-BAC9-FB919D66D60C}" type="datetime1">
              <a:rPr lang="it-IT" smtClean="0"/>
              <a:t>09/12/2024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3DF5D48-4B0D-DF42-860F-4B745F419CC0}" type="slidenum">
              <a:rPr lang="it-IT" smtClean="0"/>
              <a:t>‹N›</a:t>
            </a:fld>
            <a:endParaRPr lang="it-IT"/>
          </a:p>
        </p:txBody>
      </p:sp>
    </p:spTree>
    <p:extLst>
      <p:ext uri="{BB962C8B-B14F-4D97-AF65-F5344CB8AC3E}">
        <p14:creationId xmlns:p14="http://schemas.microsoft.com/office/powerpoint/2010/main" val="96663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ADC7B47-3C03-CD4A-937D-868404F79C5D}" type="datetime1">
              <a:rPr lang="it-IT" smtClean="0"/>
              <a:t>09/12/2024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3DF5D48-4B0D-DF42-860F-4B745F419CC0}" type="slidenum">
              <a:rPr lang="it-IT" smtClean="0"/>
              <a:t>‹N›</a:t>
            </a:fld>
            <a:endParaRPr lang="it-IT"/>
          </a:p>
        </p:txBody>
      </p:sp>
    </p:spTree>
    <p:extLst>
      <p:ext uri="{BB962C8B-B14F-4D97-AF65-F5344CB8AC3E}">
        <p14:creationId xmlns:p14="http://schemas.microsoft.com/office/powerpoint/2010/main" val="215937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628650" y="1127215"/>
            <a:ext cx="7886700" cy="1325563"/>
          </a:xfrm>
        </p:spPr>
        <p:txBody>
          <a:bodyPr>
            <a:normAutofit/>
          </a:bodyPr>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628650" y="2523743"/>
            <a:ext cx="7886700" cy="3287703"/>
          </a:xfrm>
        </p:spPr>
        <p:txBody>
          <a:bodyPr>
            <a:normAutofit/>
          </a:bodyPr>
          <a:lstStyle>
            <a:lvl1pPr>
              <a:defRPr sz="2400"/>
            </a:lvl1pPr>
            <a:lvl2pPr>
              <a:defRPr sz="2000"/>
            </a:lvl2pPr>
            <a:lvl3pPr>
              <a:defRPr sz="1800"/>
            </a:lvl3pPr>
            <a:lvl4pPr>
              <a:defRPr sz="1600"/>
            </a:lvl4pPr>
            <a:lvl5pPr>
              <a:defRPr sz="16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E1C948F-D6AB-6D4B-9744-605A37E44714}" type="datetime1">
              <a:rPr lang="it-IT" smtClean="0"/>
              <a:t>09/12/2024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6457950" y="6538913"/>
            <a:ext cx="2010332" cy="169568"/>
          </a:xfrm>
        </p:spPr>
        <p:txBody>
          <a:bodyPr/>
          <a:lstStyle/>
          <a:p>
            <a:fld id="{43DF5D48-4B0D-DF42-860F-4B745F419CC0}" type="slidenum">
              <a:rPr lang="it-IT" smtClean="0"/>
              <a:t>‹N›</a:t>
            </a:fld>
            <a:endParaRPr lang="it-IT"/>
          </a:p>
        </p:txBody>
      </p:sp>
    </p:spTree>
    <p:extLst>
      <p:ext uri="{BB962C8B-B14F-4D97-AF65-F5344CB8AC3E}">
        <p14:creationId xmlns:p14="http://schemas.microsoft.com/office/powerpoint/2010/main" val="26976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8B9334C-B782-AA4F-9AAD-3A8080715ADE}" type="datetime1">
              <a:rPr lang="it-IT" smtClean="0"/>
              <a:t>09/12/2024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3DF5D48-4B0D-DF42-860F-4B745F419CC0}" type="slidenum">
              <a:rPr lang="it-IT" smtClean="0"/>
              <a:t>‹N›</a:t>
            </a:fld>
            <a:endParaRPr lang="it-IT"/>
          </a:p>
        </p:txBody>
      </p:sp>
    </p:spTree>
    <p:extLst>
      <p:ext uri="{BB962C8B-B14F-4D97-AF65-F5344CB8AC3E}">
        <p14:creationId xmlns:p14="http://schemas.microsoft.com/office/powerpoint/2010/main" val="204200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F1765D2-3BA0-7040-B5C6-2EDD30E34412}" type="datetime1">
              <a:rPr lang="it-IT" smtClean="0"/>
              <a:t>09/12/2024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3DF5D48-4B0D-DF42-860F-4B745F419CC0}" type="slidenum">
              <a:rPr lang="it-IT" smtClean="0"/>
              <a:t>‹N›</a:t>
            </a:fld>
            <a:endParaRPr lang="it-IT"/>
          </a:p>
        </p:txBody>
      </p:sp>
    </p:spTree>
    <p:extLst>
      <p:ext uri="{BB962C8B-B14F-4D97-AF65-F5344CB8AC3E}">
        <p14:creationId xmlns:p14="http://schemas.microsoft.com/office/powerpoint/2010/main" val="170675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6422E51-F085-3344-A794-50C92C64DC6B}" type="datetime1">
              <a:rPr lang="it-IT" smtClean="0"/>
              <a:t>09/12/2024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3DF5D48-4B0D-DF42-860F-4B745F419CC0}" type="slidenum">
              <a:rPr lang="it-IT" smtClean="0"/>
              <a:t>‹N›</a:t>
            </a:fld>
            <a:endParaRPr lang="it-IT"/>
          </a:p>
        </p:txBody>
      </p:sp>
    </p:spTree>
    <p:extLst>
      <p:ext uri="{BB962C8B-B14F-4D97-AF65-F5344CB8AC3E}">
        <p14:creationId xmlns:p14="http://schemas.microsoft.com/office/powerpoint/2010/main" val="78118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1A92260-431C-484F-B337-397EDC76BBFF}" type="datetime1">
              <a:rPr lang="it-IT" smtClean="0"/>
              <a:t>09/12/2024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3DF5D48-4B0D-DF42-860F-4B745F419CC0}" type="slidenum">
              <a:rPr lang="it-IT" smtClean="0"/>
              <a:t>‹N›</a:t>
            </a:fld>
            <a:endParaRPr lang="it-IT"/>
          </a:p>
        </p:txBody>
      </p:sp>
    </p:spTree>
    <p:extLst>
      <p:ext uri="{BB962C8B-B14F-4D97-AF65-F5344CB8AC3E}">
        <p14:creationId xmlns:p14="http://schemas.microsoft.com/office/powerpoint/2010/main" val="10515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C6DD7-BD53-F141-B272-4135EF4C427A}" type="datetime1">
              <a:rPr lang="it-IT" smtClean="0"/>
              <a:t>09/12/2024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3DF5D48-4B0D-DF42-860F-4B745F419CC0}" type="slidenum">
              <a:rPr lang="it-IT" smtClean="0"/>
              <a:t>‹N›</a:t>
            </a:fld>
            <a:endParaRPr lang="it-IT"/>
          </a:p>
        </p:txBody>
      </p:sp>
    </p:spTree>
    <p:extLst>
      <p:ext uri="{BB962C8B-B14F-4D97-AF65-F5344CB8AC3E}">
        <p14:creationId xmlns:p14="http://schemas.microsoft.com/office/powerpoint/2010/main" val="57025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0A4B384F-1D84-7A41-A6C6-1F3ECCF8B740}" type="datetime1">
              <a:rPr lang="it-IT" smtClean="0"/>
              <a:t>09/12/2024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3DF5D48-4B0D-DF42-860F-4B745F419CC0}" type="slidenum">
              <a:rPr lang="it-IT" smtClean="0"/>
              <a:t>‹N›</a:t>
            </a:fld>
            <a:endParaRPr lang="it-IT"/>
          </a:p>
        </p:txBody>
      </p:sp>
    </p:spTree>
    <p:extLst>
      <p:ext uri="{BB962C8B-B14F-4D97-AF65-F5344CB8AC3E}">
        <p14:creationId xmlns:p14="http://schemas.microsoft.com/office/powerpoint/2010/main" val="44252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7EC478E-22E4-9B4D-A6E8-1A6FE1465476}" type="datetime1">
              <a:rPr lang="it-IT" smtClean="0"/>
              <a:t>09/12/2024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3DF5D48-4B0D-DF42-860F-4B745F419CC0}" type="slidenum">
              <a:rPr lang="it-IT" smtClean="0"/>
              <a:t>‹N›</a:t>
            </a:fld>
            <a:endParaRPr lang="it-IT"/>
          </a:p>
        </p:txBody>
      </p:sp>
    </p:spTree>
    <p:extLst>
      <p:ext uri="{BB962C8B-B14F-4D97-AF65-F5344CB8AC3E}">
        <p14:creationId xmlns:p14="http://schemas.microsoft.com/office/powerpoint/2010/main" val="18303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172767"/>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2498329"/>
            <a:ext cx="7886700" cy="331311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AF0694-A9EA-054B-A8C9-025C7B989311}" type="datetime1">
              <a:rPr lang="it-IT" smtClean="0"/>
              <a:t>09/12/2024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lide Number Placeholder 5"/>
          <p:cNvSpPr>
            <a:spLocks noGrp="1"/>
          </p:cNvSpPr>
          <p:nvPr>
            <p:ph type="sldNum" sz="quarter" idx="4"/>
          </p:nvPr>
        </p:nvSpPr>
        <p:spPr>
          <a:xfrm>
            <a:off x="6547061" y="6538913"/>
            <a:ext cx="2010332" cy="169568"/>
          </a:xfrm>
          <a:prstGeom prst="rect">
            <a:avLst/>
          </a:prstGeom>
        </p:spPr>
        <p:txBody>
          <a:bodyPr vert="horz" lIns="91440" tIns="45720" rIns="91440" bIns="45720" rtlCol="0" anchor="ctr"/>
          <a:lstStyle>
            <a:lvl1pPr algn="r">
              <a:defRPr sz="1200">
                <a:solidFill>
                  <a:schemeClr val="tx1">
                    <a:tint val="82000"/>
                  </a:schemeClr>
                </a:solidFill>
              </a:defRPr>
            </a:lvl1pPr>
          </a:lstStyle>
          <a:p>
            <a:fld id="{43DF5D48-4B0D-DF42-860F-4B745F419CC0}" type="slidenum">
              <a:rPr lang="it-IT" smtClean="0"/>
              <a:t>‹N›</a:t>
            </a:fld>
            <a:endParaRPr lang="it-IT" dirty="0"/>
          </a:p>
        </p:txBody>
      </p:sp>
      <p:pic>
        <p:nvPicPr>
          <p:cNvPr id="12" name="Immagine 11">
            <a:extLst>
              <a:ext uri="{FF2B5EF4-FFF2-40B4-BE49-F238E27FC236}">
                <a16:creationId xmlns:a16="http://schemas.microsoft.com/office/drawing/2014/main" id="{08B620DC-1D9F-5507-8EA0-BDBAFF80ED96}"/>
              </a:ext>
            </a:extLst>
          </p:cNvPr>
          <p:cNvPicPr>
            <a:picLocks noChangeAspect="1"/>
          </p:cNvPicPr>
          <p:nvPr userDrawn="1"/>
        </p:nvPicPr>
        <p:blipFill>
          <a:blip r:embed="rId13"/>
          <a:stretch>
            <a:fillRect/>
          </a:stretch>
        </p:blipFill>
        <p:spPr>
          <a:xfrm>
            <a:off x="628650" y="6143705"/>
            <a:ext cx="7886700" cy="63499"/>
          </a:xfrm>
          <a:prstGeom prst="rect">
            <a:avLst/>
          </a:prstGeom>
        </p:spPr>
      </p:pic>
      <p:pic>
        <p:nvPicPr>
          <p:cNvPr id="8" name="Immagine 7">
            <a:extLst>
              <a:ext uri="{FF2B5EF4-FFF2-40B4-BE49-F238E27FC236}">
                <a16:creationId xmlns:a16="http://schemas.microsoft.com/office/drawing/2014/main" id="{04E74F6F-9E34-8735-41D3-45F070C7D6C5}"/>
              </a:ext>
            </a:extLst>
          </p:cNvPr>
          <p:cNvPicPr>
            <a:picLocks noChangeAspect="1"/>
          </p:cNvPicPr>
          <p:nvPr userDrawn="1"/>
        </p:nvPicPr>
        <p:blipFill>
          <a:blip r:embed="rId14"/>
          <a:srcRect/>
          <a:stretch/>
        </p:blipFill>
        <p:spPr>
          <a:xfrm>
            <a:off x="625149" y="261620"/>
            <a:ext cx="2806696" cy="761998"/>
          </a:xfrm>
          <a:prstGeom prst="rect">
            <a:avLst/>
          </a:prstGeom>
        </p:spPr>
      </p:pic>
    </p:spTree>
    <p:extLst>
      <p:ext uri="{BB962C8B-B14F-4D97-AF65-F5344CB8AC3E}">
        <p14:creationId xmlns:p14="http://schemas.microsoft.com/office/powerpoint/2010/main" val="3968202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b="1" i="0" kern="1200">
          <a:solidFill>
            <a:srgbClr val="1E3D8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hyperlink" Target="mailto:Stefano.demartin@arpa.fvg.it" TargetMode="External"/><Relationship Id="rId5" Type="http://schemas.openxmlformats.org/officeDocument/2006/relationships/hyperlink" Target="mailto:vito.gelao@arpa.fvg.it" TargetMode="External"/><Relationship Id="rId4" Type="http://schemas.openxmlformats.org/officeDocument/2006/relationships/hyperlink" Target="mailto:sara.briguglio@arpa.fvg.i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6.png"/><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onsorzioinest.it/"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eea.europa.eu/ims/pesticides-in-rivers-lakes-and" TargetMode="External"/><Relationship Id="rId2" Type="http://schemas.openxmlformats.org/officeDocument/2006/relationships/hyperlink" Target="https://www.eea.europa.eu/publications/europes-groundwater" TargetMode="External"/><Relationship Id="rId1" Type="http://schemas.openxmlformats.org/officeDocument/2006/relationships/slideLayout" Target="../slideLayouts/slideLayout2.xml"/><Relationship Id="rId6" Type="http://schemas.openxmlformats.org/officeDocument/2006/relationships/hyperlink" Target="https://www.eea.europa.eu/publications/emerging-chemical-risks-in-europe" TargetMode="External"/><Relationship Id="rId5" Type="http://schemas.openxmlformats.org/officeDocument/2006/relationships/hyperlink" Target="https://www.eea.europa.eu/publications/microplastics-from-textiles-towards-a" TargetMode="External"/><Relationship Id="rId4" Type="http://schemas.openxmlformats.org/officeDocument/2006/relationships/hyperlink" Target="https://www.eea.europa.eu/publications/european-marine-litter-assessment/from-source-to-sea-th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vironment.ec.europa.eu/topics/water/bathing-water_en#:~:text=The%20Bathing%20Water%20Directive%20requires,water%20quality%20actively%20and%20promptly." TargetMode="External"/><Relationship Id="rId7" Type="http://schemas.openxmlformats.org/officeDocument/2006/relationships/hyperlink" Target="https://ec.europa.eu/commission/presscorner/detail/en/ip_22_6278" TargetMode="External"/><Relationship Id="rId2" Type="http://schemas.openxmlformats.org/officeDocument/2006/relationships/hyperlink" Target="https://environment.ec.europa.eu/topics/water/drinking-water_en" TargetMode="External"/><Relationship Id="rId1" Type="http://schemas.openxmlformats.org/officeDocument/2006/relationships/slideLayout" Target="../slideLayouts/slideLayout2.xml"/><Relationship Id="rId6" Type="http://schemas.openxmlformats.org/officeDocument/2006/relationships/hyperlink" Target="https://commission.europa.eu/strategy-and-policy/priorities-2019-2024/european-green-deal_en" TargetMode="External"/><Relationship Id="rId5" Type="http://schemas.openxmlformats.org/officeDocument/2006/relationships/hyperlink" Target="https://environment.ec.europa.eu/topics/water/water-framework-directive_en" TargetMode="External"/><Relationship Id="rId4" Type="http://schemas.openxmlformats.org/officeDocument/2006/relationships/hyperlink" Target="https://environment.ec.europa.eu/topics/water/urban-wastewater_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ur-lex.europa.eu/legal-content/EN/TXT/?uri=CELEX:32024D1441&amp;qid=17163007705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EE42193B-3E0E-73D8-6C70-59F6C4C8559C}"/>
              </a:ext>
            </a:extLst>
          </p:cNvPr>
          <p:cNvSpPr/>
          <p:nvPr/>
        </p:nvSpPr>
        <p:spPr>
          <a:xfrm>
            <a:off x="0" y="1344999"/>
            <a:ext cx="9144000" cy="5607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CD69BDC9-AD08-2FF2-175A-3878EBE56BFF}"/>
              </a:ext>
            </a:extLst>
          </p:cNvPr>
          <p:cNvSpPr txBox="1"/>
          <p:nvPr/>
        </p:nvSpPr>
        <p:spPr>
          <a:xfrm>
            <a:off x="500865" y="1628333"/>
            <a:ext cx="4509674" cy="1569660"/>
          </a:xfrm>
          <a:prstGeom prst="rect">
            <a:avLst/>
          </a:prstGeom>
          <a:noFill/>
        </p:spPr>
        <p:txBody>
          <a:bodyPr wrap="square" rtlCol="0">
            <a:spAutoFit/>
          </a:bodyPr>
          <a:lstStyle/>
          <a:p>
            <a:pPr>
              <a:spcAft>
                <a:spcPts val="400"/>
              </a:spcAft>
            </a:pPr>
            <a:r>
              <a:rPr lang="it-IT" sz="3200" b="1" i="1" dirty="0">
                <a:solidFill>
                  <a:srgbClr val="1E3D86"/>
                </a:solidFill>
                <a:latin typeface="Open Sans" panose="020B0606030504020204" pitchFamily="34" charset="0"/>
              </a:rPr>
              <a:t>Contaminanti emergenti nelle acque dolci e negli scarichi:</a:t>
            </a:r>
          </a:p>
        </p:txBody>
      </p:sp>
      <p:sp>
        <p:nvSpPr>
          <p:cNvPr id="7" name="CasellaDiTesto 6">
            <a:extLst>
              <a:ext uri="{FF2B5EF4-FFF2-40B4-BE49-F238E27FC236}">
                <a16:creationId xmlns:a16="http://schemas.microsoft.com/office/drawing/2014/main" id="{2AC08EFD-1112-479E-22D9-44B49199B580}"/>
              </a:ext>
            </a:extLst>
          </p:cNvPr>
          <p:cNvSpPr txBox="1"/>
          <p:nvPr/>
        </p:nvSpPr>
        <p:spPr>
          <a:xfrm>
            <a:off x="5241815" y="1628333"/>
            <a:ext cx="3902185" cy="1569660"/>
          </a:xfrm>
          <a:prstGeom prst="rect">
            <a:avLst/>
          </a:prstGeom>
          <a:noFill/>
        </p:spPr>
        <p:txBody>
          <a:bodyPr wrap="square" rtlCol="0">
            <a:spAutoFit/>
          </a:bodyPr>
          <a:lstStyle/>
          <a:p>
            <a:r>
              <a:rPr lang="nn-NO" sz="3200" b="1" i="1" dirty="0">
                <a:solidFill>
                  <a:srgbClr val="1E3D86"/>
                </a:solidFill>
                <a:latin typeface="Open Sans" panose="020B0606030504020204" pitchFamily="34" charset="0"/>
                <a:ea typeface="Open Sans" panose="020B0606030504020204" pitchFamily="34" charset="0"/>
                <a:cs typeface="Open Sans" panose="020B0606030504020204" pitchFamily="34" charset="0"/>
              </a:rPr>
              <a:t>Nastajajoči ones-naževalci v sladkih vodah in izpustih:</a:t>
            </a:r>
            <a:endParaRPr lang="it-IT" sz="3200" b="1" i="1" dirty="0">
              <a:solidFill>
                <a:srgbClr val="1E3D8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asellaDiTesto 7">
            <a:extLst>
              <a:ext uri="{FF2B5EF4-FFF2-40B4-BE49-F238E27FC236}">
                <a16:creationId xmlns:a16="http://schemas.microsoft.com/office/drawing/2014/main" id="{90D55CEB-5D9E-2BDA-9C23-E264A184AEAF}"/>
              </a:ext>
            </a:extLst>
          </p:cNvPr>
          <p:cNvSpPr txBox="1"/>
          <p:nvPr/>
        </p:nvSpPr>
        <p:spPr>
          <a:xfrm>
            <a:off x="500865" y="3139758"/>
            <a:ext cx="3434137" cy="646331"/>
          </a:xfrm>
          <a:prstGeom prst="rect">
            <a:avLst/>
          </a:prstGeom>
          <a:noFill/>
        </p:spPr>
        <p:txBody>
          <a:bodyPr wrap="square" rtlCol="0">
            <a:spAutoFit/>
          </a:bodyPr>
          <a:lstStyle/>
          <a:p>
            <a:r>
              <a:rPr lang="it-IT"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NUOVI APPROCCI E CAPACITÀ ANALITICHE</a:t>
            </a:r>
          </a:p>
        </p:txBody>
      </p:sp>
      <p:sp>
        <p:nvSpPr>
          <p:cNvPr id="9" name="CasellaDiTesto 8">
            <a:extLst>
              <a:ext uri="{FF2B5EF4-FFF2-40B4-BE49-F238E27FC236}">
                <a16:creationId xmlns:a16="http://schemas.microsoft.com/office/drawing/2014/main" id="{BB7FB65C-AE0C-C98D-9685-8C5478986587}"/>
              </a:ext>
            </a:extLst>
          </p:cNvPr>
          <p:cNvSpPr txBox="1"/>
          <p:nvPr/>
        </p:nvSpPr>
        <p:spPr>
          <a:xfrm>
            <a:off x="5208998" y="3158161"/>
            <a:ext cx="3434137" cy="646331"/>
          </a:xfrm>
          <a:prstGeom prst="rect">
            <a:avLst/>
          </a:prstGeom>
          <a:noFill/>
        </p:spPr>
        <p:txBody>
          <a:bodyPr wrap="square" rtlCol="0">
            <a:spAutoFit/>
          </a:bodyPr>
          <a:lstStyle/>
          <a:p>
            <a:r>
              <a:rPr lang="it-IT"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PROSIMO DODAJTE TUKAJ</a:t>
            </a:r>
          </a:p>
          <a:p>
            <a:r>
              <a:rPr lang="it-IT"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PODNASLOV DOKUMENTA</a:t>
            </a:r>
          </a:p>
        </p:txBody>
      </p:sp>
      <p:sp>
        <p:nvSpPr>
          <p:cNvPr id="10" name="CasellaDiTesto 9">
            <a:extLst>
              <a:ext uri="{FF2B5EF4-FFF2-40B4-BE49-F238E27FC236}">
                <a16:creationId xmlns:a16="http://schemas.microsoft.com/office/drawing/2014/main" id="{2344978A-47A6-28CC-AB6E-4016C8621432}"/>
              </a:ext>
            </a:extLst>
          </p:cNvPr>
          <p:cNvSpPr txBox="1"/>
          <p:nvPr/>
        </p:nvSpPr>
        <p:spPr>
          <a:xfrm>
            <a:off x="521413" y="4375842"/>
            <a:ext cx="3434137" cy="523220"/>
          </a:xfrm>
          <a:prstGeom prst="rect">
            <a:avLst/>
          </a:prstGeom>
          <a:noFill/>
        </p:spPr>
        <p:txBody>
          <a:bodyPr wrap="square" rtlCol="0">
            <a:spAutoFit/>
          </a:bodyPr>
          <a:lstStyle/>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Pierluigi Barbieri</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Università degli Studi di Trieste</a:t>
            </a:r>
          </a:p>
        </p:txBody>
      </p:sp>
      <p:sp>
        <p:nvSpPr>
          <p:cNvPr id="13" name="CasellaDiTesto 12">
            <a:extLst>
              <a:ext uri="{FF2B5EF4-FFF2-40B4-BE49-F238E27FC236}">
                <a16:creationId xmlns:a16="http://schemas.microsoft.com/office/drawing/2014/main" id="{06D894D1-DE08-A790-68BC-AFED3574724E}"/>
              </a:ext>
            </a:extLst>
          </p:cNvPr>
          <p:cNvSpPr txBox="1"/>
          <p:nvPr/>
        </p:nvSpPr>
        <p:spPr>
          <a:xfrm>
            <a:off x="3808213" y="144670"/>
            <a:ext cx="5335787" cy="1200329"/>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AC43F"/>
                </a:solidFill>
                <a:latin typeface="Open Sans" panose="020B0606030504020204" pitchFamily="34" charset="0"/>
                <a:ea typeface="Open Sans" panose="020B0606030504020204" pitchFamily="34" charset="0"/>
                <a:cs typeface="Open Sans" panose="020B0606030504020204" pitchFamily="34" charset="0"/>
              </a:rPr>
              <a:t>BILANCIO IDRICO TRANSFRONTALIERO DEI BACINI IDROGEOLOGICI CON METODOLOGIE INTEGRATE E DI ADATTAMENTO AI CAMBIAMENTI CLIMATICI</a:t>
            </a:r>
          </a:p>
          <a:p>
            <a:r>
              <a:rPr lang="it-IT" sz="1200" b="1" i="1" dirty="0">
                <a:solidFill>
                  <a:schemeClr val="accent1"/>
                </a:solidFill>
                <a:latin typeface="Open Sans SemiBold"/>
                <a:cs typeface="Open Sans SemiBold"/>
              </a:rPr>
              <a:t>ČEZMEJNA VODNA BILANCA HIDROGEOLOŠKIH POREČIJ Z INTEGRIRANIMI METODOLOGIJAMI IN PRILAGAJANJEM PODNEBNIM SPREMEMBAM</a:t>
            </a:r>
            <a:endParaRPr lang="sl-SI" sz="12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magine 3">
            <a:extLst>
              <a:ext uri="{FF2B5EF4-FFF2-40B4-BE49-F238E27FC236}">
                <a16:creationId xmlns:a16="http://schemas.microsoft.com/office/drawing/2014/main" id="{3707FCCF-FBF1-0332-406A-6C49B4E78B56}"/>
              </a:ext>
            </a:extLst>
          </p:cNvPr>
          <p:cNvPicPr>
            <a:picLocks noChangeAspect="1"/>
          </p:cNvPicPr>
          <p:nvPr/>
        </p:nvPicPr>
        <p:blipFill rotWithShape="1">
          <a:blip r:embed="rId2"/>
          <a:srcRect l="1749" r="1749" b="38437"/>
          <a:stretch/>
        </p:blipFill>
        <p:spPr>
          <a:xfrm>
            <a:off x="0" y="5027349"/>
            <a:ext cx="9144000" cy="1830651"/>
          </a:xfrm>
          <a:prstGeom prst="rect">
            <a:avLst/>
          </a:prstGeom>
        </p:spPr>
      </p:pic>
      <p:pic>
        <p:nvPicPr>
          <p:cNvPr id="3" name="Immagine 2" descr="Immagine che contiene testo, Carattere, schermata, logo&#10;&#10;Descrizione generata automaticamente">
            <a:extLst>
              <a:ext uri="{FF2B5EF4-FFF2-40B4-BE49-F238E27FC236}">
                <a16:creationId xmlns:a16="http://schemas.microsoft.com/office/drawing/2014/main" id="{9703E07D-4201-B944-8328-67FDD874BA47}"/>
              </a:ext>
            </a:extLst>
          </p:cNvPr>
          <p:cNvPicPr>
            <a:picLocks noChangeAspect="1"/>
          </p:cNvPicPr>
          <p:nvPr/>
        </p:nvPicPr>
        <p:blipFill>
          <a:blip r:embed="rId3"/>
          <a:stretch>
            <a:fillRect/>
          </a:stretch>
        </p:blipFill>
        <p:spPr>
          <a:xfrm>
            <a:off x="218786" y="111304"/>
            <a:ext cx="3370642" cy="1200329"/>
          </a:xfrm>
          <a:prstGeom prst="rect">
            <a:avLst/>
          </a:prstGeom>
        </p:spPr>
      </p:pic>
      <p:graphicFrame>
        <p:nvGraphicFramePr>
          <p:cNvPr id="12" name="Tabella 11">
            <a:extLst>
              <a:ext uri="{FF2B5EF4-FFF2-40B4-BE49-F238E27FC236}">
                <a16:creationId xmlns:a16="http://schemas.microsoft.com/office/drawing/2014/main" id="{8F8E8877-C5B0-4BC7-8F5D-CF9FC6A2C315}"/>
              </a:ext>
            </a:extLst>
          </p:cNvPr>
          <p:cNvGraphicFramePr>
            <a:graphicFrameLocks noGrp="1"/>
          </p:cNvGraphicFramePr>
          <p:nvPr>
            <p:extLst>
              <p:ext uri="{D42A27DB-BD31-4B8C-83A1-F6EECF244321}">
                <p14:modId xmlns:p14="http://schemas.microsoft.com/office/powerpoint/2010/main" val="1152158130"/>
              </p:ext>
            </p:extLst>
          </p:nvPr>
        </p:nvGraphicFramePr>
        <p:xfrm>
          <a:off x="5357658" y="4214715"/>
          <a:ext cx="3285477" cy="650558"/>
        </p:xfrm>
        <a:graphic>
          <a:graphicData uri="http://schemas.openxmlformats.org/drawingml/2006/table">
            <a:tbl>
              <a:tblPr>
                <a:tableStyleId>{5C22544A-7EE6-4342-B048-85BDC9FD1C3A}</a:tableStyleId>
              </a:tblPr>
              <a:tblGrid>
                <a:gridCol w="3285477">
                  <a:extLst>
                    <a:ext uri="{9D8B030D-6E8A-4147-A177-3AD203B41FA5}">
                      <a16:colId xmlns:a16="http://schemas.microsoft.com/office/drawing/2014/main" val="966757802"/>
                    </a:ext>
                  </a:extLst>
                </a:gridCol>
              </a:tblGrid>
              <a:tr h="634846">
                <a:tc>
                  <a:txBody>
                    <a:bodyPr/>
                    <a:lstStyle/>
                    <a:p>
                      <a:pPr algn="just">
                        <a:lnSpc>
                          <a:spcPct val="115000"/>
                        </a:lnSpc>
                        <a:spcAft>
                          <a:spcPts val="0"/>
                        </a:spcAft>
                      </a:pPr>
                      <a:r>
                        <a:rPr lang="it-IT" sz="1000" kern="100" dirty="0">
                          <a:effectLst/>
                        </a:rPr>
                        <a:t> </a:t>
                      </a:r>
                      <a:endParaRPr lang="it-IT" sz="1100" kern="100" dirty="0">
                        <a:effectLst/>
                      </a:endParaRPr>
                    </a:p>
                    <a:p>
                      <a:pPr marL="0" algn="l" defTabSz="457200" rtl="0" eaLnBrk="1" latinLnBrk="0" hangingPunct="1">
                        <a:lnSpc>
                          <a:spcPct val="115000"/>
                        </a:lnSpc>
                        <a:spcAft>
                          <a:spcPts val="0"/>
                        </a:spcAft>
                      </a:pPr>
                      <a:r>
                        <a:rPr lang="it-IT" sz="1400" kern="1200" dirty="0">
                          <a:solidFill>
                            <a:schemeClr val="tx1">
                              <a:lumMod val="65000"/>
                              <a:lumOff val="35000"/>
                            </a:schemeClr>
                          </a:solidFill>
                          <a:latin typeface="Open Sans" panose="020B0606030504020204" pitchFamily="34" charset="0"/>
                        </a:rPr>
                        <a:t>Pierluigi Barbieri </a:t>
                      </a:r>
                    </a:p>
                    <a:p>
                      <a:pPr marL="0" algn="l" defTabSz="457200" rtl="0" eaLnBrk="1" latinLnBrk="0" hangingPunct="1">
                        <a:lnSpc>
                          <a:spcPct val="115000"/>
                        </a:lnSpc>
                        <a:spcAft>
                          <a:spcPts val="0"/>
                        </a:spcAft>
                      </a:pPr>
                      <a:r>
                        <a:rPr lang="it-IT" sz="1400" kern="1200" dirty="0">
                          <a:solidFill>
                            <a:schemeClr val="tx1">
                              <a:lumMod val="65000"/>
                              <a:lumOff val="35000"/>
                            </a:schemeClr>
                          </a:solidFill>
                          <a:latin typeface="Open Sans" panose="020B0606030504020204" pitchFamily="34" charset="0"/>
                        </a:rPr>
                        <a:t>Università degli Studi di Trieste</a:t>
                      </a:r>
                      <a:endParaRPr lang="it-IT" sz="1400" kern="1200" dirty="0">
                        <a:solidFill>
                          <a:schemeClr val="tx1">
                            <a:lumMod val="65000"/>
                            <a:lumOff val="35000"/>
                          </a:schemeClr>
                        </a:solidFill>
                        <a:latin typeface="Open Sans" panose="020B0606030504020204" pitchFamily="34" charset="0"/>
                        <a:ea typeface="Arial" panose="020B0604020202020204" pitchFamily="34" charset="0"/>
                        <a:cs typeface="Times New Roman" panose="02020603050405020304" pitchFamily="18" charset="0"/>
                      </a:endParaRPr>
                    </a:p>
                  </a:txBody>
                  <a:tcPr marL="90170" marR="90170" marT="0" marB="0">
                    <a:noFill/>
                  </a:tcPr>
                </a:tc>
                <a:extLst>
                  <a:ext uri="{0D108BD9-81ED-4DB2-BD59-A6C34878D82A}">
                    <a16:rowId xmlns:a16="http://schemas.microsoft.com/office/drawing/2014/main" val="114253814"/>
                  </a:ext>
                </a:extLst>
              </a:tr>
            </a:tbl>
          </a:graphicData>
        </a:graphic>
      </p:graphicFrame>
    </p:spTree>
    <p:extLst>
      <p:ext uri="{BB962C8B-B14F-4D97-AF65-F5344CB8AC3E}">
        <p14:creationId xmlns:p14="http://schemas.microsoft.com/office/powerpoint/2010/main" val="414660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11B39AE-07FD-46A6-9ED5-475745F96141}"/>
              </a:ext>
            </a:extLst>
          </p:cNvPr>
          <p:cNvSpPr>
            <a:spLocks noGrp="1"/>
          </p:cNvSpPr>
          <p:nvPr>
            <p:ph type="sldNum" sz="quarter" idx="12"/>
          </p:nvPr>
        </p:nvSpPr>
        <p:spPr/>
        <p:txBody>
          <a:bodyPr/>
          <a:lstStyle/>
          <a:p>
            <a:fld id="{43DF5D48-4B0D-DF42-860F-4B745F419CC0}" type="slidenum">
              <a:rPr lang="it-IT" smtClean="0"/>
              <a:t>10</a:t>
            </a:fld>
            <a:endParaRPr lang="it-IT"/>
          </a:p>
        </p:txBody>
      </p:sp>
      <p:pic>
        <p:nvPicPr>
          <p:cNvPr id="5" name="Immagine 4">
            <a:extLst>
              <a:ext uri="{FF2B5EF4-FFF2-40B4-BE49-F238E27FC236}">
                <a16:creationId xmlns:a16="http://schemas.microsoft.com/office/drawing/2014/main" id="{667F00C9-62D3-4B08-86A9-DF71DD0A38AB}"/>
              </a:ext>
            </a:extLst>
          </p:cNvPr>
          <p:cNvPicPr>
            <a:picLocks noChangeAspect="1"/>
          </p:cNvPicPr>
          <p:nvPr/>
        </p:nvPicPr>
        <p:blipFill>
          <a:blip r:embed="rId2"/>
          <a:stretch>
            <a:fillRect/>
          </a:stretch>
        </p:blipFill>
        <p:spPr>
          <a:xfrm>
            <a:off x="3571419" y="149519"/>
            <a:ext cx="5258256" cy="2781541"/>
          </a:xfrm>
          <a:prstGeom prst="rect">
            <a:avLst/>
          </a:prstGeom>
        </p:spPr>
      </p:pic>
      <p:sp>
        <p:nvSpPr>
          <p:cNvPr id="6" name="Rettangolo 5">
            <a:extLst>
              <a:ext uri="{FF2B5EF4-FFF2-40B4-BE49-F238E27FC236}">
                <a16:creationId xmlns:a16="http://schemas.microsoft.com/office/drawing/2014/main" id="{B18C1375-AA96-45E6-9470-8D8A31BE6130}"/>
              </a:ext>
            </a:extLst>
          </p:cNvPr>
          <p:cNvSpPr/>
          <p:nvPr/>
        </p:nvSpPr>
        <p:spPr>
          <a:xfrm>
            <a:off x="0" y="6257835"/>
            <a:ext cx="8981954" cy="461665"/>
          </a:xfrm>
          <a:prstGeom prst="rect">
            <a:avLst/>
          </a:prstGeom>
        </p:spPr>
        <p:txBody>
          <a:bodyPr wrap="square">
            <a:spAutoFit/>
          </a:bodyPr>
          <a:lstStyle/>
          <a:p>
            <a:r>
              <a:rPr lang="it-IT" sz="1200" dirty="0"/>
              <a:t>https://www.europarl.europa.eu/news/en/press-room/20240408IPR20307/new-eu-rules-to-improve-urban-wastewater-treatment-and-reuse</a:t>
            </a:r>
          </a:p>
        </p:txBody>
      </p:sp>
      <p:sp>
        <p:nvSpPr>
          <p:cNvPr id="7" name="Rettangolo 6">
            <a:extLst>
              <a:ext uri="{FF2B5EF4-FFF2-40B4-BE49-F238E27FC236}">
                <a16:creationId xmlns:a16="http://schemas.microsoft.com/office/drawing/2014/main" id="{C0D29A37-E1AC-4F54-B1B8-23D44F9A9564}"/>
              </a:ext>
            </a:extLst>
          </p:cNvPr>
          <p:cNvSpPr/>
          <p:nvPr/>
        </p:nvSpPr>
        <p:spPr>
          <a:xfrm>
            <a:off x="381000" y="2931060"/>
            <a:ext cx="7862455" cy="3354765"/>
          </a:xfrm>
          <a:prstGeom prst="rect">
            <a:avLst/>
          </a:prstGeom>
        </p:spPr>
        <p:txBody>
          <a:bodyPr wrap="square">
            <a:spAutoFit/>
          </a:bodyPr>
          <a:lstStyle/>
          <a:p>
            <a:endParaRPr lang="en-US" dirty="0"/>
          </a:p>
          <a:p>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With 481 votes in </a:t>
            </a:r>
            <a:r>
              <a:rPr lang="en-US" sz="16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favour</a:t>
            </a: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79 against and 26 abstentions, Parliament adopted the deal reached with the Council in January 2024 on revising the EU’s water management and urban wastewater treatment standards to better protect public health and the environment</a:t>
            </a:r>
          </a:p>
          <a:p>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a:p>
            <a:pPr fontAlgn="ct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monitoring of various public health parameters (such as known viruses and emerging pathogens), chemical pollutants, including so-called “forever chemicals” (per- and polyfluoroalkyl substances or PFAS), microplastics and antimicrobial resistance will be strictly monitored.</a:t>
            </a:r>
          </a:p>
          <a:p>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r>
            <a:b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https://www.europarl.europa.eu/doceo/document/TA-9-2024-0222_EN.pdf</a:t>
            </a:r>
          </a:p>
          <a:p>
            <a:endParaRPr lang="it-IT" dirty="0"/>
          </a:p>
        </p:txBody>
      </p:sp>
    </p:spTree>
    <p:extLst>
      <p:ext uri="{BB962C8B-B14F-4D97-AF65-F5344CB8AC3E}">
        <p14:creationId xmlns:p14="http://schemas.microsoft.com/office/powerpoint/2010/main" val="247184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DF1AD6-55E9-411B-806F-7754DAD66CA3}"/>
              </a:ext>
            </a:extLst>
          </p:cNvPr>
          <p:cNvSpPr>
            <a:spLocks noGrp="1"/>
          </p:cNvSpPr>
          <p:nvPr>
            <p:ph type="title"/>
          </p:nvPr>
        </p:nvSpPr>
        <p:spPr>
          <a:xfrm>
            <a:off x="3559914" y="567157"/>
            <a:ext cx="5584086" cy="1882928"/>
          </a:xfrm>
        </p:spPr>
        <p:txBody>
          <a:bodyPr>
            <a:noAutofit/>
          </a:bodyPr>
          <a:lstStyle/>
          <a:p>
            <a:r>
              <a:rPr lang="it-IT" sz="2000" dirty="0"/>
              <a:t>New </a:t>
            </a:r>
            <a:r>
              <a:rPr lang="it-IT" sz="2000" dirty="0" err="1"/>
              <a:t>tools</a:t>
            </a:r>
            <a:r>
              <a:rPr lang="it-IT" sz="2000" dirty="0"/>
              <a:t> for </a:t>
            </a:r>
            <a:r>
              <a:rPr lang="it-IT" sz="2000" dirty="0" err="1"/>
              <a:t>identifying</a:t>
            </a:r>
            <a:r>
              <a:rPr lang="it-IT" sz="2000" dirty="0"/>
              <a:t>  emerging </a:t>
            </a:r>
            <a:r>
              <a:rPr lang="it-IT" sz="2000" dirty="0" err="1"/>
              <a:t>pollutants</a:t>
            </a:r>
            <a:r>
              <a:rPr lang="it-IT" sz="2000" dirty="0"/>
              <a:t/>
            </a:r>
            <a:br>
              <a:rPr lang="it-IT" sz="2000" dirty="0"/>
            </a:br>
            <a:r>
              <a:rPr lang="it-IT" sz="2000" dirty="0"/>
              <a:t>(</a:t>
            </a:r>
            <a:r>
              <a:rPr lang="it-IT" sz="2000" dirty="0" err="1"/>
              <a:t>also</a:t>
            </a:r>
            <a:r>
              <a:rPr lang="it-IT" sz="2000" dirty="0"/>
              <a:t> «</a:t>
            </a:r>
            <a:r>
              <a:rPr lang="it-IT" sz="2000" dirty="0" err="1"/>
              <a:t>unknown</a:t>
            </a:r>
            <a:r>
              <a:rPr lang="it-IT" sz="2000" dirty="0"/>
              <a:t> </a:t>
            </a:r>
            <a:r>
              <a:rPr lang="it-IT" sz="2000" dirty="0" err="1"/>
              <a:t>compounds</a:t>
            </a:r>
            <a:r>
              <a:rPr lang="it-IT" sz="2000" dirty="0"/>
              <a:t>»): </a:t>
            </a:r>
            <a:br>
              <a:rPr lang="it-IT" sz="2000" dirty="0"/>
            </a:br>
            <a:r>
              <a:rPr lang="it-IT" sz="2000" dirty="0" err="1"/>
              <a:t>weighting</a:t>
            </a:r>
            <a:r>
              <a:rPr lang="it-IT" sz="2000" dirty="0"/>
              <a:t> </a:t>
            </a:r>
            <a:r>
              <a:rPr lang="it-IT" sz="2000" dirty="0" err="1"/>
              <a:t>molecules</a:t>
            </a:r>
            <a:r>
              <a:rPr lang="it-IT" sz="2000" dirty="0"/>
              <a:t> by mass </a:t>
            </a:r>
            <a:r>
              <a:rPr lang="it-IT" sz="2000" dirty="0" err="1"/>
              <a:t>spectrometer</a:t>
            </a:r>
            <a:r>
              <a:rPr lang="it-IT" sz="2000" dirty="0"/>
              <a:t> </a:t>
            </a:r>
            <a:r>
              <a:rPr lang="it-IT" sz="2000" dirty="0" err="1"/>
              <a:t>implementing</a:t>
            </a:r>
            <a:r>
              <a:rPr lang="it-IT" sz="2000" dirty="0"/>
              <a:t> </a:t>
            </a:r>
            <a:r>
              <a:rPr lang="it-IT" sz="2000" dirty="0" err="1"/>
              <a:t>Orbitrap</a:t>
            </a:r>
            <a:r>
              <a:rPr lang="it-IT" sz="2000" dirty="0"/>
              <a:t> technology</a:t>
            </a:r>
            <a:br>
              <a:rPr lang="it-IT" sz="2000" dirty="0"/>
            </a:br>
            <a:endParaRPr lang="it-IT" sz="2000" dirty="0"/>
          </a:p>
        </p:txBody>
      </p:sp>
      <p:sp>
        <p:nvSpPr>
          <p:cNvPr id="4" name="Segnaposto numero diapositiva 3">
            <a:extLst>
              <a:ext uri="{FF2B5EF4-FFF2-40B4-BE49-F238E27FC236}">
                <a16:creationId xmlns:a16="http://schemas.microsoft.com/office/drawing/2014/main" id="{911B39AE-07FD-46A6-9ED5-475745F96141}"/>
              </a:ext>
            </a:extLst>
          </p:cNvPr>
          <p:cNvSpPr>
            <a:spLocks noGrp="1"/>
          </p:cNvSpPr>
          <p:nvPr>
            <p:ph type="sldNum" sz="quarter" idx="12"/>
          </p:nvPr>
        </p:nvSpPr>
        <p:spPr/>
        <p:txBody>
          <a:bodyPr/>
          <a:lstStyle/>
          <a:p>
            <a:fld id="{43DF5D48-4B0D-DF42-860F-4B745F419CC0}" type="slidenum">
              <a:rPr lang="it-IT" smtClean="0"/>
              <a:t>11</a:t>
            </a:fld>
            <a:endParaRPr lang="it-IT"/>
          </a:p>
        </p:txBody>
      </p:sp>
      <p:sp>
        <p:nvSpPr>
          <p:cNvPr id="6" name="Rettangolo 5">
            <a:extLst>
              <a:ext uri="{FF2B5EF4-FFF2-40B4-BE49-F238E27FC236}">
                <a16:creationId xmlns:a16="http://schemas.microsoft.com/office/drawing/2014/main" id="{28E85525-2184-4DD7-9B96-46C36400F76D}"/>
              </a:ext>
            </a:extLst>
          </p:cNvPr>
          <p:cNvSpPr/>
          <p:nvPr/>
        </p:nvSpPr>
        <p:spPr>
          <a:xfrm>
            <a:off x="388782" y="3689976"/>
            <a:ext cx="1995603" cy="1815882"/>
          </a:xfrm>
          <a:prstGeom prst="rect">
            <a:avLst/>
          </a:prstGeom>
        </p:spPr>
        <p:txBody>
          <a:bodyPr wrap="square">
            <a:spAutoFit/>
          </a:bodyPr>
          <a:lstStyle/>
          <a:p>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Schematics of Orbitrap </a:t>
            </a:r>
            <a:r>
              <a:rPr lang="en-US" sz="16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Exploris</a:t>
            </a: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mass spectrometer with main units indicated by their names</a:t>
            </a:r>
            <a:endParaRPr lang="it-IT"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Immagine 7">
            <a:extLst>
              <a:ext uri="{FF2B5EF4-FFF2-40B4-BE49-F238E27FC236}">
                <a16:creationId xmlns:a16="http://schemas.microsoft.com/office/drawing/2014/main" id="{5B87B335-7976-4399-9850-089CD19E0DAC}"/>
              </a:ext>
            </a:extLst>
          </p:cNvPr>
          <p:cNvPicPr>
            <a:picLocks noChangeAspect="1"/>
          </p:cNvPicPr>
          <p:nvPr/>
        </p:nvPicPr>
        <p:blipFill>
          <a:blip r:embed="rId2"/>
          <a:stretch>
            <a:fillRect/>
          </a:stretch>
        </p:blipFill>
        <p:spPr>
          <a:xfrm>
            <a:off x="2432662" y="2542685"/>
            <a:ext cx="6322556" cy="4165796"/>
          </a:xfrm>
          <a:prstGeom prst="rect">
            <a:avLst/>
          </a:prstGeom>
        </p:spPr>
      </p:pic>
    </p:spTree>
    <p:extLst>
      <p:ext uri="{BB962C8B-B14F-4D97-AF65-F5344CB8AC3E}">
        <p14:creationId xmlns:p14="http://schemas.microsoft.com/office/powerpoint/2010/main" val="2738794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11B39AE-07FD-46A6-9ED5-475745F96141}"/>
              </a:ext>
            </a:extLst>
          </p:cNvPr>
          <p:cNvSpPr>
            <a:spLocks noGrp="1"/>
          </p:cNvSpPr>
          <p:nvPr>
            <p:ph type="sldNum" sz="quarter" idx="12"/>
          </p:nvPr>
        </p:nvSpPr>
        <p:spPr/>
        <p:txBody>
          <a:bodyPr/>
          <a:lstStyle/>
          <a:p>
            <a:fld id="{43DF5D48-4B0D-DF42-860F-4B745F419CC0}" type="slidenum">
              <a:rPr lang="it-IT" smtClean="0"/>
              <a:t>12</a:t>
            </a:fld>
            <a:endParaRPr lang="it-IT"/>
          </a:p>
        </p:txBody>
      </p:sp>
      <p:pic>
        <p:nvPicPr>
          <p:cNvPr id="5" name="Immagine 4">
            <a:extLst>
              <a:ext uri="{FF2B5EF4-FFF2-40B4-BE49-F238E27FC236}">
                <a16:creationId xmlns:a16="http://schemas.microsoft.com/office/drawing/2014/main" id="{86525740-8807-495A-B418-7AD5B79AE081}"/>
              </a:ext>
            </a:extLst>
          </p:cNvPr>
          <p:cNvPicPr>
            <a:picLocks noChangeAspect="1"/>
          </p:cNvPicPr>
          <p:nvPr/>
        </p:nvPicPr>
        <p:blipFill>
          <a:blip r:embed="rId2"/>
          <a:stretch>
            <a:fillRect/>
          </a:stretch>
        </p:blipFill>
        <p:spPr>
          <a:xfrm>
            <a:off x="549818" y="1378527"/>
            <a:ext cx="3332212" cy="4571247"/>
          </a:xfrm>
          <a:prstGeom prst="rect">
            <a:avLst/>
          </a:prstGeom>
        </p:spPr>
      </p:pic>
      <p:sp>
        <p:nvSpPr>
          <p:cNvPr id="6" name="Rettangolo 5"/>
          <p:cNvSpPr/>
          <p:nvPr/>
        </p:nvSpPr>
        <p:spPr>
          <a:xfrm>
            <a:off x="4483678" y="2192125"/>
            <a:ext cx="4572000" cy="3016210"/>
          </a:xfrm>
          <a:prstGeom prst="rect">
            <a:avLst/>
          </a:prstGeom>
        </p:spPr>
        <p:txBody>
          <a:bodyPr>
            <a:spAutoFit/>
          </a:bodyPr>
          <a:lstStyle/>
          <a:p>
            <a:pPr algn="ct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UNIVERSITY OF TRIESTE</a:t>
            </a:r>
            <a:b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br>
            <a:r>
              <a:rPr lang="it-IT" sz="12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Department</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of </a:t>
            </a:r>
            <a:r>
              <a:rPr lang="it-IT" sz="12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Chemical</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and </a:t>
            </a:r>
            <a:r>
              <a:rPr lang="it-IT" sz="12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Pharmaceutical</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Sciences</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r>
            <a:b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br>
            <a:r>
              <a:rPr lang="it-IT" sz="12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Master's</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Degree</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Course in </a:t>
            </a:r>
            <a:r>
              <a:rPr lang="it-IT" sz="1200"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Chemistry</a:t>
            </a:r>
            <a:endPar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Development of a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protocol</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for the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identification</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of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unknown</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compounds</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in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urban</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and industrial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wastewater</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through</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multivariate multi-</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step</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analysis</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of LC-HRMS/MS data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using</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Orbitrap</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technology</a:t>
            </a:r>
            <a:endPar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Graduand</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Vito GELAO</a:t>
            </a:r>
            <a:b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b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Supervisor: Dr. Sabina LICEN</a:t>
            </a:r>
            <a:b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b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Co-supervisor: Prof. Pierluigi BARBIERI</a:t>
            </a:r>
          </a:p>
          <a:p>
            <a:pPr algn="ct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Academic</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Year</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2021 – 2022</a:t>
            </a:r>
          </a:p>
        </p:txBody>
      </p:sp>
    </p:spTree>
    <p:extLst>
      <p:ext uri="{BB962C8B-B14F-4D97-AF65-F5344CB8AC3E}">
        <p14:creationId xmlns:p14="http://schemas.microsoft.com/office/powerpoint/2010/main" val="18170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5845A278-DFDA-41CE-AEB9-E8123ACCAC57}"/>
              </a:ext>
            </a:extLst>
          </p:cNvPr>
          <p:cNvPicPr>
            <a:picLocks noChangeAspect="1"/>
          </p:cNvPicPr>
          <p:nvPr/>
        </p:nvPicPr>
        <p:blipFill>
          <a:blip r:embed="rId2"/>
          <a:stretch>
            <a:fillRect/>
          </a:stretch>
        </p:blipFill>
        <p:spPr>
          <a:xfrm>
            <a:off x="628650" y="827367"/>
            <a:ext cx="8039797" cy="2568163"/>
          </a:xfrm>
          <a:prstGeom prst="rect">
            <a:avLst/>
          </a:prstGeom>
        </p:spPr>
      </p:pic>
      <p:sp>
        <p:nvSpPr>
          <p:cNvPr id="4" name="Segnaposto numero diapositiva 3">
            <a:extLst>
              <a:ext uri="{FF2B5EF4-FFF2-40B4-BE49-F238E27FC236}">
                <a16:creationId xmlns:a16="http://schemas.microsoft.com/office/drawing/2014/main" id="{3DB70CE6-F463-42A5-BB50-8A1BA0F84F01}"/>
              </a:ext>
            </a:extLst>
          </p:cNvPr>
          <p:cNvSpPr>
            <a:spLocks noGrp="1"/>
          </p:cNvSpPr>
          <p:nvPr>
            <p:ph type="sldNum" sz="quarter" idx="12"/>
          </p:nvPr>
        </p:nvSpPr>
        <p:spPr/>
        <p:txBody>
          <a:bodyPr/>
          <a:lstStyle/>
          <a:p>
            <a:fld id="{43DF5D48-4B0D-DF42-860F-4B745F419CC0}" type="slidenum">
              <a:rPr lang="it-IT" smtClean="0"/>
              <a:t>13</a:t>
            </a:fld>
            <a:endParaRPr lang="it-IT"/>
          </a:p>
        </p:txBody>
      </p:sp>
      <p:sp>
        <p:nvSpPr>
          <p:cNvPr id="3" name="Segnaposto contenuto 2">
            <a:extLst>
              <a:ext uri="{FF2B5EF4-FFF2-40B4-BE49-F238E27FC236}">
                <a16:creationId xmlns:a16="http://schemas.microsoft.com/office/drawing/2014/main" id="{B40E0C20-C728-432A-B875-82EFF7A7EE62}"/>
              </a:ext>
            </a:extLst>
          </p:cNvPr>
          <p:cNvSpPr>
            <a:spLocks noGrp="1"/>
          </p:cNvSpPr>
          <p:nvPr>
            <p:ph idx="1"/>
          </p:nvPr>
        </p:nvSpPr>
        <p:spPr>
          <a:xfrm>
            <a:off x="2364851" y="1242824"/>
            <a:ext cx="7886700" cy="369332"/>
          </a:xfrm>
        </p:spPr>
        <p:txBody>
          <a:bodyPr>
            <a:normAutofit/>
          </a:bodyPr>
          <a:lstStyle/>
          <a:p>
            <a:pPr marL="0" indent="0">
              <a:buNone/>
            </a:pPr>
            <a:r>
              <a:rPr lang="it-IT" sz="1600" b="1" dirty="0"/>
              <a:t>       2024</a:t>
            </a:r>
            <a:r>
              <a:rPr lang="it-IT" sz="1600" dirty="0"/>
              <a:t>, </a:t>
            </a:r>
            <a:r>
              <a:rPr lang="it-IT" sz="1600" i="1" dirty="0"/>
              <a:t>12</a:t>
            </a:r>
            <a:r>
              <a:rPr lang="it-IT" sz="1600" dirty="0"/>
              <a:t>, 113. https://doi.org/10.3390/toxics12020113</a:t>
            </a:r>
          </a:p>
        </p:txBody>
      </p:sp>
      <p:pic>
        <p:nvPicPr>
          <p:cNvPr id="7" name="Immagine 6">
            <a:extLst>
              <a:ext uri="{FF2B5EF4-FFF2-40B4-BE49-F238E27FC236}">
                <a16:creationId xmlns:a16="http://schemas.microsoft.com/office/drawing/2014/main" id="{17691311-A233-4CCF-BB3E-7F542B6E33C5}"/>
              </a:ext>
            </a:extLst>
          </p:cNvPr>
          <p:cNvPicPr>
            <a:picLocks noChangeAspect="1"/>
          </p:cNvPicPr>
          <p:nvPr/>
        </p:nvPicPr>
        <p:blipFill>
          <a:blip r:embed="rId3"/>
          <a:stretch>
            <a:fillRect/>
          </a:stretch>
        </p:blipFill>
        <p:spPr>
          <a:xfrm>
            <a:off x="2942462" y="3395530"/>
            <a:ext cx="5921253" cy="2880610"/>
          </a:xfrm>
          <a:prstGeom prst="rect">
            <a:avLst/>
          </a:prstGeom>
        </p:spPr>
      </p:pic>
    </p:spTree>
    <p:extLst>
      <p:ext uri="{BB962C8B-B14F-4D97-AF65-F5344CB8AC3E}">
        <p14:creationId xmlns:p14="http://schemas.microsoft.com/office/powerpoint/2010/main" val="296002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5100BBF-F410-131F-FF4B-13FAE07117F3}"/>
              </a:ext>
            </a:extLst>
          </p:cNvPr>
          <p:cNvSpPr txBox="1"/>
          <p:nvPr/>
        </p:nvSpPr>
        <p:spPr>
          <a:xfrm>
            <a:off x="174976" y="1107808"/>
            <a:ext cx="8853009" cy="4133068"/>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endParaRPr lang="en-US" sz="1089" dirty="0">
              <a:latin typeface="Arial"/>
              <a:cs typeface="Calibri"/>
            </a:endParaRPr>
          </a:p>
          <a:p>
            <a:endParaRPr lang="en-US" sz="1089" dirty="0"/>
          </a:p>
          <a:p>
            <a:r>
              <a:rPr lang="en-US" sz="1089" dirty="0"/>
              <a:t/>
            </a:r>
            <a:br>
              <a:rPr lang="en-US" sz="1089" dirty="0"/>
            </a:br>
            <a:endParaRPr lang="en-US" sz="1089" dirty="0" smtClean="0"/>
          </a:p>
          <a:p>
            <a:endParaRPr lang="en-US" sz="1089" dirty="0">
              <a:latin typeface="Arial"/>
              <a:cs typeface="Calibri"/>
            </a:endParaRPr>
          </a:p>
          <a:p>
            <a:r>
              <a:rPr lang="en-US" sz="1200" dirty="0" smtClean="0">
                <a:latin typeface="Arial"/>
                <a:cs typeface="Calibri"/>
              </a:rPr>
              <a:t>OP2366 </a:t>
            </a:r>
            <a:r>
              <a:rPr lang="en-US" sz="2000" b="1" dirty="0">
                <a:latin typeface="Arial"/>
                <a:cs typeface="Calibri"/>
              </a:rPr>
              <a:t>Towards Community Health Surveillance in Wastewater Treatment Plants and More –  Setting Up Methods and Chasing Antibiotics, Microorganisms and AMR in Untreated Waters and Bioaerosols </a:t>
            </a:r>
            <a:endParaRPr lang="en-US" sz="1000" dirty="0">
              <a:latin typeface="Arial"/>
              <a:cs typeface="Calibri"/>
            </a:endParaRPr>
          </a:p>
          <a:p>
            <a:r>
              <a:rPr lang="en-US" sz="1000" dirty="0"/>
              <a:t/>
            </a:r>
            <a:br>
              <a:rPr lang="en-US" sz="1000" dirty="0"/>
            </a:br>
            <a:r>
              <a:rPr lang="en-US" sz="1600" dirty="0">
                <a:latin typeface="Arial"/>
                <a:cs typeface="Calibri"/>
              </a:rPr>
              <a:t>A.S. Gaetano</a:t>
            </a:r>
            <a:r>
              <a:rPr lang="en-US" sz="1600" baseline="30000" dirty="0">
                <a:latin typeface="Arial"/>
                <a:cs typeface="Calibri"/>
              </a:rPr>
              <a:t>1a</a:t>
            </a:r>
            <a:r>
              <a:rPr lang="en-US" sz="1600" dirty="0">
                <a:latin typeface="Arial"/>
                <a:cs typeface="Calibri"/>
              </a:rPr>
              <a:t>, S. Semeraro</a:t>
            </a:r>
            <a:r>
              <a:rPr lang="en-US" sz="1600" baseline="30000" dirty="0">
                <a:latin typeface="Arial"/>
                <a:cs typeface="Calibri"/>
              </a:rPr>
              <a:t>1a</a:t>
            </a:r>
            <a:r>
              <a:rPr lang="en-US" sz="1600" dirty="0">
                <a:latin typeface="Arial"/>
                <a:cs typeface="Calibri"/>
              </a:rPr>
              <a:t>, S. Fornasaro</a:t>
            </a:r>
            <a:r>
              <a:rPr lang="en-US" sz="1600" baseline="30000" dirty="0">
                <a:cs typeface="Calibri"/>
              </a:rPr>
              <a:t>1a</a:t>
            </a:r>
            <a:r>
              <a:rPr lang="en-US" sz="1600" dirty="0">
                <a:latin typeface="Arial"/>
                <a:cs typeface="Calibri"/>
              </a:rPr>
              <a:t>, S. Licen</a:t>
            </a:r>
            <a:r>
              <a:rPr lang="en-US" sz="1600" baseline="30000" dirty="0">
                <a:cs typeface="Calibri"/>
              </a:rPr>
              <a:t>1a</a:t>
            </a:r>
            <a:r>
              <a:rPr lang="en-US" sz="1600" dirty="0">
                <a:latin typeface="Arial"/>
                <a:cs typeface="Calibri"/>
              </a:rPr>
              <a:t>, V. Gelao², S. Briguglio², S. De Martin², C. Ametrano</a:t>
            </a:r>
            <a:r>
              <a:rPr lang="en-US" sz="1600" baseline="30000" dirty="0">
                <a:latin typeface="Arial"/>
                <a:cs typeface="Calibri"/>
              </a:rPr>
              <a:t>1b</a:t>
            </a:r>
            <a:r>
              <a:rPr lang="en-US" sz="1600" dirty="0">
                <a:latin typeface="Arial"/>
                <a:cs typeface="Calibri"/>
              </a:rPr>
              <a:t>, F. Malfatti</a:t>
            </a:r>
            <a:r>
              <a:rPr lang="en-US" sz="1600" baseline="30000" dirty="0">
                <a:latin typeface="Arial"/>
                <a:cs typeface="Calibri"/>
              </a:rPr>
              <a:t>1b</a:t>
            </a:r>
            <a:r>
              <a:rPr lang="en-US" sz="1600" dirty="0">
                <a:latin typeface="Arial"/>
                <a:cs typeface="Calibri"/>
              </a:rPr>
              <a:t>, A. Cain</a:t>
            </a:r>
            <a:r>
              <a:rPr lang="en-US" sz="1600" baseline="30000" dirty="0">
                <a:latin typeface="Arial"/>
                <a:cs typeface="Calibri"/>
              </a:rPr>
              <a:t>3</a:t>
            </a:r>
            <a:r>
              <a:rPr lang="en-US" sz="1600" dirty="0">
                <a:latin typeface="Arial"/>
                <a:cs typeface="Calibri"/>
              </a:rPr>
              <a:t>, F. Barbone</a:t>
            </a:r>
            <a:r>
              <a:rPr lang="en-US" sz="1600" baseline="30000" dirty="0">
                <a:latin typeface="Arial"/>
                <a:cs typeface="Calibri"/>
              </a:rPr>
              <a:t>1c</a:t>
            </a:r>
            <a:r>
              <a:rPr lang="en-US" sz="1600" dirty="0">
                <a:latin typeface="Arial"/>
                <a:cs typeface="Calibri"/>
              </a:rPr>
              <a:t>, A. Pallavicini</a:t>
            </a:r>
            <a:r>
              <a:rPr lang="en-US" sz="1600" baseline="30000" dirty="0">
                <a:latin typeface="Arial"/>
                <a:cs typeface="Calibri"/>
              </a:rPr>
              <a:t>1b</a:t>
            </a:r>
            <a:r>
              <a:rPr lang="en-US" sz="1600" dirty="0">
                <a:latin typeface="Arial"/>
                <a:cs typeface="Calibri"/>
              </a:rPr>
              <a:t>, </a:t>
            </a:r>
          </a:p>
          <a:p>
            <a:r>
              <a:rPr lang="en-US" sz="1600" b="1" u="sng" dirty="0">
                <a:latin typeface="Arial"/>
                <a:cs typeface="Calibri"/>
              </a:rPr>
              <a:t>P. Barbieri</a:t>
            </a:r>
            <a:r>
              <a:rPr lang="en-US" sz="1600" b="1" u="sng" baseline="30000" dirty="0">
                <a:latin typeface="Arial"/>
                <a:cs typeface="Calibri"/>
              </a:rPr>
              <a:t>1a</a:t>
            </a:r>
          </a:p>
          <a:p>
            <a:endParaRPr lang="en-US" sz="800" dirty="0">
              <a:latin typeface="Arial"/>
              <a:cs typeface="Calibri"/>
            </a:endParaRPr>
          </a:p>
          <a:p>
            <a:r>
              <a:rPr lang="en-US" sz="1000" dirty="0">
                <a:latin typeface="Arial"/>
                <a:cs typeface="Calibri"/>
              </a:rPr>
              <a:t>1a University of Trieste, Department of Chemical and Pharmaceutical Sciences </a:t>
            </a:r>
          </a:p>
          <a:p>
            <a:r>
              <a:rPr lang="en-US" sz="1000" dirty="0">
                <a:latin typeface="Arial"/>
                <a:cs typeface="Calibri"/>
              </a:rPr>
              <a:t>1b University of Trieste , Department of Life Sciences</a:t>
            </a:r>
          </a:p>
          <a:p>
            <a:r>
              <a:rPr lang="en-US" sz="1000" dirty="0">
                <a:latin typeface="Arial"/>
                <a:cs typeface="Calibri"/>
              </a:rPr>
              <a:t>1c University of Trieste, Department of Medicine, Surgery &amp;Health Sciences</a:t>
            </a:r>
          </a:p>
          <a:p>
            <a:r>
              <a:rPr lang="en-US" sz="1000" dirty="0">
                <a:latin typeface="Arial"/>
                <a:cs typeface="Calibri"/>
              </a:rPr>
              <a:t>2 ARPA FVG,  SOC </a:t>
            </a:r>
            <a:r>
              <a:rPr lang="en-US" sz="1000" dirty="0" err="1">
                <a:latin typeface="Arial"/>
                <a:cs typeface="Calibri"/>
              </a:rPr>
              <a:t>Laboratorio</a:t>
            </a:r>
            <a:r>
              <a:rPr lang="en-US" sz="1000" dirty="0">
                <a:latin typeface="Arial"/>
                <a:cs typeface="Calibri"/>
              </a:rPr>
              <a:t> </a:t>
            </a:r>
            <a:r>
              <a:rPr lang="en-US" sz="1000" dirty="0" err="1">
                <a:latin typeface="Arial"/>
                <a:cs typeface="Calibri"/>
              </a:rPr>
              <a:t>Multisito</a:t>
            </a:r>
            <a:r>
              <a:rPr lang="en-US" sz="1000" dirty="0">
                <a:latin typeface="Arial"/>
                <a:cs typeface="Calibri"/>
              </a:rPr>
              <a:t> </a:t>
            </a:r>
          </a:p>
          <a:p>
            <a:r>
              <a:rPr lang="en-US" sz="1000" dirty="0">
                <a:latin typeface="Arial"/>
                <a:cs typeface="Calibri"/>
              </a:rPr>
              <a:t>3 ACEGASAPS AMGA</a:t>
            </a:r>
            <a:r>
              <a:rPr lang="en-US" sz="1089" dirty="0"/>
              <a:t/>
            </a:r>
            <a:br>
              <a:rPr lang="en-US" sz="1089" dirty="0"/>
            </a:br>
            <a:endParaRPr lang="en-US" sz="1089" dirty="0">
              <a:latin typeface="Arial"/>
              <a:cs typeface="Calibri"/>
            </a:endParaRPr>
          </a:p>
          <a:p>
            <a:endParaRPr lang="en-US" sz="1089" b="1" dirty="0">
              <a:latin typeface="Arial"/>
              <a:cs typeface="Calibri"/>
            </a:endParaRPr>
          </a:p>
          <a:p>
            <a:endParaRPr lang="en-US" sz="1089" dirty="0"/>
          </a:p>
        </p:txBody>
      </p:sp>
      <p:pic>
        <p:nvPicPr>
          <p:cNvPr id="5" name="Immagine 4">
            <a:extLst>
              <a:ext uri="{FF2B5EF4-FFF2-40B4-BE49-F238E27FC236}">
                <a16:creationId xmlns:a16="http://schemas.microsoft.com/office/drawing/2014/main" id="{BA5B4BA0-CADA-42AE-B373-D9C1C5CFA0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975" y="839849"/>
            <a:ext cx="2067732" cy="885678"/>
          </a:xfrm>
          <a:prstGeom prst="rect">
            <a:avLst/>
          </a:prstGeom>
        </p:spPr>
      </p:pic>
      <p:pic>
        <p:nvPicPr>
          <p:cNvPr id="7" name="Immagine 6">
            <a:extLst>
              <a:ext uri="{FF2B5EF4-FFF2-40B4-BE49-F238E27FC236}">
                <a16:creationId xmlns:a16="http://schemas.microsoft.com/office/drawing/2014/main" id="{B9A1A910-0E8C-4FF9-BAA0-4638ACE17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276" y="1008126"/>
            <a:ext cx="1714176" cy="670464"/>
          </a:xfrm>
          <a:prstGeom prst="rect">
            <a:avLst/>
          </a:prstGeom>
        </p:spPr>
      </p:pic>
      <p:pic>
        <p:nvPicPr>
          <p:cNvPr id="9" name="Immagine 8">
            <a:extLst>
              <a:ext uri="{FF2B5EF4-FFF2-40B4-BE49-F238E27FC236}">
                <a16:creationId xmlns:a16="http://schemas.microsoft.com/office/drawing/2014/main" id="{C9238620-385A-4CCC-B70A-74A97C69E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682" y="1019463"/>
            <a:ext cx="2509355" cy="417461"/>
          </a:xfrm>
          <a:prstGeom prst="rect">
            <a:avLst/>
          </a:prstGeom>
        </p:spPr>
      </p:pic>
      <p:pic>
        <p:nvPicPr>
          <p:cNvPr id="12" name="Elemento grafico 11">
            <a:extLst>
              <a:ext uri="{FF2B5EF4-FFF2-40B4-BE49-F238E27FC236}">
                <a16:creationId xmlns:a16="http://schemas.microsoft.com/office/drawing/2014/main" id="{4A5EA4B4-4E28-4EEB-9888-57F9148B3F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60037" y="1049932"/>
            <a:ext cx="2303057" cy="465511"/>
          </a:xfrm>
          <a:prstGeom prst="rect">
            <a:avLst/>
          </a:prstGeom>
        </p:spPr>
      </p:pic>
      <p:pic>
        <p:nvPicPr>
          <p:cNvPr id="16" name="Immagine 15">
            <a:extLst>
              <a:ext uri="{FF2B5EF4-FFF2-40B4-BE49-F238E27FC236}">
                <a16:creationId xmlns:a16="http://schemas.microsoft.com/office/drawing/2014/main" id="{D7537A84-5094-4EDE-A173-73DDCA25C94A}"/>
              </a:ext>
            </a:extLst>
          </p:cNvPr>
          <p:cNvPicPr>
            <a:picLocks noChangeAspect="1"/>
          </p:cNvPicPr>
          <p:nvPr/>
        </p:nvPicPr>
        <p:blipFill>
          <a:blip r:embed="rId7"/>
          <a:stretch>
            <a:fillRect/>
          </a:stretch>
        </p:blipFill>
        <p:spPr>
          <a:xfrm>
            <a:off x="1" y="5397966"/>
            <a:ext cx="9143999" cy="909577"/>
          </a:xfrm>
          <a:prstGeom prst="rect">
            <a:avLst/>
          </a:prstGeom>
        </p:spPr>
      </p:pic>
    </p:spTree>
    <p:extLst>
      <p:ext uri="{BB962C8B-B14F-4D97-AF65-F5344CB8AC3E}">
        <p14:creationId xmlns:p14="http://schemas.microsoft.com/office/powerpoint/2010/main" val="2144528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AE8E6DD9-F7C3-40E6-AC15-B1903903F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824" y="846942"/>
            <a:ext cx="1714176" cy="670464"/>
          </a:xfrm>
          <a:prstGeom prst="rect">
            <a:avLst/>
          </a:prstGeom>
        </p:spPr>
      </p:pic>
      <p:sp>
        <p:nvSpPr>
          <p:cNvPr id="2" name="CasellaDiTesto 1">
            <a:extLst>
              <a:ext uri="{FF2B5EF4-FFF2-40B4-BE49-F238E27FC236}">
                <a16:creationId xmlns:a16="http://schemas.microsoft.com/office/drawing/2014/main" id="{3F37BD24-CAB7-0017-DC73-4EECBD2F65B7}"/>
              </a:ext>
            </a:extLst>
          </p:cNvPr>
          <p:cNvSpPr txBox="1"/>
          <p:nvPr/>
        </p:nvSpPr>
        <p:spPr>
          <a:xfrm>
            <a:off x="110644" y="1101022"/>
            <a:ext cx="4773600" cy="360753"/>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en-US"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CHEMISTRY – Analytical method</a:t>
            </a:r>
            <a:endParaRPr lang="it-IT"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asellaDiTesto 2">
            <a:extLst>
              <a:ext uri="{FF2B5EF4-FFF2-40B4-BE49-F238E27FC236}">
                <a16:creationId xmlns:a16="http://schemas.microsoft.com/office/drawing/2014/main" id="{B4931C2E-1303-6AE2-E217-AE538791C749}"/>
              </a:ext>
            </a:extLst>
          </p:cNvPr>
          <p:cNvSpPr txBox="1"/>
          <p:nvPr/>
        </p:nvSpPr>
        <p:spPr>
          <a:xfrm>
            <a:off x="114270" y="1517406"/>
            <a:ext cx="9144000" cy="2986215"/>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UHPLC Ultimate 3000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Dionex</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r>
            <a:b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b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Column </a:t>
            </a:r>
            <a:r>
              <a:rPr lang="pt-BR"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Ascentis Express C18 (150 x 2.1 mm, 2.7 μm, Supelco) </a:t>
            </a:r>
          </a:p>
          <a:p>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Eluents</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 5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mM</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formiate buffer; B)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MeOH</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Flow: 0.3 ml/</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min</a:t>
            </a:r>
            <a:endPar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HR Mass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spectrometer</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Orbitrap</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Q-</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Exactive</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Focus</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Source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parameters</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Sheath</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gas flow rate 44</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Auxiliary</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gas flow rate 12</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Spray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voltage</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kV</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3.30</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Capillary</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temp</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290 °C</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S-</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lens</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RF level 50.0</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Auxilary</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gas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heater</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temp</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280 °C</a:t>
            </a:r>
          </a:p>
          <a:p>
            <a:endPar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ttangolo 3">
            <a:extLst>
              <a:ext uri="{FF2B5EF4-FFF2-40B4-BE49-F238E27FC236}">
                <a16:creationId xmlns:a16="http://schemas.microsoft.com/office/drawing/2014/main" id="{5135A4A1-6497-4245-A1A2-5FF77E840BA7}"/>
              </a:ext>
            </a:extLst>
          </p:cNvPr>
          <p:cNvSpPr/>
          <p:nvPr/>
        </p:nvSpPr>
        <p:spPr>
          <a:xfrm>
            <a:off x="0" y="4272632"/>
            <a:ext cx="4773600" cy="1655197"/>
          </a:xfrm>
          <a:prstGeom prst="rect">
            <a:avLst/>
          </a:prstGeom>
        </p:spPr>
        <p:txBody>
          <a:bodyPr wrap="square">
            <a:spAutoFit/>
          </a:bodyPr>
          <a:lstStyle/>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Full MS with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discovery</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(ddMS2= data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dependent</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MS2)</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Polarity</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positive</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Full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Scan</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resolution 70000</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Scan</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range 75-1000 m/z</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dd-Ms2 Discovery resolution 17500</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isolation</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window 2.0 m/z</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NCE/</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stepped</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20,40,90</a:t>
            </a:r>
          </a:p>
        </p:txBody>
      </p:sp>
      <p:sp>
        <p:nvSpPr>
          <p:cNvPr id="5" name="Rettangolo 4">
            <a:extLst>
              <a:ext uri="{FF2B5EF4-FFF2-40B4-BE49-F238E27FC236}">
                <a16:creationId xmlns:a16="http://schemas.microsoft.com/office/drawing/2014/main" id="{20B09A2B-D4F8-4136-B9B0-742BDA3FC529}"/>
              </a:ext>
            </a:extLst>
          </p:cNvPr>
          <p:cNvSpPr/>
          <p:nvPr/>
        </p:nvSpPr>
        <p:spPr>
          <a:xfrm>
            <a:off x="5776347" y="1687397"/>
            <a:ext cx="4570560" cy="287771"/>
          </a:xfrm>
          <a:prstGeom prst="rect">
            <a:avLst/>
          </a:prstGeom>
        </p:spPr>
        <p:txBody>
          <a:bodyPr>
            <a:spAutoFit/>
          </a:bodyPr>
          <a:lstStyle/>
          <a:p>
            <a:endParaRPr lang="it-IT" sz="1270" dirty="0"/>
          </a:p>
        </p:txBody>
      </p:sp>
      <p:pic>
        <p:nvPicPr>
          <p:cNvPr id="1026" name="Picture 2" descr="https://www.buffalo.edu/content/shared/www/renew/aga-research-lab/instrumentation/dionex-ultimate-3000-uhplc-with-thermo-q-exactive-focus-orbitrap/jcr%3acontent/par/image.img.300.auto.png/1655137321151.png">
            <a:extLst>
              <a:ext uri="{FF2B5EF4-FFF2-40B4-BE49-F238E27FC236}">
                <a16:creationId xmlns:a16="http://schemas.microsoft.com/office/drawing/2014/main" id="{A4D79EF5-03DF-4DCE-B5E3-44AADEFE2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256" y="2570703"/>
            <a:ext cx="1937700" cy="1453275"/>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1696FACE-8A28-4CFB-BF04-E0960D83BFA5}"/>
              </a:ext>
            </a:extLst>
          </p:cNvPr>
          <p:cNvSpPr/>
          <p:nvPr/>
        </p:nvSpPr>
        <p:spPr>
          <a:xfrm>
            <a:off x="4372487" y="912213"/>
            <a:ext cx="4570560" cy="523220"/>
          </a:xfrm>
          <a:prstGeom prst="rect">
            <a:avLst/>
          </a:prstGeom>
        </p:spPr>
        <p:txBody>
          <a:bodyPr>
            <a:spAutoFit/>
          </a:bodyPr>
          <a:lstStyle/>
          <a:p>
            <a:r>
              <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Friuli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Venezia Giulia </a:t>
            </a:r>
          </a:p>
          <a:p>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Regional</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Environmental Protection Agency</a:t>
            </a:r>
          </a:p>
        </p:txBody>
      </p:sp>
      <p:sp>
        <p:nvSpPr>
          <p:cNvPr id="7" name="Rettangolo 6">
            <a:extLst>
              <a:ext uri="{FF2B5EF4-FFF2-40B4-BE49-F238E27FC236}">
                <a16:creationId xmlns:a16="http://schemas.microsoft.com/office/drawing/2014/main" id="{A2AFEF42-E045-4681-9AD9-F4539394CE60}"/>
              </a:ext>
            </a:extLst>
          </p:cNvPr>
          <p:cNvSpPr/>
          <p:nvPr/>
        </p:nvSpPr>
        <p:spPr>
          <a:xfrm>
            <a:off x="4682644" y="4267557"/>
            <a:ext cx="4570559" cy="954107"/>
          </a:xfrm>
          <a:prstGeom prst="rect">
            <a:avLst/>
          </a:prstGeom>
        </p:spPr>
        <p:txBody>
          <a:bodyPr wrap="square">
            <a:spAutoFit/>
          </a:bodyPr>
          <a:lstStyle/>
          <a:p>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Untargeted</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screening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areas</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as</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output-8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antibiotics</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with Compound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discoverer</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3.3.2.31</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Target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analysis</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and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quantitation</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conc</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as</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output-9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antibiotics</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with </a:t>
            </a:r>
            <a:r>
              <a:rPr lang="it-IT" sz="14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TraceFinder</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4.1</a:t>
            </a:r>
          </a:p>
        </p:txBody>
      </p:sp>
      <p:sp>
        <p:nvSpPr>
          <p:cNvPr id="9" name="Rettangolo 8">
            <a:extLst>
              <a:ext uri="{FF2B5EF4-FFF2-40B4-BE49-F238E27FC236}">
                <a16:creationId xmlns:a16="http://schemas.microsoft.com/office/drawing/2014/main" id="{6C4EBE82-A958-4A67-A85D-C10D5DD2CC48}"/>
              </a:ext>
            </a:extLst>
          </p:cNvPr>
          <p:cNvSpPr/>
          <p:nvPr/>
        </p:nvSpPr>
        <p:spPr>
          <a:xfrm>
            <a:off x="4776233" y="5317592"/>
            <a:ext cx="2191690" cy="678647"/>
          </a:xfrm>
          <a:prstGeom prst="rect">
            <a:avLst/>
          </a:prstGeom>
        </p:spPr>
        <p:txBody>
          <a:bodyPr wrap="none">
            <a:spAutoFit/>
          </a:bodyPr>
          <a:lstStyle/>
          <a:p>
            <a:r>
              <a:rPr lang="it-IT" sz="1270" i="1" dirty="0">
                <a:hlinkClick r:id="rId4"/>
              </a:rPr>
              <a:t>sara.briguglio@arpa.fvg.it</a:t>
            </a:r>
            <a:endParaRPr lang="it-IT" sz="1270" i="1" dirty="0"/>
          </a:p>
          <a:p>
            <a:r>
              <a:rPr lang="it-IT" sz="1270" i="1" dirty="0">
                <a:hlinkClick r:id="rId5"/>
              </a:rPr>
              <a:t>vito.gelao@arpa.fvg.it</a:t>
            </a:r>
            <a:endParaRPr lang="it-IT" sz="1270" i="1" dirty="0"/>
          </a:p>
          <a:p>
            <a:r>
              <a:rPr lang="it-IT" sz="1270" i="1" dirty="0">
                <a:hlinkClick r:id="rId6"/>
              </a:rPr>
              <a:t>stefano.demartin@arpa.fvg.it</a:t>
            </a:r>
            <a:r>
              <a:rPr lang="it-IT" sz="1270" i="1" dirty="0"/>
              <a:t> </a:t>
            </a:r>
          </a:p>
        </p:txBody>
      </p:sp>
    </p:spTree>
    <p:extLst>
      <p:ext uri="{BB962C8B-B14F-4D97-AF65-F5344CB8AC3E}">
        <p14:creationId xmlns:p14="http://schemas.microsoft.com/office/powerpoint/2010/main" val="155992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2E452D63-9605-8F97-86AD-60FCC22C6BC9}"/>
              </a:ext>
              <a:ext uri="{147F2762-F138-4A5C-976F-8EAC2B608ADB}">
                <a16:predDERef xmlns:a16="http://schemas.microsoft.com/office/drawing/2014/main" pred="{2C70731E-7D96-D1D2-B39B-4BAD205767CF}"/>
              </a:ext>
            </a:extLst>
          </p:cNvPr>
          <p:cNvGraphicFramePr>
            <a:graphicFrameLocks/>
          </p:cNvGraphicFramePr>
          <p:nvPr>
            <p:extLst/>
          </p:nvPr>
        </p:nvGraphicFramePr>
        <p:xfrm>
          <a:off x="142557" y="1426054"/>
          <a:ext cx="7619349" cy="4459749"/>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a:extLst>
              <a:ext uri="{FF2B5EF4-FFF2-40B4-BE49-F238E27FC236}">
                <a16:creationId xmlns:a16="http://schemas.microsoft.com/office/drawing/2014/main" id="{36A32B90-2808-6DEA-B774-01FC893FBC8D}"/>
              </a:ext>
            </a:extLst>
          </p:cNvPr>
          <p:cNvSpPr txBox="1"/>
          <p:nvPr/>
        </p:nvSpPr>
        <p:spPr>
          <a:xfrm>
            <a:off x="6943301" y="1651386"/>
            <a:ext cx="2280892" cy="279192"/>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en-US" sz="1270" b="1" dirty="0">
                <a:solidFill>
                  <a:srgbClr val="0070C0"/>
                </a:solidFill>
              </a:rPr>
              <a:t>Anti DNA synthesis</a:t>
            </a:r>
            <a:endParaRPr lang="en-US" sz="1270" dirty="0">
              <a:solidFill>
                <a:srgbClr val="0070C0"/>
              </a:solidFill>
              <a:cs typeface="Arial"/>
            </a:endParaRPr>
          </a:p>
        </p:txBody>
      </p:sp>
      <p:sp>
        <p:nvSpPr>
          <p:cNvPr id="8" name="CasellaDiTesto 7">
            <a:extLst>
              <a:ext uri="{FF2B5EF4-FFF2-40B4-BE49-F238E27FC236}">
                <a16:creationId xmlns:a16="http://schemas.microsoft.com/office/drawing/2014/main" id="{D92D92BE-E8C2-C952-BF86-34CDDED14498}"/>
              </a:ext>
            </a:extLst>
          </p:cNvPr>
          <p:cNvSpPr txBox="1"/>
          <p:nvPr/>
        </p:nvSpPr>
        <p:spPr>
          <a:xfrm>
            <a:off x="6941829" y="982940"/>
            <a:ext cx="1054179" cy="307020"/>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en-US" sz="1451" b="1" dirty="0">
                <a:solidFill>
                  <a:srgbClr val="0070C0"/>
                </a:solidFill>
              </a:rPr>
              <a:t>Bacteria</a:t>
            </a:r>
            <a:endParaRPr lang="it-IT" sz="1633" dirty="0"/>
          </a:p>
        </p:txBody>
      </p:sp>
      <p:sp>
        <p:nvSpPr>
          <p:cNvPr id="10" name="CasellaDiTesto 9">
            <a:extLst>
              <a:ext uri="{FF2B5EF4-FFF2-40B4-BE49-F238E27FC236}">
                <a16:creationId xmlns:a16="http://schemas.microsoft.com/office/drawing/2014/main" id="{2093E7CB-D3EF-0D98-CE66-27597EC7A350}"/>
              </a:ext>
            </a:extLst>
          </p:cNvPr>
          <p:cNvSpPr txBox="1"/>
          <p:nvPr/>
        </p:nvSpPr>
        <p:spPr>
          <a:xfrm>
            <a:off x="6954221" y="1321208"/>
            <a:ext cx="2488320" cy="279192"/>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en-US" sz="1270" b="1" dirty="0">
                <a:solidFill>
                  <a:srgbClr val="000000"/>
                </a:solidFill>
              </a:rPr>
              <a:t>Mechanism of action</a:t>
            </a:r>
            <a:endParaRPr lang="en-US" sz="1270" dirty="0">
              <a:solidFill>
                <a:srgbClr val="000000"/>
              </a:solidFill>
              <a:cs typeface="Arial"/>
            </a:endParaRPr>
          </a:p>
        </p:txBody>
      </p:sp>
      <p:sp>
        <p:nvSpPr>
          <p:cNvPr id="13" name="CasellaDiTesto 12">
            <a:extLst>
              <a:ext uri="{FF2B5EF4-FFF2-40B4-BE49-F238E27FC236}">
                <a16:creationId xmlns:a16="http://schemas.microsoft.com/office/drawing/2014/main" id="{757B639D-4755-4D0A-D4D1-67E705511857}"/>
              </a:ext>
            </a:extLst>
          </p:cNvPr>
          <p:cNvSpPr txBox="1"/>
          <p:nvPr/>
        </p:nvSpPr>
        <p:spPr>
          <a:xfrm>
            <a:off x="6943302" y="1896412"/>
            <a:ext cx="2280892" cy="279192"/>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en-US" sz="1270" b="1" dirty="0">
                <a:solidFill>
                  <a:srgbClr val="0070C0"/>
                </a:solidFill>
              </a:rPr>
              <a:t>Anti Protein synthesis</a:t>
            </a:r>
            <a:endParaRPr lang="en-US" sz="1270" dirty="0">
              <a:solidFill>
                <a:srgbClr val="0070C0"/>
              </a:solidFill>
              <a:cs typeface="Arial"/>
            </a:endParaRPr>
          </a:p>
        </p:txBody>
      </p:sp>
      <p:sp>
        <p:nvSpPr>
          <p:cNvPr id="14" name="CasellaDiTesto 13">
            <a:extLst>
              <a:ext uri="{FF2B5EF4-FFF2-40B4-BE49-F238E27FC236}">
                <a16:creationId xmlns:a16="http://schemas.microsoft.com/office/drawing/2014/main" id="{3AC1E492-577E-F234-CAE7-CD3AB89F2710}"/>
              </a:ext>
            </a:extLst>
          </p:cNvPr>
          <p:cNvSpPr txBox="1"/>
          <p:nvPr/>
        </p:nvSpPr>
        <p:spPr>
          <a:xfrm>
            <a:off x="7488499" y="2296390"/>
            <a:ext cx="2160630" cy="279192"/>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en-US" sz="1270" b="1" dirty="0">
                <a:solidFill>
                  <a:srgbClr val="0070C0"/>
                </a:solidFill>
              </a:rPr>
              <a:t> Anti Metabolism </a:t>
            </a:r>
            <a:endParaRPr lang="en-US" sz="1270" dirty="0">
              <a:solidFill>
                <a:srgbClr val="0070C0"/>
              </a:solidFill>
              <a:cs typeface="Arial"/>
            </a:endParaRPr>
          </a:p>
        </p:txBody>
      </p:sp>
      <p:sp>
        <p:nvSpPr>
          <p:cNvPr id="16" name="CasellaDiTesto 15">
            <a:extLst>
              <a:ext uri="{FF2B5EF4-FFF2-40B4-BE49-F238E27FC236}">
                <a16:creationId xmlns:a16="http://schemas.microsoft.com/office/drawing/2014/main" id="{8E68E911-733B-C272-1773-CED6C88804FA}"/>
              </a:ext>
            </a:extLst>
          </p:cNvPr>
          <p:cNvSpPr txBox="1"/>
          <p:nvPr/>
        </p:nvSpPr>
        <p:spPr>
          <a:xfrm>
            <a:off x="6789989" y="2984195"/>
            <a:ext cx="2488320" cy="279192"/>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en-US" sz="1270" b="1" dirty="0">
                <a:solidFill>
                  <a:srgbClr val="0070C0"/>
                </a:solidFill>
              </a:rPr>
              <a:t>Anti Metabolism -&gt; DNA</a:t>
            </a:r>
            <a:endParaRPr lang="en-US" sz="1270" dirty="0">
              <a:solidFill>
                <a:srgbClr val="0070C0"/>
              </a:solidFill>
              <a:cs typeface="Arial"/>
            </a:endParaRPr>
          </a:p>
        </p:txBody>
      </p:sp>
      <p:sp>
        <p:nvSpPr>
          <p:cNvPr id="17" name="CasellaDiTesto 16">
            <a:extLst>
              <a:ext uri="{FF2B5EF4-FFF2-40B4-BE49-F238E27FC236}">
                <a16:creationId xmlns:a16="http://schemas.microsoft.com/office/drawing/2014/main" id="{BA944B85-5E52-B8E1-51F4-EA7B0C7EE3BD}"/>
              </a:ext>
            </a:extLst>
          </p:cNvPr>
          <p:cNvSpPr txBox="1"/>
          <p:nvPr/>
        </p:nvSpPr>
        <p:spPr>
          <a:xfrm>
            <a:off x="6859213" y="2763232"/>
            <a:ext cx="2606327" cy="279192"/>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en-US" sz="1270" b="1" dirty="0">
                <a:solidFill>
                  <a:srgbClr val="0070C0"/>
                </a:solidFill>
              </a:rPr>
              <a:t>   Anti Metabolism</a:t>
            </a:r>
            <a:endParaRPr lang="en-US" sz="1270" dirty="0">
              <a:solidFill>
                <a:srgbClr val="0070C0"/>
              </a:solidFill>
              <a:cs typeface="Arial"/>
            </a:endParaRPr>
          </a:p>
        </p:txBody>
      </p:sp>
      <p:sp>
        <p:nvSpPr>
          <p:cNvPr id="19" name="CasellaDiTesto 18">
            <a:extLst>
              <a:ext uri="{FF2B5EF4-FFF2-40B4-BE49-F238E27FC236}">
                <a16:creationId xmlns:a16="http://schemas.microsoft.com/office/drawing/2014/main" id="{870A1221-2F65-E5AF-5010-20B1071DAF6C}"/>
              </a:ext>
            </a:extLst>
          </p:cNvPr>
          <p:cNvSpPr txBox="1"/>
          <p:nvPr/>
        </p:nvSpPr>
        <p:spPr>
          <a:xfrm>
            <a:off x="6607658" y="3456261"/>
            <a:ext cx="2887291" cy="279192"/>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en-US" sz="1270" b="1">
                <a:solidFill>
                  <a:srgbClr val="0070C0"/>
                </a:solidFill>
              </a:rPr>
              <a:t>Anti metabolism</a:t>
            </a:r>
            <a:endParaRPr lang="en-US" sz="1270" dirty="0">
              <a:solidFill>
                <a:srgbClr val="0070C0"/>
              </a:solidFill>
              <a:cs typeface="Arial"/>
            </a:endParaRPr>
          </a:p>
        </p:txBody>
      </p:sp>
      <p:sp>
        <p:nvSpPr>
          <p:cNvPr id="5" name="CasellaDiTesto 4">
            <a:extLst>
              <a:ext uri="{FF2B5EF4-FFF2-40B4-BE49-F238E27FC236}">
                <a16:creationId xmlns:a16="http://schemas.microsoft.com/office/drawing/2014/main" id="{AF36901A-471D-A624-AD9B-1FD1C85653C3}"/>
              </a:ext>
            </a:extLst>
          </p:cNvPr>
          <p:cNvSpPr txBox="1"/>
          <p:nvPr/>
        </p:nvSpPr>
        <p:spPr>
          <a:xfrm>
            <a:off x="351779" y="1006229"/>
            <a:ext cx="5657633" cy="362933"/>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en-US" sz="1814" b="1" dirty="0"/>
              <a:t>Results: Chemical fingerprint WWTP, II</a:t>
            </a:r>
          </a:p>
        </p:txBody>
      </p:sp>
      <p:sp>
        <p:nvSpPr>
          <p:cNvPr id="20" name="CasellaDiTesto 19">
            <a:extLst>
              <a:ext uri="{FF2B5EF4-FFF2-40B4-BE49-F238E27FC236}">
                <a16:creationId xmlns:a16="http://schemas.microsoft.com/office/drawing/2014/main" id="{B44BF913-004D-4B9D-B211-CD21922B4847}"/>
              </a:ext>
            </a:extLst>
          </p:cNvPr>
          <p:cNvSpPr txBox="1"/>
          <p:nvPr/>
        </p:nvSpPr>
        <p:spPr>
          <a:xfrm>
            <a:off x="7621207" y="2534639"/>
            <a:ext cx="2092144" cy="279192"/>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en-US" sz="1270" b="1" dirty="0">
                <a:solidFill>
                  <a:srgbClr val="0070C0"/>
                </a:solidFill>
              </a:rPr>
              <a:t>Anti Protein synthesis</a:t>
            </a:r>
            <a:endParaRPr lang="en-US" sz="1270" dirty="0">
              <a:solidFill>
                <a:srgbClr val="0070C0"/>
              </a:solidFill>
              <a:cs typeface="Arial"/>
            </a:endParaRPr>
          </a:p>
        </p:txBody>
      </p:sp>
      <p:sp>
        <p:nvSpPr>
          <p:cNvPr id="21" name="CasellaDiTesto 20">
            <a:extLst>
              <a:ext uri="{FF2B5EF4-FFF2-40B4-BE49-F238E27FC236}">
                <a16:creationId xmlns:a16="http://schemas.microsoft.com/office/drawing/2014/main" id="{88984E05-6832-4F19-95CE-700F64E0D0EE}"/>
              </a:ext>
            </a:extLst>
          </p:cNvPr>
          <p:cNvSpPr txBox="1"/>
          <p:nvPr/>
        </p:nvSpPr>
        <p:spPr>
          <a:xfrm>
            <a:off x="6552362" y="3225096"/>
            <a:ext cx="2887291" cy="279192"/>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en-US" sz="1270" b="1" dirty="0">
                <a:solidFill>
                  <a:srgbClr val="0070C0"/>
                </a:solidFill>
              </a:rPr>
              <a:t> Anti Protein synthesis</a:t>
            </a:r>
            <a:endParaRPr lang="en-US" sz="1270" dirty="0">
              <a:solidFill>
                <a:srgbClr val="0070C0"/>
              </a:solidFill>
              <a:cs typeface="Arial"/>
            </a:endParaRPr>
          </a:p>
        </p:txBody>
      </p:sp>
      <p:pic>
        <p:nvPicPr>
          <p:cNvPr id="3" name="Immagine 2">
            <a:extLst>
              <a:ext uri="{FF2B5EF4-FFF2-40B4-BE49-F238E27FC236}">
                <a16:creationId xmlns:a16="http://schemas.microsoft.com/office/drawing/2014/main" id="{DB614BE8-4576-4EA5-A5E5-4DA751F1DEA5}"/>
              </a:ext>
            </a:extLst>
          </p:cNvPr>
          <p:cNvPicPr>
            <a:picLocks noChangeAspect="1"/>
          </p:cNvPicPr>
          <p:nvPr/>
        </p:nvPicPr>
        <p:blipFill>
          <a:blip r:embed="rId3"/>
          <a:stretch>
            <a:fillRect/>
          </a:stretch>
        </p:blipFill>
        <p:spPr>
          <a:xfrm>
            <a:off x="5461958" y="3856239"/>
            <a:ext cx="3661240" cy="2077566"/>
          </a:xfrm>
          <a:prstGeom prst="rect">
            <a:avLst/>
          </a:prstGeom>
        </p:spPr>
      </p:pic>
      <p:sp>
        <p:nvSpPr>
          <p:cNvPr id="22" name="CasellaDiTesto 21">
            <a:extLst>
              <a:ext uri="{FF2B5EF4-FFF2-40B4-BE49-F238E27FC236}">
                <a16:creationId xmlns:a16="http://schemas.microsoft.com/office/drawing/2014/main" id="{8C9B4057-3418-44D0-822E-1DBA9E9C6360}"/>
              </a:ext>
            </a:extLst>
          </p:cNvPr>
          <p:cNvSpPr txBox="1"/>
          <p:nvPr/>
        </p:nvSpPr>
        <p:spPr>
          <a:xfrm rot="16200000">
            <a:off x="-291835" y="3938261"/>
            <a:ext cx="882293" cy="343620"/>
          </a:xfrm>
          <a:prstGeom prst="rect">
            <a:avLst/>
          </a:prstGeom>
          <a:noFill/>
        </p:spPr>
        <p:txBody>
          <a:bodyPr wrap="none" rtlCol="0">
            <a:spAutoFit/>
          </a:bodyPr>
          <a:lstStyle/>
          <a:p>
            <a:r>
              <a:rPr lang="it-IT" sz="1633" dirty="0"/>
              <a:t>Z-</a:t>
            </a:r>
            <a:r>
              <a:rPr lang="it-IT" sz="1633" dirty="0" err="1"/>
              <a:t>scores</a:t>
            </a:r>
            <a:endParaRPr lang="it-IT" sz="1633" dirty="0"/>
          </a:p>
        </p:txBody>
      </p:sp>
      <p:cxnSp>
        <p:nvCxnSpPr>
          <p:cNvPr id="23" name="Connettore diritto 22">
            <a:extLst>
              <a:ext uri="{FF2B5EF4-FFF2-40B4-BE49-F238E27FC236}">
                <a16:creationId xmlns:a16="http://schemas.microsoft.com/office/drawing/2014/main" id="{B37E115B-0B7C-4E8C-A769-75A2B53B365E}"/>
              </a:ext>
            </a:extLst>
          </p:cNvPr>
          <p:cNvCxnSpPr>
            <a:cxnSpLocks/>
          </p:cNvCxnSpPr>
          <p:nvPr/>
        </p:nvCxnSpPr>
        <p:spPr>
          <a:xfrm>
            <a:off x="1241854" y="1585169"/>
            <a:ext cx="0" cy="3388753"/>
          </a:xfrm>
          <a:prstGeom prst="line">
            <a:avLst/>
          </a:prstGeom>
          <a:ln w="2222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5F386CEE-4526-4AD2-9130-31B8467384AC}"/>
              </a:ext>
            </a:extLst>
          </p:cNvPr>
          <p:cNvCxnSpPr>
            <a:cxnSpLocks/>
          </p:cNvCxnSpPr>
          <p:nvPr/>
        </p:nvCxnSpPr>
        <p:spPr>
          <a:xfrm>
            <a:off x="1950810" y="1586437"/>
            <a:ext cx="0" cy="3388753"/>
          </a:xfrm>
          <a:prstGeom prst="line">
            <a:avLst/>
          </a:prstGeom>
          <a:ln w="2222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38172DC0-449D-4E53-B371-3B8969DACD4A}"/>
              </a:ext>
            </a:extLst>
          </p:cNvPr>
          <p:cNvCxnSpPr>
            <a:cxnSpLocks/>
          </p:cNvCxnSpPr>
          <p:nvPr/>
        </p:nvCxnSpPr>
        <p:spPr>
          <a:xfrm>
            <a:off x="2644547" y="1580096"/>
            <a:ext cx="0" cy="3388753"/>
          </a:xfrm>
          <a:prstGeom prst="line">
            <a:avLst/>
          </a:prstGeom>
          <a:ln w="2222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B61D458D-3447-40D2-900B-EA7CEBD11767}"/>
              </a:ext>
            </a:extLst>
          </p:cNvPr>
          <p:cNvCxnSpPr>
            <a:cxnSpLocks/>
          </p:cNvCxnSpPr>
          <p:nvPr/>
        </p:nvCxnSpPr>
        <p:spPr>
          <a:xfrm>
            <a:off x="3345894" y="1588974"/>
            <a:ext cx="0" cy="3388753"/>
          </a:xfrm>
          <a:prstGeom prst="line">
            <a:avLst/>
          </a:prstGeom>
          <a:ln w="2222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AAA0DB9C-F8F3-49B4-BD6C-21E50DF2AF37}"/>
              </a:ext>
            </a:extLst>
          </p:cNvPr>
          <p:cNvCxnSpPr>
            <a:cxnSpLocks/>
          </p:cNvCxnSpPr>
          <p:nvPr/>
        </p:nvCxnSpPr>
        <p:spPr>
          <a:xfrm>
            <a:off x="4054850" y="1580096"/>
            <a:ext cx="0" cy="3388753"/>
          </a:xfrm>
          <a:prstGeom prst="line">
            <a:avLst/>
          </a:prstGeom>
          <a:ln w="2222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C78622B7-ED4B-4017-AA87-EFF92A7567E4}"/>
              </a:ext>
            </a:extLst>
          </p:cNvPr>
          <p:cNvCxnSpPr>
            <a:cxnSpLocks/>
          </p:cNvCxnSpPr>
          <p:nvPr/>
        </p:nvCxnSpPr>
        <p:spPr>
          <a:xfrm>
            <a:off x="4756197" y="1604193"/>
            <a:ext cx="0" cy="3388753"/>
          </a:xfrm>
          <a:prstGeom prst="line">
            <a:avLst/>
          </a:prstGeom>
          <a:ln w="2222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E8CBF82C-E900-4695-9B7F-DC58B9DA9E15}"/>
              </a:ext>
            </a:extLst>
          </p:cNvPr>
          <p:cNvSpPr txBox="1"/>
          <p:nvPr/>
        </p:nvSpPr>
        <p:spPr>
          <a:xfrm>
            <a:off x="4791239" y="1013352"/>
            <a:ext cx="999376" cy="538865"/>
          </a:xfrm>
          <a:prstGeom prst="rect">
            <a:avLst/>
          </a:prstGeom>
          <a:noFill/>
        </p:spPr>
        <p:txBody>
          <a:bodyPr wrap="none" rtlCol="0">
            <a:spAutoFit/>
          </a:bodyPr>
          <a:lstStyle/>
          <a:p>
            <a:r>
              <a:rPr lang="it-IT" sz="1451" dirty="0"/>
              <a:t>E= </a:t>
            </a:r>
            <a:r>
              <a:rPr lang="it-IT" sz="1451" dirty="0" err="1"/>
              <a:t>influent</a:t>
            </a:r>
            <a:endParaRPr lang="it-IT" sz="1451" dirty="0"/>
          </a:p>
          <a:p>
            <a:r>
              <a:rPr lang="it-IT" sz="1451" dirty="0"/>
              <a:t>U=</a:t>
            </a:r>
            <a:r>
              <a:rPr lang="it-IT" sz="1451" dirty="0" err="1"/>
              <a:t>effluent</a:t>
            </a:r>
            <a:endParaRPr lang="it-IT" sz="1451" dirty="0"/>
          </a:p>
        </p:txBody>
      </p:sp>
      <p:sp>
        <p:nvSpPr>
          <p:cNvPr id="9" name="CasellaDiTesto 8">
            <a:extLst>
              <a:ext uri="{FF2B5EF4-FFF2-40B4-BE49-F238E27FC236}">
                <a16:creationId xmlns:a16="http://schemas.microsoft.com/office/drawing/2014/main" id="{B68A7998-7825-4FFA-B9A8-C8583750F5E5}"/>
              </a:ext>
            </a:extLst>
          </p:cNvPr>
          <p:cNvSpPr txBox="1"/>
          <p:nvPr/>
        </p:nvSpPr>
        <p:spPr>
          <a:xfrm>
            <a:off x="5317028" y="4212081"/>
            <a:ext cx="1436034" cy="343620"/>
          </a:xfrm>
          <a:prstGeom prst="rect">
            <a:avLst/>
          </a:prstGeom>
          <a:noFill/>
        </p:spPr>
        <p:txBody>
          <a:bodyPr wrap="none" rtlCol="0">
            <a:spAutoFit/>
          </a:bodyPr>
          <a:lstStyle/>
          <a:p>
            <a:r>
              <a:rPr lang="it-IT" sz="1633" b="1" i="1" dirty="0" err="1"/>
              <a:t>Abatement</a:t>
            </a:r>
            <a:r>
              <a:rPr lang="it-IT" sz="1633" b="1" i="1" dirty="0"/>
              <a:t> (Z)</a:t>
            </a:r>
          </a:p>
        </p:txBody>
      </p:sp>
      <p:sp>
        <p:nvSpPr>
          <p:cNvPr id="30" name="CasellaDiTesto 29">
            <a:extLst>
              <a:ext uri="{FF2B5EF4-FFF2-40B4-BE49-F238E27FC236}">
                <a16:creationId xmlns:a16="http://schemas.microsoft.com/office/drawing/2014/main" id="{12E547CD-6FD4-4A71-A400-8AF619FAF8B9}"/>
              </a:ext>
            </a:extLst>
          </p:cNvPr>
          <p:cNvSpPr txBox="1"/>
          <p:nvPr/>
        </p:nvSpPr>
        <p:spPr>
          <a:xfrm>
            <a:off x="5991745" y="4040254"/>
            <a:ext cx="3226809" cy="287771"/>
          </a:xfrm>
          <a:prstGeom prst="rect">
            <a:avLst/>
          </a:prstGeom>
          <a:noFill/>
        </p:spPr>
        <p:txBody>
          <a:bodyPr wrap="square" rtlCol="0">
            <a:spAutoFit/>
          </a:bodyPr>
          <a:lstStyle/>
          <a:p>
            <a:r>
              <a:rPr lang="it-IT" sz="1270" dirty="0"/>
              <a:t>C9  C10  C11 C12  C13 C14 C15 C16 C17</a:t>
            </a:r>
            <a:endParaRPr lang="it-IT" sz="1633" dirty="0"/>
          </a:p>
        </p:txBody>
      </p:sp>
      <p:pic>
        <p:nvPicPr>
          <p:cNvPr id="11" name="Immagine 10">
            <a:extLst>
              <a:ext uri="{FF2B5EF4-FFF2-40B4-BE49-F238E27FC236}">
                <a16:creationId xmlns:a16="http://schemas.microsoft.com/office/drawing/2014/main" id="{AD840134-FC0D-4A33-A834-3601A362CFA4}"/>
              </a:ext>
            </a:extLst>
          </p:cNvPr>
          <p:cNvPicPr>
            <a:picLocks noChangeAspect="1"/>
          </p:cNvPicPr>
          <p:nvPr/>
        </p:nvPicPr>
        <p:blipFill>
          <a:blip r:embed="rId4"/>
          <a:stretch>
            <a:fillRect/>
          </a:stretch>
        </p:blipFill>
        <p:spPr>
          <a:xfrm>
            <a:off x="5496325" y="4503450"/>
            <a:ext cx="513086" cy="519052"/>
          </a:xfrm>
          <a:prstGeom prst="rect">
            <a:avLst/>
          </a:prstGeom>
        </p:spPr>
      </p:pic>
    </p:spTree>
    <p:extLst>
      <p:ext uri="{BB962C8B-B14F-4D97-AF65-F5344CB8AC3E}">
        <p14:creationId xmlns:p14="http://schemas.microsoft.com/office/powerpoint/2010/main" val="2698427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DF1AD6-55E9-411B-806F-7754DAD66CA3}"/>
              </a:ext>
            </a:extLst>
          </p:cNvPr>
          <p:cNvSpPr>
            <a:spLocks noGrp="1"/>
          </p:cNvSpPr>
          <p:nvPr>
            <p:ph type="title"/>
          </p:nvPr>
        </p:nvSpPr>
        <p:spPr>
          <a:xfrm>
            <a:off x="324092" y="1071267"/>
            <a:ext cx="8380070" cy="1325563"/>
          </a:xfrm>
        </p:spPr>
        <p:txBody>
          <a:bodyPr>
            <a:normAutofit/>
          </a:bodyPr>
          <a:lstStyle/>
          <a:p>
            <a:r>
              <a:rPr lang="it-IT" sz="2700" dirty="0"/>
              <a:t>Mass </a:t>
            </a:r>
            <a:r>
              <a:rPr lang="it-IT" sz="2700" dirty="0" err="1"/>
              <a:t>Spectroscopy</a:t>
            </a:r>
            <a:r>
              <a:rPr lang="it-IT" sz="2700" dirty="0"/>
              <a:t> Lab @ </a:t>
            </a:r>
            <a:r>
              <a:rPr lang="it-IT" sz="2700" dirty="0" err="1"/>
              <a:t>Dip.Sci.Chim.Farma</a:t>
            </a:r>
            <a:r>
              <a:rPr lang="it-IT" sz="2700" dirty="0"/>
              <a:t>. –Università degli Studi di Trieste</a:t>
            </a:r>
            <a:r>
              <a:rPr lang="it-IT" dirty="0"/>
              <a:t/>
            </a:r>
            <a:br>
              <a:rPr lang="it-IT" dirty="0"/>
            </a:br>
            <a:endParaRPr lang="it-IT" b="0" dirty="0"/>
          </a:p>
        </p:txBody>
      </p:sp>
      <p:sp>
        <p:nvSpPr>
          <p:cNvPr id="3" name="Segnaposto contenuto 2">
            <a:extLst>
              <a:ext uri="{FF2B5EF4-FFF2-40B4-BE49-F238E27FC236}">
                <a16:creationId xmlns:a16="http://schemas.microsoft.com/office/drawing/2014/main" id="{EFF8C60C-1D18-434B-937E-321EA8DEC15A}"/>
              </a:ext>
            </a:extLst>
          </p:cNvPr>
          <p:cNvSpPr>
            <a:spLocks noGrp="1"/>
          </p:cNvSpPr>
          <p:nvPr>
            <p:ph idx="1"/>
          </p:nvPr>
        </p:nvSpPr>
        <p:spPr/>
        <p:txBody>
          <a:bodyPr/>
          <a:lstStyle/>
          <a:p>
            <a:endParaRPr lang="it-IT" dirty="0"/>
          </a:p>
        </p:txBody>
      </p:sp>
      <p:sp>
        <p:nvSpPr>
          <p:cNvPr id="4" name="Segnaposto numero diapositiva 3">
            <a:extLst>
              <a:ext uri="{FF2B5EF4-FFF2-40B4-BE49-F238E27FC236}">
                <a16:creationId xmlns:a16="http://schemas.microsoft.com/office/drawing/2014/main" id="{911B39AE-07FD-46A6-9ED5-475745F96141}"/>
              </a:ext>
            </a:extLst>
          </p:cNvPr>
          <p:cNvSpPr>
            <a:spLocks noGrp="1"/>
          </p:cNvSpPr>
          <p:nvPr>
            <p:ph type="sldNum" sz="quarter" idx="12"/>
          </p:nvPr>
        </p:nvSpPr>
        <p:spPr/>
        <p:txBody>
          <a:bodyPr/>
          <a:lstStyle/>
          <a:p>
            <a:fld id="{43DF5D48-4B0D-DF42-860F-4B745F419CC0}" type="slidenum">
              <a:rPr lang="it-IT" smtClean="0"/>
              <a:t>17</a:t>
            </a:fld>
            <a:endParaRPr lang="it-IT"/>
          </a:p>
        </p:txBody>
      </p:sp>
      <p:pic>
        <p:nvPicPr>
          <p:cNvPr id="5" name="Immagine 4">
            <a:extLst>
              <a:ext uri="{FF2B5EF4-FFF2-40B4-BE49-F238E27FC236}">
                <a16:creationId xmlns:a16="http://schemas.microsoft.com/office/drawing/2014/main" id="{79802F2B-469C-4A94-9414-39AFFE6807AC}"/>
              </a:ext>
            </a:extLst>
          </p:cNvPr>
          <p:cNvPicPr>
            <a:picLocks noChangeAspect="1"/>
          </p:cNvPicPr>
          <p:nvPr/>
        </p:nvPicPr>
        <p:blipFill>
          <a:blip r:embed="rId2"/>
          <a:stretch>
            <a:fillRect/>
          </a:stretch>
        </p:blipFill>
        <p:spPr>
          <a:xfrm>
            <a:off x="324092" y="2320723"/>
            <a:ext cx="3889094" cy="2916821"/>
          </a:xfrm>
          <a:prstGeom prst="rect">
            <a:avLst/>
          </a:prstGeom>
        </p:spPr>
      </p:pic>
      <p:sp>
        <p:nvSpPr>
          <p:cNvPr id="6" name="CasellaDiTesto 5">
            <a:extLst>
              <a:ext uri="{FF2B5EF4-FFF2-40B4-BE49-F238E27FC236}">
                <a16:creationId xmlns:a16="http://schemas.microsoft.com/office/drawing/2014/main" id="{849A0259-C3E5-414B-9796-A0A3270A9AB8}"/>
              </a:ext>
            </a:extLst>
          </p:cNvPr>
          <p:cNvSpPr txBox="1"/>
          <p:nvPr/>
        </p:nvSpPr>
        <p:spPr>
          <a:xfrm>
            <a:off x="243068" y="5256217"/>
            <a:ext cx="4629874" cy="2308324"/>
          </a:xfrm>
          <a:prstGeom prst="rect">
            <a:avLst/>
          </a:prstGeom>
          <a:noFill/>
        </p:spPr>
        <p:txBody>
          <a:bodyPr wrap="square" rtlCol="0">
            <a:spAutoFit/>
          </a:bodyPr>
          <a:lstStyle/>
          <a:p>
            <a:r>
              <a:rPr lang="it-IT" dirty="0">
                <a:solidFill>
                  <a:srgbClr val="242424"/>
                </a:solidFill>
                <a:latin typeface="Calibri" panose="020F0502020204030204" pitchFamily="34" charset="0"/>
              </a:rPr>
              <a:t>sistema LC-HRMS </a:t>
            </a:r>
            <a:r>
              <a:rPr lang="it-IT" dirty="0" err="1">
                <a:solidFill>
                  <a:srgbClr val="242424"/>
                </a:solidFill>
                <a:latin typeface="Calibri" panose="020F0502020204030204" pitchFamily="34" charset="0"/>
              </a:rPr>
              <a:t>Thermo</a:t>
            </a:r>
            <a:r>
              <a:rPr lang="it-IT" dirty="0">
                <a:solidFill>
                  <a:srgbClr val="242424"/>
                </a:solidFill>
                <a:latin typeface="Calibri" panose="020F0502020204030204" pitchFamily="34" charset="0"/>
              </a:rPr>
              <a:t> </a:t>
            </a:r>
            <a:r>
              <a:rPr lang="it-IT" dirty="0" err="1">
                <a:solidFill>
                  <a:srgbClr val="242424"/>
                </a:solidFill>
                <a:latin typeface="Calibri" panose="020F0502020204030204" pitchFamily="34" charset="0"/>
              </a:rPr>
              <a:t>Scientific</a:t>
            </a:r>
            <a:r>
              <a:rPr lang="it-IT" dirty="0">
                <a:solidFill>
                  <a:srgbClr val="242424"/>
                </a:solidFill>
                <a:latin typeface="Calibri" panose="020F0502020204030204" pitchFamily="34" charset="0"/>
              </a:rPr>
              <a:t>™ </a:t>
            </a:r>
          </a:p>
          <a:p>
            <a:r>
              <a:rPr lang="it-IT" dirty="0" err="1">
                <a:solidFill>
                  <a:srgbClr val="242424"/>
                </a:solidFill>
                <a:latin typeface="Calibri" panose="020F0502020204030204" pitchFamily="34" charset="0"/>
              </a:rPr>
              <a:t>Orbitrap</a:t>
            </a:r>
            <a:r>
              <a:rPr lang="it-IT" dirty="0">
                <a:solidFill>
                  <a:srgbClr val="242424"/>
                </a:solidFill>
                <a:latin typeface="Calibri" panose="020F0502020204030204" pitchFamily="34" charset="0"/>
              </a:rPr>
              <a:t> </a:t>
            </a:r>
            <a:r>
              <a:rPr lang="it-IT" dirty="0" err="1">
                <a:solidFill>
                  <a:srgbClr val="242424"/>
                </a:solidFill>
                <a:latin typeface="Calibri" panose="020F0502020204030204" pitchFamily="34" charset="0"/>
              </a:rPr>
              <a:t>Exploris</a:t>
            </a:r>
            <a:r>
              <a:rPr lang="it-IT" dirty="0">
                <a:solidFill>
                  <a:srgbClr val="242424"/>
                </a:solidFill>
                <a:latin typeface="Calibri" panose="020F0502020204030204" pitchFamily="34" charset="0"/>
              </a:rPr>
              <a:t>™ 240 </a:t>
            </a:r>
            <a:r>
              <a:rPr lang="it-IT" dirty="0" err="1">
                <a:solidFill>
                  <a:srgbClr val="242424"/>
                </a:solidFill>
                <a:latin typeface="Calibri" panose="020F0502020204030204" pitchFamily="34" charset="0"/>
              </a:rPr>
              <a:t>abbianato</a:t>
            </a:r>
            <a:r>
              <a:rPr lang="it-IT" dirty="0">
                <a:solidFill>
                  <a:srgbClr val="242424"/>
                </a:solidFill>
                <a:latin typeface="Calibri" panose="020F0502020204030204" pitchFamily="34" charset="0"/>
              </a:rPr>
              <a:t> al sistema UHPLC </a:t>
            </a:r>
            <a:r>
              <a:rPr lang="it-IT" dirty="0" err="1">
                <a:solidFill>
                  <a:srgbClr val="242424"/>
                </a:solidFill>
                <a:latin typeface="Calibri" panose="020F0502020204030204" pitchFamily="34" charset="0"/>
              </a:rPr>
              <a:t>Vanquish</a:t>
            </a:r>
            <a:r>
              <a:rPr lang="it-IT" dirty="0">
                <a:solidFill>
                  <a:srgbClr val="242424"/>
                </a:solidFill>
                <a:latin typeface="Calibri" panose="020F0502020204030204" pitchFamily="34" charset="0"/>
              </a:rPr>
              <a:t>™ Neo + </a:t>
            </a:r>
            <a:r>
              <a:rPr lang="it-IT" dirty="0" err="1">
                <a:solidFill>
                  <a:srgbClr val="242424"/>
                </a:solidFill>
                <a:latin typeface="Calibri" panose="020F0502020204030204" pitchFamily="34" charset="0"/>
              </a:rPr>
              <a:t>postprocessing</a:t>
            </a:r>
            <a:r>
              <a:rPr lang="it-IT" dirty="0">
                <a:solidFill>
                  <a:srgbClr val="242424"/>
                </a:solidFill>
                <a:latin typeface="Calibri" panose="020F0502020204030204" pitchFamily="34" charset="0"/>
              </a:rPr>
              <a:t> pipeline Compound </a:t>
            </a:r>
            <a:r>
              <a:rPr lang="it-IT" dirty="0" err="1">
                <a:solidFill>
                  <a:srgbClr val="242424"/>
                </a:solidFill>
                <a:latin typeface="Calibri" panose="020F0502020204030204" pitchFamily="34" charset="0"/>
              </a:rPr>
              <a:t>Discoverer</a:t>
            </a:r>
            <a:r>
              <a:rPr lang="it-IT" dirty="0">
                <a:solidFill>
                  <a:srgbClr val="242424"/>
                </a:solidFill>
                <a:latin typeface="Calibri" panose="020F0502020204030204" pitchFamily="34" charset="0"/>
              </a:rPr>
              <a:t> &amp; custom IA </a:t>
            </a:r>
            <a:r>
              <a:rPr lang="it-IT" dirty="0" err="1">
                <a:solidFill>
                  <a:srgbClr val="242424"/>
                </a:solidFill>
                <a:latin typeface="Calibri" panose="020F0502020204030204" pitchFamily="34" charset="0"/>
              </a:rPr>
              <a:t>tools</a:t>
            </a:r>
            <a:endParaRPr lang="it-IT" dirty="0"/>
          </a:p>
          <a:p>
            <a:r>
              <a:rPr lang="it-IT" dirty="0"/>
              <a:t> </a:t>
            </a:r>
          </a:p>
          <a:p>
            <a:r>
              <a:rPr lang="it-IT" dirty="0"/>
              <a:t> </a:t>
            </a:r>
          </a:p>
          <a:p>
            <a:endParaRPr lang="it-IT" dirty="0"/>
          </a:p>
        </p:txBody>
      </p:sp>
      <p:grpSp>
        <p:nvGrpSpPr>
          <p:cNvPr id="11" name="Gruppo 10">
            <a:extLst>
              <a:ext uri="{FF2B5EF4-FFF2-40B4-BE49-F238E27FC236}">
                <a16:creationId xmlns:a16="http://schemas.microsoft.com/office/drawing/2014/main" id="{01A8FF35-2216-43CA-B3FC-0A4C79154883}"/>
              </a:ext>
            </a:extLst>
          </p:cNvPr>
          <p:cNvGrpSpPr/>
          <p:nvPr/>
        </p:nvGrpSpPr>
        <p:grpSpPr>
          <a:xfrm>
            <a:off x="4868781" y="2320723"/>
            <a:ext cx="3810330" cy="3789175"/>
            <a:chOff x="4868781" y="2320723"/>
            <a:chExt cx="3810330" cy="3789175"/>
          </a:xfrm>
        </p:grpSpPr>
        <p:sp>
          <p:nvSpPr>
            <p:cNvPr id="8" name="CasellaDiTesto 7">
              <a:extLst>
                <a:ext uri="{FF2B5EF4-FFF2-40B4-BE49-F238E27FC236}">
                  <a16:creationId xmlns:a16="http://schemas.microsoft.com/office/drawing/2014/main" id="{4D853F26-4974-4253-9DD8-182F28EE0431}"/>
                </a:ext>
              </a:extLst>
            </p:cNvPr>
            <p:cNvSpPr txBox="1"/>
            <p:nvPr/>
          </p:nvSpPr>
          <p:spPr>
            <a:xfrm>
              <a:off x="5021989" y="5463567"/>
              <a:ext cx="3344313" cy="646331"/>
            </a:xfrm>
            <a:prstGeom prst="rect">
              <a:avLst/>
            </a:prstGeom>
            <a:noFill/>
          </p:spPr>
          <p:txBody>
            <a:bodyPr wrap="none" rtlCol="0">
              <a:spAutoFit/>
            </a:bodyPr>
            <a:lstStyle/>
            <a:p>
              <a:r>
                <a:rPr lang="it-IT" dirty="0">
                  <a:solidFill>
                    <a:srgbClr val="242424"/>
                  </a:solidFill>
                  <a:latin typeface="Calibri" panose="020F0502020204030204" pitchFamily="34" charset="0"/>
                </a:rPr>
                <a:t>Sabina </a:t>
              </a:r>
              <a:r>
                <a:rPr lang="it-IT" dirty="0" err="1">
                  <a:solidFill>
                    <a:srgbClr val="242424"/>
                  </a:solidFill>
                  <a:latin typeface="Calibri" panose="020F0502020204030204" pitchFamily="34" charset="0"/>
                </a:rPr>
                <a:t>Licen</a:t>
              </a:r>
              <a:r>
                <a:rPr lang="it-IT" dirty="0">
                  <a:solidFill>
                    <a:srgbClr val="242424"/>
                  </a:solidFill>
                  <a:latin typeface="Calibri" panose="020F0502020204030204" pitchFamily="34" charset="0"/>
                </a:rPr>
                <a:t>  - Pierluigi Barbieri</a:t>
              </a:r>
            </a:p>
            <a:p>
              <a:r>
                <a:rPr lang="it-IT" dirty="0">
                  <a:solidFill>
                    <a:srgbClr val="242424"/>
                  </a:solidFill>
                  <a:latin typeface="Calibri" panose="020F0502020204030204" pitchFamily="34" charset="0"/>
                </a:rPr>
                <a:t>Francesca Larese – Fabio Barbone</a:t>
              </a:r>
            </a:p>
          </p:txBody>
        </p:sp>
        <p:grpSp>
          <p:nvGrpSpPr>
            <p:cNvPr id="10" name="Gruppo 9">
              <a:extLst>
                <a:ext uri="{FF2B5EF4-FFF2-40B4-BE49-F238E27FC236}">
                  <a16:creationId xmlns:a16="http://schemas.microsoft.com/office/drawing/2014/main" id="{69E432D6-29CB-436C-B4A1-2B8A1A318FAA}"/>
                </a:ext>
              </a:extLst>
            </p:cNvPr>
            <p:cNvGrpSpPr/>
            <p:nvPr/>
          </p:nvGrpSpPr>
          <p:grpSpPr>
            <a:xfrm>
              <a:off x="4868781" y="2320723"/>
              <a:ext cx="3810330" cy="2862322"/>
              <a:chOff x="4868781" y="2320723"/>
              <a:chExt cx="3810330" cy="2862322"/>
            </a:xfrm>
          </p:grpSpPr>
          <p:sp>
            <p:nvSpPr>
              <p:cNvPr id="7" name="Rettangolo 6">
                <a:extLst>
                  <a:ext uri="{FF2B5EF4-FFF2-40B4-BE49-F238E27FC236}">
                    <a16:creationId xmlns:a16="http://schemas.microsoft.com/office/drawing/2014/main" id="{213989EF-F437-4E46-ADB6-E8426646B5CC}"/>
                  </a:ext>
                </a:extLst>
              </p:cNvPr>
              <p:cNvSpPr/>
              <p:nvPr/>
            </p:nvSpPr>
            <p:spPr>
              <a:xfrm>
                <a:off x="4930816" y="2320723"/>
                <a:ext cx="3686261" cy="2862322"/>
              </a:xfrm>
              <a:prstGeom prst="rect">
                <a:avLst/>
              </a:prstGeom>
            </p:spPr>
            <p:txBody>
              <a:bodyPr wrap="square">
                <a:spAutoFit/>
              </a:bodyPr>
              <a:lstStyle/>
              <a:p>
                <a:r>
                  <a:rPr lang="it-IT" dirty="0">
                    <a:solidFill>
                      <a:srgbClr val="242424"/>
                    </a:solidFill>
                    <a:latin typeface="Calibri" panose="020F0502020204030204" pitchFamily="34" charset="0"/>
                  </a:rPr>
                  <a:t>Collaborazione con</a:t>
                </a:r>
              </a:p>
              <a:p>
                <a:endParaRPr lang="it-IT" dirty="0">
                  <a:solidFill>
                    <a:srgbClr val="242424"/>
                  </a:solidFill>
                  <a:latin typeface="Calibri" panose="020F0502020204030204" pitchFamily="34" charset="0"/>
                </a:endParaRPr>
              </a:p>
              <a:p>
                <a:endParaRPr lang="it-IT" dirty="0">
                  <a:solidFill>
                    <a:srgbClr val="242424"/>
                  </a:solidFill>
                  <a:latin typeface="Calibri" panose="020F0502020204030204" pitchFamily="34" charset="0"/>
                </a:endParaRPr>
              </a:p>
              <a:p>
                <a:endParaRPr lang="it-IT" dirty="0">
                  <a:solidFill>
                    <a:srgbClr val="242424"/>
                  </a:solidFill>
                  <a:latin typeface="Calibri" panose="020F0502020204030204" pitchFamily="34" charset="0"/>
                </a:endParaRPr>
              </a:p>
              <a:p>
                <a:endParaRPr lang="it-IT" dirty="0">
                  <a:solidFill>
                    <a:srgbClr val="242424"/>
                  </a:solidFill>
                  <a:latin typeface="Calibri" panose="020F0502020204030204" pitchFamily="34" charset="0"/>
                </a:endParaRPr>
              </a:p>
              <a:p>
                <a:endParaRPr lang="it-IT" sz="1100" dirty="0">
                  <a:solidFill>
                    <a:srgbClr val="242424"/>
                  </a:solidFill>
                  <a:latin typeface="Calibri" panose="020F0502020204030204" pitchFamily="34" charset="0"/>
                </a:endParaRPr>
              </a:p>
              <a:p>
                <a:r>
                  <a:rPr lang="it-IT" dirty="0">
                    <a:solidFill>
                      <a:srgbClr val="242424"/>
                    </a:solidFill>
                    <a:latin typeface="Calibri" panose="020F0502020204030204" pitchFamily="34" charset="0"/>
                  </a:rPr>
                  <a:t> – in arrivo</a:t>
                </a:r>
              </a:p>
              <a:p>
                <a:r>
                  <a:rPr lang="it-IT" dirty="0">
                    <a:solidFill>
                      <a:srgbClr val="242424"/>
                    </a:solidFill>
                    <a:latin typeface="Calibri" panose="020F0502020204030204" pitchFamily="34" charset="0"/>
                  </a:rPr>
                  <a:t>sistema LC-HRMS </a:t>
                </a:r>
                <a:r>
                  <a:rPr lang="it-IT" dirty="0" err="1">
                    <a:solidFill>
                      <a:srgbClr val="242424"/>
                    </a:solidFill>
                    <a:latin typeface="Calibri" panose="020F0502020204030204" pitchFamily="34" charset="0"/>
                  </a:rPr>
                  <a:t>Thermo</a:t>
                </a:r>
                <a:r>
                  <a:rPr lang="it-IT" dirty="0">
                    <a:solidFill>
                      <a:srgbClr val="242424"/>
                    </a:solidFill>
                    <a:latin typeface="Calibri" panose="020F0502020204030204" pitchFamily="34" charset="0"/>
                  </a:rPr>
                  <a:t> </a:t>
                </a:r>
                <a:r>
                  <a:rPr lang="it-IT" dirty="0" err="1">
                    <a:solidFill>
                      <a:srgbClr val="242424"/>
                    </a:solidFill>
                    <a:latin typeface="Calibri" panose="020F0502020204030204" pitchFamily="34" charset="0"/>
                  </a:rPr>
                  <a:t>Scientific</a:t>
                </a:r>
                <a:r>
                  <a:rPr lang="it-IT" dirty="0">
                    <a:solidFill>
                      <a:srgbClr val="242424"/>
                    </a:solidFill>
                    <a:latin typeface="Calibri" panose="020F0502020204030204" pitchFamily="34" charset="0"/>
                  </a:rPr>
                  <a:t>™ </a:t>
                </a:r>
                <a:r>
                  <a:rPr lang="it-IT" dirty="0" err="1">
                    <a:solidFill>
                      <a:srgbClr val="242424"/>
                    </a:solidFill>
                    <a:latin typeface="Calibri" panose="020F0502020204030204" pitchFamily="34" charset="0"/>
                  </a:rPr>
                  <a:t>Orbitrap</a:t>
                </a:r>
                <a:r>
                  <a:rPr lang="it-IT" dirty="0">
                    <a:solidFill>
                      <a:srgbClr val="242424"/>
                    </a:solidFill>
                    <a:latin typeface="Calibri" panose="020F0502020204030204" pitchFamily="34" charset="0"/>
                  </a:rPr>
                  <a:t> </a:t>
                </a:r>
                <a:r>
                  <a:rPr lang="it-IT" dirty="0" err="1">
                    <a:solidFill>
                      <a:srgbClr val="242424"/>
                    </a:solidFill>
                    <a:latin typeface="Calibri" panose="020F0502020204030204" pitchFamily="34" charset="0"/>
                  </a:rPr>
                  <a:t>Exploris</a:t>
                </a:r>
                <a:r>
                  <a:rPr lang="it-IT" dirty="0">
                    <a:solidFill>
                      <a:srgbClr val="242424"/>
                    </a:solidFill>
                    <a:latin typeface="Calibri" panose="020F0502020204030204" pitchFamily="34" charset="0"/>
                  </a:rPr>
                  <a:t>™ 480 </a:t>
                </a:r>
                <a:r>
                  <a:rPr lang="it-IT" dirty="0" err="1">
                    <a:solidFill>
                      <a:srgbClr val="242424"/>
                    </a:solidFill>
                    <a:latin typeface="Calibri" panose="020F0502020204030204" pitchFamily="34" charset="0"/>
                  </a:rPr>
                  <a:t>abbianato</a:t>
                </a:r>
                <a:r>
                  <a:rPr lang="it-IT" dirty="0">
                    <a:solidFill>
                      <a:srgbClr val="242424"/>
                    </a:solidFill>
                    <a:latin typeface="Calibri" panose="020F0502020204030204" pitchFamily="34" charset="0"/>
                  </a:rPr>
                  <a:t> al sistema UHPLC </a:t>
                </a:r>
                <a:r>
                  <a:rPr lang="it-IT" dirty="0" err="1">
                    <a:solidFill>
                      <a:srgbClr val="242424"/>
                    </a:solidFill>
                    <a:latin typeface="Calibri" panose="020F0502020204030204" pitchFamily="34" charset="0"/>
                  </a:rPr>
                  <a:t>Vanquish</a:t>
                </a:r>
                <a:r>
                  <a:rPr lang="it-IT" dirty="0">
                    <a:solidFill>
                      <a:srgbClr val="242424"/>
                    </a:solidFill>
                    <a:latin typeface="Calibri" panose="020F0502020204030204" pitchFamily="34" charset="0"/>
                  </a:rPr>
                  <a:t>™ Horizon</a:t>
                </a:r>
                <a:endParaRPr lang="it-IT" dirty="0"/>
              </a:p>
            </p:txBody>
          </p:sp>
          <p:pic>
            <p:nvPicPr>
              <p:cNvPr id="9" name="Immagine 8">
                <a:extLst>
                  <a:ext uri="{FF2B5EF4-FFF2-40B4-BE49-F238E27FC236}">
                    <a16:creationId xmlns:a16="http://schemas.microsoft.com/office/drawing/2014/main" id="{58DEBFBB-4167-442F-B256-299430C13869}"/>
                  </a:ext>
                </a:extLst>
              </p:cNvPr>
              <p:cNvPicPr>
                <a:picLocks noChangeAspect="1"/>
              </p:cNvPicPr>
              <p:nvPr/>
            </p:nvPicPr>
            <p:blipFill>
              <a:blip r:embed="rId3"/>
              <a:stretch>
                <a:fillRect/>
              </a:stretch>
            </p:blipFill>
            <p:spPr>
              <a:xfrm>
                <a:off x="4868781" y="2708778"/>
                <a:ext cx="3810330" cy="1181202"/>
              </a:xfrm>
              <a:prstGeom prst="rect">
                <a:avLst/>
              </a:prstGeom>
            </p:spPr>
          </p:pic>
        </p:grpSp>
      </p:grpSp>
    </p:spTree>
    <p:extLst>
      <p:ext uri="{BB962C8B-B14F-4D97-AF65-F5344CB8AC3E}">
        <p14:creationId xmlns:p14="http://schemas.microsoft.com/office/powerpoint/2010/main" val="19776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AE6E89B-3006-4694-BF97-33C6D2FF52C6}"/>
              </a:ext>
            </a:extLst>
          </p:cNvPr>
          <p:cNvSpPr>
            <a:spLocks noGrp="1"/>
          </p:cNvSpPr>
          <p:nvPr>
            <p:ph idx="1"/>
          </p:nvPr>
        </p:nvSpPr>
        <p:spPr>
          <a:xfrm>
            <a:off x="581582" y="1123207"/>
            <a:ext cx="7886700" cy="4895628"/>
          </a:xfrm>
        </p:spPr>
        <p:txBody>
          <a:bodyPr>
            <a:normAutofit fontScale="77500" lnSpcReduction="20000"/>
          </a:bodyPr>
          <a:lstStyle/>
          <a:p>
            <a:pPr marL="0" indent="0">
              <a:buNone/>
            </a:pPr>
            <a:r>
              <a:rPr lang="it-IT" b="1" dirty="0"/>
              <a:t>Legislative </a:t>
            </a:r>
            <a:r>
              <a:rPr lang="it-IT" b="1" dirty="0" err="1"/>
              <a:t>process</a:t>
            </a:r>
            <a:r>
              <a:rPr lang="it-IT" b="1" dirty="0"/>
              <a:t> </a:t>
            </a:r>
          </a:p>
          <a:p>
            <a:pPr marL="0" indent="0">
              <a:buNone/>
            </a:pPr>
            <a:r>
              <a:rPr lang="en-US" dirty="0"/>
              <a:t>In Parliament, the Committee on the Environment, Public Health and Food Safety, responsible for the file, adopted its report on 27 June 2023 (rapporteur: Milan </a:t>
            </a:r>
            <a:r>
              <a:rPr lang="en-US" dirty="0" err="1"/>
              <a:t>Brglez</a:t>
            </a:r>
            <a:r>
              <a:rPr lang="en-US" dirty="0"/>
              <a:t>, S&amp;D, Slovenia). It reinstates the deadline for phasing out emissions of priority hazardous substances. It requires </a:t>
            </a:r>
            <a:r>
              <a:rPr lang="en-US" b="1" dirty="0"/>
              <a:t>additional parameters </a:t>
            </a:r>
            <a:r>
              <a:rPr lang="en-US" dirty="0"/>
              <a:t>and quality standards for the total of bisphenols and the total of pharmaceutical active substances in surface waters; and for the total of PFAS in both surface waters and groundwater. It also tightens the standards for glyphosate, atrazine and non-relevant pesticide metabolites.</a:t>
            </a:r>
          </a:p>
          <a:p>
            <a:pPr marL="0" indent="0">
              <a:buNone/>
            </a:pPr>
            <a:r>
              <a:rPr lang="en-US" dirty="0"/>
              <a:t>Given the vulnerability of the groundwater ecosystem, the report demands that the threshold values applicable to groundwater be </a:t>
            </a:r>
            <a:r>
              <a:rPr lang="en-US" b="1" dirty="0"/>
              <a:t>10 times lower </a:t>
            </a:r>
            <a:r>
              <a:rPr lang="en-US" dirty="0"/>
              <a:t>than the corresponding standards for surface waters, except in certain cases (where the actual risk posed to the groundwater ecosystems can be established, it may be appropriate to set threshold values for groundwater at a different level). To improve groundwater protection, the Commission would have to assess, within 4 years of the directive's entry into force, the impacts of </a:t>
            </a:r>
            <a:r>
              <a:rPr lang="en-US" dirty="0" err="1"/>
              <a:t>physico</a:t>
            </a:r>
            <a:r>
              <a:rPr lang="en-US" dirty="0"/>
              <a:t>-chemical elements (such as pH, oxygenation, temperature) on the health of groundwater ecosystems; and the chemical status of areas of high ecological value, vulnerability or pollution (such as caves and karst areas and former industrial sites).</a:t>
            </a:r>
            <a:endParaRPr lang="it-IT" dirty="0"/>
          </a:p>
        </p:txBody>
      </p:sp>
      <p:sp>
        <p:nvSpPr>
          <p:cNvPr id="4" name="Segnaposto numero diapositiva 3">
            <a:extLst>
              <a:ext uri="{FF2B5EF4-FFF2-40B4-BE49-F238E27FC236}">
                <a16:creationId xmlns:a16="http://schemas.microsoft.com/office/drawing/2014/main" id="{8CEF9765-60AB-44F9-97DC-4DB48C79645C}"/>
              </a:ext>
            </a:extLst>
          </p:cNvPr>
          <p:cNvSpPr>
            <a:spLocks noGrp="1"/>
          </p:cNvSpPr>
          <p:nvPr>
            <p:ph type="sldNum" sz="quarter" idx="12"/>
          </p:nvPr>
        </p:nvSpPr>
        <p:spPr/>
        <p:txBody>
          <a:bodyPr/>
          <a:lstStyle/>
          <a:p>
            <a:fld id="{43DF5D48-4B0D-DF42-860F-4B745F419CC0}" type="slidenum">
              <a:rPr lang="it-IT" smtClean="0"/>
              <a:t>18</a:t>
            </a:fld>
            <a:endParaRPr lang="it-IT"/>
          </a:p>
        </p:txBody>
      </p:sp>
    </p:spTree>
    <p:extLst>
      <p:ext uri="{BB962C8B-B14F-4D97-AF65-F5344CB8AC3E}">
        <p14:creationId xmlns:p14="http://schemas.microsoft.com/office/powerpoint/2010/main" val="260391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C86172-2B49-33B4-7AF5-2A36A23D2F5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DC07F5E-4B24-875D-821D-AA6FE4A69B0C}"/>
              </a:ext>
            </a:extLst>
          </p:cNvPr>
          <p:cNvSpPr>
            <a:spLocks noGrp="1"/>
          </p:cNvSpPr>
          <p:nvPr>
            <p:ph idx="1"/>
          </p:nvPr>
        </p:nvSpPr>
        <p:spPr/>
        <p:txBody>
          <a:bodyPr/>
          <a:lstStyle/>
          <a:p>
            <a:endParaRPr lang="it-IT"/>
          </a:p>
        </p:txBody>
      </p:sp>
      <p:sp>
        <p:nvSpPr>
          <p:cNvPr id="5" name="Rettangolo 4">
            <a:extLst>
              <a:ext uri="{FF2B5EF4-FFF2-40B4-BE49-F238E27FC236}">
                <a16:creationId xmlns:a16="http://schemas.microsoft.com/office/drawing/2014/main" id="{5827BA86-985E-CFC4-509F-DE14464BC290}"/>
              </a:ext>
            </a:extLst>
          </p:cNvPr>
          <p:cNvSpPr/>
          <p:nvPr/>
        </p:nvSpPr>
        <p:spPr>
          <a:xfrm>
            <a:off x="0" y="1120218"/>
            <a:ext cx="9144000" cy="5101474"/>
          </a:xfrm>
          <a:prstGeom prst="rect">
            <a:avLst/>
          </a:prstGeom>
          <a:solidFill>
            <a:srgbClr val="1E3D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FADE6718-EAD7-5B10-31AF-23AF249CBAF1}"/>
              </a:ext>
            </a:extLst>
          </p:cNvPr>
          <p:cNvSpPr txBox="1"/>
          <p:nvPr/>
        </p:nvSpPr>
        <p:spPr>
          <a:xfrm>
            <a:off x="399911" y="1702643"/>
            <a:ext cx="4708076" cy="1754326"/>
          </a:xfrm>
          <a:prstGeom prst="rect">
            <a:avLst/>
          </a:prstGeom>
          <a:noFill/>
        </p:spPr>
        <p:txBody>
          <a:bodyPr wrap="square" rtlCol="0">
            <a:spAutoFit/>
          </a:bodyPr>
          <a:lstStyle/>
          <a:p>
            <a:r>
              <a:rPr lang="it-IT"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Grazie per l’attenzione! / </a:t>
            </a:r>
            <a:r>
              <a:rPr lang="it-IT" sz="3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Hvala</a:t>
            </a:r>
            <a:r>
              <a:rPr lang="it-IT"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za </a:t>
            </a:r>
            <a:r>
              <a:rPr lang="it-IT" sz="3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pozornost</a:t>
            </a:r>
            <a:r>
              <a:rPr lang="it-IT"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8" name="CasellaDiTesto 7">
            <a:extLst>
              <a:ext uri="{FF2B5EF4-FFF2-40B4-BE49-F238E27FC236}">
                <a16:creationId xmlns:a16="http://schemas.microsoft.com/office/drawing/2014/main" id="{44990EE4-7424-ABFE-5D25-A59B27A74764}"/>
              </a:ext>
            </a:extLst>
          </p:cNvPr>
          <p:cNvSpPr txBox="1"/>
          <p:nvPr/>
        </p:nvSpPr>
        <p:spPr>
          <a:xfrm>
            <a:off x="5724976" y="1637327"/>
            <a:ext cx="3483942" cy="2401940"/>
          </a:xfrm>
          <a:prstGeom prst="rect">
            <a:avLst/>
          </a:prstGeom>
          <a:noFill/>
        </p:spPr>
        <p:txBody>
          <a:bodyPr wrap="square" rtlCol="0">
            <a:spAutoFit/>
          </a:bodyPr>
          <a:lstStyle/>
          <a:p>
            <a:pPr>
              <a:lnSpc>
                <a:spcPct val="250000"/>
              </a:lnSpc>
            </a:pPr>
            <a:r>
              <a:rPr lang="sl-SI" sz="1400" b="1"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SEGUCI / SLEDI NAM:</a:t>
            </a:r>
            <a:endParaRPr lang="it-IT" sz="1400" b="1"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250000"/>
              </a:lnSpc>
            </a:pPr>
            <a:r>
              <a:rPr lang="it-IT" sz="1200" kern="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www.ita-slo.eu/wabin</a:t>
            </a:r>
            <a:endParaRPr lang="sl-SI" sz="1200" kern="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250000"/>
              </a:lnSpc>
            </a:pPr>
            <a:r>
              <a:rPr lang="it-IT" sz="1200" kern="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facebook.</a:t>
            </a:r>
            <a:r>
              <a:rPr lang="it-IT" sz="1200" kern="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a:t>
            </a:r>
            <a:r>
              <a:rPr lang="it-IT" sz="1200" kern="0">
                <a:solidFill>
                  <a:schemeClr val="bg1"/>
                </a:solidFill>
                <a:latin typeface="Open Sans" panose="020B0606030504020204" pitchFamily="34" charset="0"/>
                <a:ea typeface="Open Sans" panose="020B0606030504020204" pitchFamily="34" charset="0"/>
                <a:cs typeface="Open Sans" panose="020B0606030504020204" pitchFamily="34" charset="0"/>
              </a:rPr>
              <a:t>Interregwabin</a:t>
            </a:r>
          </a:p>
          <a:p>
            <a:pPr>
              <a:lnSpc>
                <a:spcPct val="250000"/>
              </a:lnSpc>
            </a:pPr>
            <a:r>
              <a:rPr lang="it-IT" sz="1200" kern="0">
                <a:solidFill>
                  <a:schemeClr val="bg1"/>
                </a:solidFill>
                <a:latin typeface="Open Sans" panose="020B0606030504020204" pitchFamily="34" charset="0"/>
                <a:ea typeface="Open Sans" panose="020B0606030504020204" pitchFamily="34" charset="0"/>
                <a:cs typeface="Open Sans" panose="020B0606030504020204" pitchFamily="34" charset="0"/>
              </a:rPr>
              <a:t>Interreg Italia-Slovenija WABIN</a:t>
            </a:r>
          </a:p>
          <a:p>
            <a:pPr>
              <a:lnSpc>
                <a:spcPct val="250000"/>
              </a:lnSpc>
            </a:pPr>
            <a:endParaRPr lang="it-IT" sz="1200" ker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CasellaDiTesto 10">
            <a:extLst>
              <a:ext uri="{FF2B5EF4-FFF2-40B4-BE49-F238E27FC236}">
                <a16:creationId xmlns:a16="http://schemas.microsoft.com/office/drawing/2014/main" id="{6CD77A17-2BEB-8F8C-9C7C-B9B5517E1697}"/>
              </a:ext>
            </a:extLst>
          </p:cNvPr>
          <p:cNvSpPr txBox="1"/>
          <p:nvPr/>
        </p:nvSpPr>
        <p:spPr>
          <a:xfrm>
            <a:off x="555080" y="6386798"/>
            <a:ext cx="7960269" cy="507831"/>
          </a:xfrm>
          <a:prstGeom prst="rect">
            <a:avLst/>
          </a:prstGeom>
          <a:noFill/>
        </p:spPr>
        <p:txBody>
          <a:bodyPr wrap="square" rtlCol="0">
            <a:spAutoFit/>
          </a:bodyPr>
          <a:lstStyle/>
          <a:p>
            <a:pPr fontAlgn="base">
              <a:spcBef>
                <a:spcPct val="0"/>
              </a:spcBef>
              <a:spcAft>
                <a:spcPct val="0"/>
              </a:spcAft>
              <a:defRPr/>
            </a:pPr>
            <a:r>
              <a:rPr lang="en-US"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INTERREG ITA-SLO WABIN – Seminar “The problem of transboundary waters” and Kick Off Meeting</a:t>
            </a:r>
          </a:p>
          <a:p>
            <a:pPr fontAlgn="base">
              <a:spcBef>
                <a:spcPct val="0"/>
              </a:spcBef>
              <a:spcAft>
                <a:spcPct val="0"/>
              </a:spcAft>
              <a:defRPr/>
            </a:pPr>
            <a:r>
              <a:rPr lang="en-US"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Trieste Urban Center – 05/07/2024</a:t>
            </a:r>
            <a:endParaRPr lang="it-IT" sz="900" dirty="0">
              <a:solidFill>
                <a:schemeClr val="tx1">
                  <a:lumMod val="75000"/>
                  <a:lumOff val="25000"/>
                </a:schemeClr>
              </a:solidFill>
            </a:endParaRPr>
          </a:p>
          <a:p>
            <a:pPr algn="ctr"/>
            <a:endParaRPr lang="it-IT" sz="900" dirty="0">
              <a:solidFill>
                <a:schemeClr val="tx1">
                  <a:lumMod val="75000"/>
                  <a:lumOff val="25000"/>
                </a:schemeClr>
              </a:solidFill>
            </a:endParaRPr>
          </a:p>
        </p:txBody>
      </p:sp>
      <p:pic>
        <p:nvPicPr>
          <p:cNvPr id="12" name="Immagine 11">
            <a:extLst>
              <a:ext uri="{FF2B5EF4-FFF2-40B4-BE49-F238E27FC236}">
                <a16:creationId xmlns:a16="http://schemas.microsoft.com/office/drawing/2014/main" id="{60565B3D-B298-B235-3EC7-A3F2C943D46A}"/>
              </a:ext>
            </a:extLst>
          </p:cNvPr>
          <p:cNvPicPr>
            <a:picLocks noChangeAspect="1"/>
          </p:cNvPicPr>
          <p:nvPr/>
        </p:nvPicPr>
        <p:blipFill>
          <a:blip r:embed="rId3"/>
          <a:stretch>
            <a:fillRect/>
          </a:stretch>
        </p:blipFill>
        <p:spPr>
          <a:xfrm>
            <a:off x="5422312" y="2394661"/>
            <a:ext cx="252308" cy="252308"/>
          </a:xfrm>
          <a:prstGeom prst="rect">
            <a:avLst/>
          </a:prstGeom>
        </p:spPr>
      </p:pic>
      <p:pic>
        <p:nvPicPr>
          <p:cNvPr id="13" name="Immagine 12">
            <a:extLst>
              <a:ext uri="{FF2B5EF4-FFF2-40B4-BE49-F238E27FC236}">
                <a16:creationId xmlns:a16="http://schemas.microsoft.com/office/drawing/2014/main" id="{A72DD65E-08A9-0B11-99FF-470E3AE58665}"/>
              </a:ext>
            </a:extLst>
          </p:cNvPr>
          <p:cNvPicPr>
            <a:picLocks noChangeAspect="1"/>
          </p:cNvPicPr>
          <p:nvPr/>
        </p:nvPicPr>
        <p:blipFill>
          <a:blip r:embed="rId4"/>
          <a:stretch>
            <a:fillRect/>
          </a:stretch>
        </p:blipFill>
        <p:spPr>
          <a:xfrm>
            <a:off x="5422312" y="2852056"/>
            <a:ext cx="252308" cy="252308"/>
          </a:xfrm>
          <a:prstGeom prst="rect">
            <a:avLst/>
          </a:prstGeom>
        </p:spPr>
      </p:pic>
      <p:pic>
        <p:nvPicPr>
          <p:cNvPr id="18" name="Immagine 17">
            <a:extLst>
              <a:ext uri="{FF2B5EF4-FFF2-40B4-BE49-F238E27FC236}">
                <a16:creationId xmlns:a16="http://schemas.microsoft.com/office/drawing/2014/main" id="{35F8B1C1-1656-6B21-B81D-0723990F6138}"/>
              </a:ext>
            </a:extLst>
          </p:cNvPr>
          <p:cNvPicPr>
            <a:picLocks noChangeAspect="1"/>
          </p:cNvPicPr>
          <p:nvPr/>
        </p:nvPicPr>
        <p:blipFill rotWithShape="1">
          <a:blip r:embed="rId5"/>
          <a:srcRect l="4056" r="13324" b="48827"/>
          <a:stretch/>
        </p:blipFill>
        <p:spPr>
          <a:xfrm>
            <a:off x="0" y="4364183"/>
            <a:ext cx="4264006" cy="1857510"/>
          </a:xfrm>
          <a:prstGeom prst="rect">
            <a:avLst/>
          </a:prstGeom>
        </p:spPr>
      </p:pic>
      <p:sp>
        <p:nvSpPr>
          <p:cNvPr id="7" name="CasellaDiTesto 6">
            <a:extLst>
              <a:ext uri="{FF2B5EF4-FFF2-40B4-BE49-F238E27FC236}">
                <a16:creationId xmlns:a16="http://schemas.microsoft.com/office/drawing/2014/main" id="{2A784BE8-01F4-F44E-2C6F-95330503572F}"/>
              </a:ext>
            </a:extLst>
          </p:cNvPr>
          <p:cNvSpPr txBox="1"/>
          <p:nvPr/>
        </p:nvSpPr>
        <p:spPr>
          <a:xfrm>
            <a:off x="478355" y="3617685"/>
            <a:ext cx="4444115" cy="492443"/>
          </a:xfrm>
          <a:prstGeom prst="rect">
            <a:avLst/>
          </a:prstGeom>
          <a:noFill/>
        </p:spPr>
        <p:txBody>
          <a:bodyPr wrap="square" rtlCol="0">
            <a:spAutoFit/>
          </a:bodyPr>
          <a:lstStyle/>
          <a:p>
            <a:r>
              <a:rPr lang="it-IT" sz="1400" b="1"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Contatti/ </a:t>
            </a:r>
            <a:r>
              <a:rPr lang="it-IT" sz="1400" b="1" dirty="0"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Kontakti</a:t>
            </a:r>
            <a:r>
              <a:rPr lang="it-IT" sz="1400" b="1"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Pierluigi Barbieri</a:t>
            </a:r>
          </a:p>
          <a:p>
            <a:r>
              <a:rPr lang="it-IT"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e-mail: barbierp@units.it</a:t>
            </a:r>
          </a:p>
        </p:txBody>
      </p:sp>
      <p:sp>
        <p:nvSpPr>
          <p:cNvPr id="9" name="CasellaDiTesto 8">
            <a:extLst>
              <a:ext uri="{FF2B5EF4-FFF2-40B4-BE49-F238E27FC236}">
                <a16:creationId xmlns:a16="http://schemas.microsoft.com/office/drawing/2014/main" id="{58FADDC7-09FA-1D3D-D94B-EFC7D85E40F3}"/>
              </a:ext>
            </a:extLst>
          </p:cNvPr>
          <p:cNvSpPr txBox="1"/>
          <p:nvPr/>
        </p:nvSpPr>
        <p:spPr>
          <a:xfrm>
            <a:off x="3808213" y="144670"/>
            <a:ext cx="5335787" cy="1200329"/>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AC43F"/>
                </a:solidFill>
                <a:latin typeface="Open Sans" panose="020B0606030504020204" pitchFamily="34" charset="0"/>
                <a:ea typeface="Open Sans" panose="020B0606030504020204" pitchFamily="34" charset="0"/>
                <a:cs typeface="Open Sans" panose="020B0606030504020204" pitchFamily="34" charset="0"/>
              </a:rPr>
              <a:t>BILANCIO IDRICO TRANSFRONTALIERO DEI BACINI IDROGEOLOGICI CON METODOLOGIE INTEGRATE E DI ADATTAMENTO AI CAMBIAMENTI CLIMATICI</a:t>
            </a:r>
          </a:p>
          <a:p>
            <a:r>
              <a:rPr lang="it-IT" sz="1200" b="1" i="1" dirty="0">
                <a:solidFill>
                  <a:schemeClr val="accent1"/>
                </a:solidFill>
                <a:latin typeface="Open Sans SemiBold"/>
                <a:cs typeface="Open Sans SemiBold"/>
              </a:rPr>
              <a:t>ČEZMEJNA VODNA BILANCA HIDROGEOLOŠKIH POREČIJ Z INTEGRIRANIMI METODOLOGIJAMI IN PRILAGAJANJEM PODNEBNIM SPREMEMBAM</a:t>
            </a:r>
            <a:endParaRPr lang="sl-SI" sz="12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Immagine 13" descr="Immagine che contiene testo, Carattere, schermata, logo&#10;&#10;Descrizione generata automaticamente">
            <a:extLst>
              <a:ext uri="{FF2B5EF4-FFF2-40B4-BE49-F238E27FC236}">
                <a16:creationId xmlns:a16="http://schemas.microsoft.com/office/drawing/2014/main" id="{F3B98098-3DC0-A9D0-9200-69759077FB89}"/>
              </a:ext>
            </a:extLst>
          </p:cNvPr>
          <p:cNvPicPr>
            <a:picLocks noChangeAspect="1"/>
          </p:cNvPicPr>
          <p:nvPr/>
        </p:nvPicPr>
        <p:blipFill>
          <a:blip r:embed="rId6"/>
          <a:stretch>
            <a:fillRect/>
          </a:stretch>
        </p:blipFill>
        <p:spPr>
          <a:xfrm>
            <a:off x="339683" y="11324"/>
            <a:ext cx="3128848" cy="1114223"/>
          </a:xfrm>
          <a:prstGeom prst="rect">
            <a:avLst/>
          </a:prstGeom>
        </p:spPr>
      </p:pic>
      <p:pic>
        <p:nvPicPr>
          <p:cNvPr id="4" name="Immagine 3">
            <a:extLst>
              <a:ext uri="{FF2B5EF4-FFF2-40B4-BE49-F238E27FC236}">
                <a16:creationId xmlns:a16="http://schemas.microsoft.com/office/drawing/2014/main" id="{0B3D9CE1-541C-B254-5680-C3689B0724D5}"/>
              </a:ext>
            </a:extLst>
          </p:cNvPr>
          <p:cNvPicPr>
            <a:picLocks noChangeAspect="1"/>
          </p:cNvPicPr>
          <p:nvPr/>
        </p:nvPicPr>
        <p:blipFill>
          <a:blip r:embed="rId7"/>
          <a:stretch>
            <a:fillRect/>
          </a:stretch>
        </p:blipFill>
        <p:spPr>
          <a:xfrm>
            <a:off x="5422312" y="3269469"/>
            <a:ext cx="252310" cy="252310"/>
          </a:xfrm>
          <a:prstGeom prst="rect">
            <a:avLst/>
          </a:prstGeom>
        </p:spPr>
      </p:pic>
    </p:spTree>
    <p:extLst>
      <p:ext uri="{BB962C8B-B14F-4D97-AF65-F5344CB8AC3E}">
        <p14:creationId xmlns:p14="http://schemas.microsoft.com/office/powerpoint/2010/main" val="246267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1AD2EFC-D40E-4338-937D-206989846128}"/>
              </a:ext>
            </a:extLst>
          </p:cNvPr>
          <p:cNvSpPr>
            <a:spLocks noGrp="1"/>
          </p:cNvSpPr>
          <p:nvPr>
            <p:ph idx="1"/>
          </p:nvPr>
        </p:nvSpPr>
        <p:spPr>
          <a:xfrm>
            <a:off x="581582" y="1440010"/>
            <a:ext cx="7886700" cy="3741590"/>
          </a:xfrm>
        </p:spPr>
        <p:txBody>
          <a:bodyPr>
            <a:normAutofit fontScale="77500" lnSpcReduction="20000"/>
          </a:bodyPr>
          <a:lstStyle/>
          <a:p>
            <a:pPr marL="0" indent="0">
              <a:buNone/>
            </a:pPr>
            <a:r>
              <a:rPr lang="it-IT" dirty="0"/>
              <a:t>PB </a:t>
            </a:r>
          </a:p>
          <a:p>
            <a:pPr marL="0" indent="0">
              <a:buNone/>
            </a:pPr>
            <a:r>
              <a:rPr lang="it-IT" dirty="0"/>
              <a:t>Professore Associato di Chimica Ambientale @ </a:t>
            </a:r>
          </a:p>
          <a:p>
            <a:pPr marL="0" indent="0">
              <a:buNone/>
            </a:pPr>
            <a:r>
              <a:rPr lang="it-IT" dirty="0"/>
              <a:t>Dipartimento di Scienze Chimiche e Farmaceutiche – Università degli Studi di Trieste</a:t>
            </a:r>
          </a:p>
          <a:p>
            <a:pPr marL="0" indent="0">
              <a:buNone/>
            </a:pPr>
            <a:endParaRPr lang="it-IT" dirty="0"/>
          </a:p>
          <a:p>
            <a:pPr marL="0" indent="0">
              <a:buNone/>
            </a:pPr>
            <a:r>
              <a:rPr lang="it-IT" dirty="0"/>
              <a:t>Coordinatore </a:t>
            </a:r>
            <a:r>
              <a:rPr lang="it-IT" dirty="0" err="1"/>
              <a:t>Spoke</a:t>
            </a:r>
            <a:r>
              <a:rPr lang="it-IT" dirty="0"/>
              <a:t> 8 </a:t>
            </a:r>
            <a:r>
              <a:rPr lang="en-US" dirty="0"/>
              <a:t>”Maritime, marine and inland water technologies: towards the Digital Twin of the Upper Adriatic” </a:t>
            </a:r>
            <a:r>
              <a:rPr lang="en-US" dirty="0" err="1"/>
              <a:t>dell’Ecosistema</a:t>
            </a:r>
            <a:r>
              <a:rPr lang="en-US" dirty="0"/>
              <a:t> </a:t>
            </a:r>
            <a:r>
              <a:rPr lang="en-US" dirty="0" err="1"/>
              <a:t>Integrato</a:t>
            </a:r>
            <a:r>
              <a:rPr lang="en-US" dirty="0"/>
              <a:t> </a:t>
            </a:r>
            <a:r>
              <a:rPr lang="en-US" dirty="0" err="1"/>
              <a:t>dell’Innovazione</a:t>
            </a:r>
            <a:r>
              <a:rPr lang="en-US" dirty="0"/>
              <a:t> del Nord Est (INEST </a:t>
            </a:r>
            <a:r>
              <a:rPr lang="en-US" dirty="0">
                <a:hlinkClick r:id="rId2"/>
              </a:rPr>
              <a:t>www.consorzioinest.it</a:t>
            </a:r>
            <a:r>
              <a:rPr lang="en-US" dirty="0"/>
              <a:t>) </a:t>
            </a:r>
            <a:r>
              <a:rPr lang="en-US" dirty="0" err="1"/>
              <a:t>finanziato</a:t>
            </a:r>
            <a:r>
              <a:rPr lang="en-US" dirty="0"/>
              <a:t> da </a:t>
            </a:r>
            <a:r>
              <a:rPr lang="en-US" dirty="0" err="1"/>
              <a:t>NextGenerationEU</a:t>
            </a:r>
            <a:r>
              <a:rPr lang="en-US" dirty="0"/>
              <a:t>-MUR-PNRR </a:t>
            </a:r>
            <a:r>
              <a:rPr lang="en-US" dirty="0" err="1"/>
              <a:t>ItaliaDomani</a:t>
            </a:r>
            <a:endParaRPr lang="en-US" dirty="0"/>
          </a:p>
          <a:p>
            <a:pPr marL="0" indent="0">
              <a:buNone/>
            </a:pPr>
            <a:endParaRPr lang="en-US" dirty="0"/>
          </a:p>
          <a:p>
            <a:pPr marL="0" indent="0">
              <a:buNone/>
            </a:pPr>
            <a:r>
              <a:rPr lang="en-US" dirty="0" err="1"/>
              <a:t>Coordinatore</a:t>
            </a:r>
            <a:r>
              <a:rPr lang="en-US" dirty="0"/>
              <a:t> Cross Cutting Activity 2 INEST Spoke 8 “Lab Villages” </a:t>
            </a:r>
          </a:p>
          <a:p>
            <a:pPr marL="0" indent="0">
              <a:buNone/>
            </a:pPr>
            <a:r>
              <a:rPr lang="en-US" dirty="0"/>
              <a:t>con </a:t>
            </a:r>
            <a:r>
              <a:rPr lang="en-US" dirty="0" err="1"/>
              <a:t>il</a:t>
            </a:r>
            <a:r>
              <a:rPr lang="en-US" dirty="0"/>
              <a:t> Polo </a:t>
            </a:r>
            <a:r>
              <a:rPr lang="en-US" dirty="0" err="1"/>
              <a:t>Tecnologico</a:t>
            </a:r>
            <a:r>
              <a:rPr lang="en-US" dirty="0"/>
              <a:t> Alto </a:t>
            </a:r>
            <a:r>
              <a:rPr lang="en-US" dirty="0" err="1"/>
              <a:t>Adriatico</a:t>
            </a:r>
            <a:r>
              <a:rPr lang="en-US" dirty="0"/>
              <a:t> </a:t>
            </a: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p:txBody>
      </p:sp>
      <p:sp>
        <p:nvSpPr>
          <p:cNvPr id="4" name="Segnaposto numero diapositiva 3">
            <a:extLst>
              <a:ext uri="{FF2B5EF4-FFF2-40B4-BE49-F238E27FC236}">
                <a16:creationId xmlns:a16="http://schemas.microsoft.com/office/drawing/2014/main" id="{740624EF-BC5F-4D71-9597-FBCC1482BF4A}"/>
              </a:ext>
            </a:extLst>
          </p:cNvPr>
          <p:cNvSpPr>
            <a:spLocks noGrp="1"/>
          </p:cNvSpPr>
          <p:nvPr>
            <p:ph type="sldNum" sz="quarter" idx="12"/>
          </p:nvPr>
        </p:nvSpPr>
        <p:spPr/>
        <p:txBody>
          <a:bodyPr/>
          <a:lstStyle/>
          <a:p>
            <a:fld id="{43DF5D48-4B0D-DF42-860F-4B745F419CC0}" type="slidenum">
              <a:rPr lang="it-IT" smtClean="0"/>
              <a:t>2</a:t>
            </a:fld>
            <a:endParaRPr lang="it-IT"/>
          </a:p>
        </p:txBody>
      </p:sp>
      <p:pic>
        <p:nvPicPr>
          <p:cNvPr id="5" name="Elemento grafico 4">
            <a:extLst>
              <a:ext uri="{FF2B5EF4-FFF2-40B4-BE49-F238E27FC236}">
                <a16:creationId xmlns:a16="http://schemas.microsoft.com/office/drawing/2014/main" id="{2D49DE9D-3EC0-4D7E-AE47-BBBAC4EDFA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93636" y="3703800"/>
            <a:ext cx="2538960" cy="513194"/>
          </a:xfrm>
          <a:prstGeom prst="rect">
            <a:avLst/>
          </a:prstGeom>
        </p:spPr>
      </p:pic>
      <p:pic>
        <p:nvPicPr>
          <p:cNvPr id="1028" name="Picture 4" descr="https://dsv.units.it/sites/dsv.units.it/files/all_news/principale_png_0.png">
            <a:extLst>
              <a:ext uri="{FF2B5EF4-FFF2-40B4-BE49-F238E27FC236}">
                <a16:creationId xmlns:a16="http://schemas.microsoft.com/office/drawing/2014/main" id="{B9B090DA-B2F9-4D4D-865E-8BB1F113E2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7800" y="2078206"/>
            <a:ext cx="2730482" cy="1168988"/>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52906DD6-AF78-4AF9-B381-B7785B46E4C3}"/>
              </a:ext>
            </a:extLst>
          </p:cNvPr>
          <p:cNvPicPr>
            <a:picLocks noChangeAspect="1"/>
          </p:cNvPicPr>
          <p:nvPr/>
        </p:nvPicPr>
        <p:blipFill>
          <a:blip r:embed="rId6"/>
          <a:stretch>
            <a:fillRect/>
          </a:stretch>
        </p:blipFill>
        <p:spPr>
          <a:xfrm>
            <a:off x="6028167" y="4556283"/>
            <a:ext cx="2286198" cy="746825"/>
          </a:xfrm>
          <a:prstGeom prst="rect">
            <a:avLst/>
          </a:prstGeom>
        </p:spPr>
      </p:pic>
    </p:spTree>
    <p:extLst>
      <p:ext uri="{BB962C8B-B14F-4D97-AF65-F5344CB8AC3E}">
        <p14:creationId xmlns:p14="http://schemas.microsoft.com/office/powerpoint/2010/main" val="191874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D07B303-122D-9727-599F-31E2B938E540}"/>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3</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asellaDiTesto 4">
            <a:extLst>
              <a:ext uri="{FF2B5EF4-FFF2-40B4-BE49-F238E27FC236}">
                <a16:creationId xmlns:a16="http://schemas.microsoft.com/office/drawing/2014/main" id="{39EC290C-64DA-FAB7-D02A-30FE63333F4B}"/>
              </a:ext>
            </a:extLst>
          </p:cNvPr>
          <p:cNvSpPr txBox="1"/>
          <p:nvPr/>
        </p:nvSpPr>
        <p:spPr>
          <a:xfrm>
            <a:off x="555081" y="6282624"/>
            <a:ext cx="5799066" cy="369332"/>
          </a:xfrm>
          <a:prstGeom prst="rect">
            <a:avLst/>
          </a:prstGeom>
          <a:noFill/>
        </p:spPr>
        <p:txBody>
          <a:bodyPr wrap="square" rtlCol="0">
            <a:spAutoFit/>
          </a:bodyPr>
          <a:lstStyle/>
          <a:p>
            <a:pPr fontAlgn="base">
              <a:spcBef>
                <a:spcPct val="0"/>
              </a:spcBef>
              <a:spcAft>
                <a:spcPct val="0"/>
              </a:spcAft>
              <a:defRPr/>
            </a:pPr>
            <a:r>
              <a:rPr lang="en-US"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INTERREG ITA-SLO WABIN – Seminar “The problem of transboundary waters” and Kick Off Meeting</a:t>
            </a:r>
          </a:p>
          <a:p>
            <a:pPr fontAlgn="base">
              <a:spcBef>
                <a:spcPct val="0"/>
              </a:spcBef>
              <a:spcAft>
                <a:spcPct val="0"/>
              </a:spcAft>
              <a:defRPr/>
            </a:pPr>
            <a:r>
              <a:rPr lang="en-US"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Trieste Urban Center – 05/07/2024</a:t>
            </a:r>
            <a:endParaRPr lang="it-IT" sz="900" dirty="0">
              <a:solidFill>
                <a:schemeClr val="tx1">
                  <a:lumMod val="75000"/>
                  <a:lumOff val="25000"/>
                </a:schemeClr>
              </a:solidFill>
            </a:endParaRPr>
          </a:p>
        </p:txBody>
      </p:sp>
      <p:sp>
        <p:nvSpPr>
          <p:cNvPr id="6" name="CasellaDiTesto 5">
            <a:extLst>
              <a:ext uri="{FF2B5EF4-FFF2-40B4-BE49-F238E27FC236}">
                <a16:creationId xmlns:a16="http://schemas.microsoft.com/office/drawing/2014/main" id="{97DD354B-62C3-20C2-6A7F-8287F850231D}"/>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sp>
        <p:nvSpPr>
          <p:cNvPr id="11" name="CasellaDiTesto 10">
            <a:extLst>
              <a:ext uri="{FF2B5EF4-FFF2-40B4-BE49-F238E27FC236}">
                <a16:creationId xmlns:a16="http://schemas.microsoft.com/office/drawing/2014/main" id="{B40891E0-E5B4-9AB6-2900-35EE61211616}"/>
              </a:ext>
            </a:extLst>
          </p:cNvPr>
          <p:cNvSpPr txBox="1"/>
          <p:nvPr/>
        </p:nvSpPr>
        <p:spPr>
          <a:xfrm>
            <a:off x="3743325" y="131466"/>
            <a:ext cx="5400675" cy="1200329"/>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AC43F"/>
                </a:solidFill>
                <a:latin typeface="Open Sans" panose="020B0606030504020204" pitchFamily="34" charset="0"/>
                <a:ea typeface="Open Sans" panose="020B0606030504020204" pitchFamily="34" charset="0"/>
                <a:cs typeface="Open Sans" panose="020B0606030504020204" pitchFamily="34" charset="0"/>
              </a:rPr>
              <a:t>BILANCIO IDRICO TRANSFRONTALIERO DEI BACINI IDROGEOLOGICI CON METODOLOGIE INTEGRATE E DI ADATTAMENTO AI CAMBIAMENTI CLIMATICI</a:t>
            </a:r>
          </a:p>
          <a:p>
            <a:r>
              <a:rPr lang="it-IT" sz="1200" b="1" i="1" dirty="0">
                <a:solidFill>
                  <a:schemeClr val="accent1"/>
                </a:solidFill>
                <a:latin typeface="Open Sans SemiBold"/>
                <a:cs typeface="Open Sans SemiBold"/>
              </a:rPr>
              <a:t>ČEZMEJNA VODNA BILANCA HIDROGEOLOŠKIH POREČIJ Z INTEGRIRANIMI METODOLOGIJAMI IN PRILAGAJANJEM PODNEBNIM SPREMEMBAM</a:t>
            </a:r>
            <a:endParaRPr lang="sl-SI" sz="12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Immagine 6" descr="Immagine che contiene testo, Carattere, schermata, logo&#10;&#10;Descrizione generata automaticamente">
            <a:extLst>
              <a:ext uri="{FF2B5EF4-FFF2-40B4-BE49-F238E27FC236}">
                <a16:creationId xmlns:a16="http://schemas.microsoft.com/office/drawing/2014/main" id="{EF0BCC29-665C-9B3E-4F6F-149E06B3FE5F}"/>
              </a:ext>
            </a:extLst>
          </p:cNvPr>
          <p:cNvPicPr>
            <a:picLocks noChangeAspect="1"/>
          </p:cNvPicPr>
          <p:nvPr/>
        </p:nvPicPr>
        <p:blipFill>
          <a:blip r:embed="rId3"/>
          <a:stretch>
            <a:fillRect/>
          </a:stretch>
        </p:blipFill>
        <p:spPr>
          <a:xfrm>
            <a:off x="218786" y="111304"/>
            <a:ext cx="3370642" cy="1200329"/>
          </a:xfrm>
          <a:prstGeom prst="rect">
            <a:avLst/>
          </a:prstGeom>
        </p:spPr>
      </p:pic>
      <p:pic>
        <p:nvPicPr>
          <p:cNvPr id="3" name="Immagine 2">
            <a:extLst>
              <a:ext uri="{FF2B5EF4-FFF2-40B4-BE49-F238E27FC236}">
                <a16:creationId xmlns:a16="http://schemas.microsoft.com/office/drawing/2014/main" id="{E8BF3011-DF4C-478D-86DC-B87C5BA52A2B}"/>
              </a:ext>
            </a:extLst>
          </p:cNvPr>
          <p:cNvPicPr>
            <a:picLocks noChangeAspect="1"/>
          </p:cNvPicPr>
          <p:nvPr/>
        </p:nvPicPr>
        <p:blipFill>
          <a:blip r:embed="rId4"/>
          <a:stretch>
            <a:fillRect/>
          </a:stretch>
        </p:blipFill>
        <p:spPr>
          <a:xfrm>
            <a:off x="1763486" y="1079698"/>
            <a:ext cx="6330227" cy="4692464"/>
          </a:xfrm>
          <a:prstGeom prst="rect">
            <a:avLst/>
          </a:prstGeom>
        </p:spPr>
      </p:pic>
      <p:sp>
        <p:nvSpPr>
          <p:cNvPr id="8" name="Rettangolo 7">
            <a:extLst>
              <a:ext uri="{FF2B5EF4-FFF2-40B4-BE49-F238E27FC236}">
                <a16:creationId xmlns:a16="http://schemas.microsoft.com/office/drawing/2014/main" id="{3E38A5A0-B2D2-493D-ABEC-43F4986C2405}"/>
              </a:ext>
            </a:extLst>
          </p:cNvPr>
          <p:cNvSpPr/>
          <p:nvPr/>
        </p:nvSpPr>
        <p:spPr>
          <a:xfrm rot="16200000">
            <a:off x="-1529461" y="3260553"/>
            <a:ext cx="5074331" cy="646331"/>
          </a:xfrm>
          <a:prstGeom prst="rect">
            <a:avLst/>
          </a:prstGeom>
        </p:spPr>
        <p:txBody>
          <a:bodyPr wrap="square">
            <a:spAutoFit/>
          </a:bodyPr>
          <a:lstStyle/>
          <a:p>
            <a:r>
              <a:rPr lang="it-IT" dirty="0"/>
              <a:t>https://www.eea.europa.eu/en/newsroom/editorial/water-quality-and-quantity</a:t>
            </a:r>
          </a:p>
        </p:txBody>
      </p:sp>
    </p:spTree>
    <p:extLst>
      <p:ext uri="{BB962C8B-B14F-4D97-AF65-F5344CB8AC3E}">
        <p14:creationId xmlns:p14="http://schemas.microsoft.com/office/powerpoint/2010/main" val="119957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9DF4DB6-0A51-47DC-9AE2-BD98D2BE2B83}"/>
              </a:ext>
            </a:extLst>
          </p:cNvPr>
          <p:cNvSpPr>
            <a:spLocks noGrp="1"/>
          </p:cNvSpPr>
          <p:nvPr>
            <p:ph idx="1"/>
          </p:nvPr>
        </p:nvSpPr>
        <p:spPr>
          <a:xfrm>
            <a:off x="604559" y="1854876"/>
            <a:ext cx="7886700" cy="3287703"/>
          </a:xfrm>
        </p:spPr>
        <p:txBody>
          <a:bodyPr>
            <a:normAutofit fontScale="85000" lnSpcReduction="10000"/>
          </a:bodyPr>
          <a:lstStyle/>
          <a:p>
            <a:r>
              <a:rPr lang="en-US" dirty="0"/>
              <a:t>Groundwater supplies about 65% of drinking water in the EU. However, according to the </a:t>
            </a:r>
            <a:r>
              <a:rPr lang="en-US" dirty="0">
                <a:hlinkClick r:id="rId2"/>
              </a:rPr>
              <a:t>latest EEA assessment on this vital resource</a:t>
            </a:r>
            <a:r>
              <a:rPr lang="en-US" dirty="0"/>
              <a:t>, </a:t>
            </a:r>
            <a:r>
              <a:rPr lang="en-US" b="1" i="1" dirty="0"/>
              <a:t>chemical pollution has been found in about quarter of EU groundwaters</a:t>
            </a:r>
            <a:r>
              <a:rPr lang="en-US" dirty="0"/>
              <a:t>, while almost 10% of groundwaters are affected by unsustainable level of abstraction.</a:t>
            </a:r>
          </a:p>
          <a:p>
            <a:r>
              <a:rPr lang="en-US" dirty="0"/>
              <a:t>Moreover, excessive levels of one or more pesticides </a:t>
            </a:r>
            <a:r>
              <a:rPr lang="en-US" dirty="0">
                <a:hlinkClick r:id="rId3"/>
              </a:rPr>
              <a:t>were detected</a:t>
            </a:r>
            <a:r>
              <a:rPr lang="en-US" dirty="0"/>
              <a:t> at between 4% and 11% of groundwater monitoring sites. </a:t>
            </a:r>
          </a:p>
          <a:p>
            <a:r>
              <a:rPr lang="en-US" dirty="0"/>
              <a:t>Other health concerns include </a:t>
            </a:r>
            <a:r>
              <a:rPr lang="en-US" dirty="0">
                <a:hlinkClick r:id="rId4"/>
              </a:rPr>
              <a:t>plastic pollution</a:t>
            </a:r>
            <a:r>
              <a:rPr lang="en-US" dirty="0"/>
              <a:t>, </a:t>
            </a:r>
            <a:r>
              <a:rPr lang="en-US" dirty="0">
                <a:hlinkClick r:id="rId5"/>
              </a:rPr>
              <a:t>microplastics from textiles</a:t>
            </a:r>
            <a:r>
              <a:rPr lang="en-US" dirty="0"/>
              <a:t> and chemical pollutants, such as </a:t>
            </a:r>
            <a:r>
              <a:rPr lang="en-US" dirty="0">
                <a:hlinkClick r:id="rId6"/>
              </a:rPr>
              <a:t>PFAS</a:t>
            </a:r>
            <a:r>
              <a:rPr lang="en-US" dirty="0"/>
              <a:t>, that are found across Europe in soil and water.</a:t>
            </a:r>
          </a:p>
          <a:p>
            <a:pPr marL="0" indent="0">
              <a:buNone/>
            </a:pPr>
            <a:endParaRPr lang="it-IT" dirty="0"/>
          </a:p>
        </p:txBody>
      </p:sp>
      <p:sp>
        <p:nvSpPr>
          <p:cNvPr id="4" name="Segnaposto numero diapositiva 3">
            <a:extLst>
              <a:ext uri="{FF2B5EF4-FFF2-40B4-BE49-F238E27FC236}">
                <a16:creationId xmlns:a16="http://schemas.microsoft.com/office/drawing/2014/main" id="{085C31A9-B935-43C7-85F9-ED77AAF00612}"/>
              </a:ext>
            </a:extLst>
          </p:cNvPr>
          <p:cNvSpPr>
            <a:spLocks noGrp="1"/>
          </p:cNvSpPr>
          <p:nvPr>
            <p:ph type="sldNum" sz="quarter" idx="12"/>
          </p:nvPr>
        </p:nvSpPr>
        <p:spPr/>
        <p:txBody>
          <a:bodyPr/>
          <a:lstStyle/>
          <a:p>
            <a:fld id="{43DF5D48-4B0D-DF42-860F-4B745F419CC0}" type="slidenum">
              <a:rPr lang="it-IT" smtClean="0"/>
              <a:t>4</a:t>
            </a:fld>
            <a:endParaRPr lang="it-IT"/>
          </a:p>
        </p:txBody>
      </p:sp>
      <p:sp>
        <p:nvSpPr>
          <p:cNvPr id="5" name="Rettangolo 4">
            <a:extLst>
              <a:ext uri="{FF2B5EF4-FFF2-40B4-BE49-F238E27FC236}">
                <a16:creationId xmlns:a16="http://schemas.microsoft.com/office/drawing/2014/main" id="{5F8AF71D-E729-4972-B5C3-078005ABD750}"/>
              </a:ext>
            </a:extLst>
          </p:cNvPr>
          <p:cNvSpPr/>
          <p:nvPr/>
        </p:nvSpPr>
        <p:spPr>
          <a:xfrm>
            <a:off x="604559" y="6254365"/>
            <a:ext cx="7934882" cy="369332"/>
          </a:xfrm>
          <a:prstGeom prst="rect">
            <a:avLst/>
          </a:prstGeom>
        </p:spPr>
        <p:txBody>
          <a:bodyPr wrap="square">
            <a:spAutoFit/>
          </a:bodyPr>
          <a:lstStyle/>
          <a:p>
            <a:r>
              <a:rPr lang="it-IT" dirty="0"/>
              <a:t>https://www.eea.europa.eu/en/newsroom/editorial/water-quality-and-quantity</a:t>
            </a:r>
          </a:p>
        </p:txBody>
      </p:sp>
    </p:spTree>
    <p:extLst>
      <p:ext uri="{BB962C8B-B14F-4D97-AF65-F5344CB8AC3E}">
        <p14:creationId xmlns:p14="http://schemas.microsoft.com/office/powerpoint/2010/main" val="319454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BDAEFF9-6130-4734-98CC-4A76DE47F2E4}"/>
              </a:ext>
            </a:extLst>
          </p:cNvPr>
          <p:cNvSpPr>
            <a:spLocks noGrp="1"/>
          </p:cNvSpPr>
          <p:nvPr>
            <p:ph type="sldNum" sz="quarter" idx="12"/>
          </p:nvPr>
        </p:nvSpPr>
        <p:spPr/>
        <p:txBody>
          <a:bodyPr/>
          <a:lstStyle/>
          <a:p>
            <a:fld id="{43DF5D48-4B0D-DF42-860F-4B745F419CC0}" type="slidenum">
              <a:rPr lang="it-IT" smtClean="0"/>
              <a:t>5</a:t>
            </a:fld>
            <a:endParaRPr lang="it-IT"/>
          </a:p>
        </p:txBody>
      </p:sp>
      <p:sp>
        <p:nvSpPr>
          <p:cNvPr id="6" name="Segnaposto contenuto 5">
            <a:extLst>
              <a:ext uri="{FF2B5EF4-FFF2-40B4-BE49-F238E27FC236}">
                <a16:creationId xmlns:a16="http://schemas.microsoft.com/office/drawing/2014/main" id="{15A026F0-D387-4A36-B51E-FE04D70B1DFB}"/>
              </a:ext>
            </a:extLst>
          </p:cNvPr>
          <p:cNvSpPr>
            <a:spLocks noGrp="1"/>
          </p:cNvSpPr>
          <p:nvPr>
            <p:ph idx="1"/>
          </p:nvPr>
        </p:nvSpPr>
        <p:spPr/>
        <p:txBody>
          <a:bodyPr/>
          <a:lstStyle/>
          <a:p>
            <a:endParaRPr lang="it-IT"/>
          </a:p>
        </p:txBody>
      </p:sp>
      <p:sp>
        <p:nvSpPr>
          <p:cNvPr id="7" name="Rectangle 3">
            <a:extLst>
              <a:ext uri="{FF2B5EF4-FFF2-40B4-BE49-F238E27FC236}">
                <a16:creationId xmlns:a16="http://schemas.microsoft.com/office/drawing/2014/main" id="{768C6EE0-4246-49A7-92DB-54F00D965AEB}"/>
              </a:ext>
            </a:extLst>
          </p:cNvPr>
          <p:cNvSpPr>
            <a:spLocks noChangeArrowheads="1"/>
          </p:cNvSpPr>
          <p:nvPr/>
        </p:nvSpPr>
        <p:spPr bwMode="auto">
          <a:xfrm>
            <a:off x="300942" y="991326"/>
            <a:ext cx="7534986" cy="5893921"/>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dirty="0" err="1">
                <a:ln>
                  <a:noFill/>
                </a:ln>
                <a:solidFill>
                  <a:srgbClr val="3D5265"/>
                </a:solidFill>
                <a:effectLst/>
                <a:latin typeface="Roboto"/>
              </a:rPr>
              <a:t>Sources</a:t>
            </a:r>
            <a:r>
              <a:rPr kumimoji="0" lang="it-IT" altLang="it-IT" sz="1200" b="1" i="0" u="none" strike="noStrike" cap="none" normalizeH="0" baseline="0" dirty="0">
                <a:ln>
                  <a:noFill/>
                </a:ln>
                <a:solidFill>
                  <a:srgbClr val="3D5265"/>
                </a:solidFill>
                <a:effectLst/>
                <a:latin typeface="Roboto"/>
              </a:rPr>
              <a:t> of </a:t>
            </a:r>
            <a:r>
              <a:rPr kumimoji="0" lang="it-IT" altLang="it-IT" sz="1200" b="1" i="0" u="none" strike="noStrike" cap="none" normalizeH="0" baseline="0" dirty="0" err="1">
                <a:ln>
                  <a:noFill/>
                </a:ln>
                <a:solidFill>
                  <a:srgbClr val="3D5265"/>
                </a:solidFill>
                <a:effectLst/>
                <a:latin typeface="Roboto"/>
              </a:rPr>
              <a:t>microplastics</a:t>
            </a:r>
            <a:r>
              <a:rPr kumimoji="0" lang="it-IT" altLang="it-IT" sz="1200" b="1" i="0" u="none" strike="noStrike" cap="none" normalizeH="0" baseline="0" dirty="0">
                <a:ln>
                  <a:noFill/>
                </a:ln>
                <a:solidFill>
                  <a:srgbClr val="3D5265"/>
                </a:solidFill>
                <a:effectLst/>
                <a:latin typeface="Roboto"/>
              </a:rPr>
              <a:t>, release </a:t>
            </a:r>
            <a:r>
              <a:rPr kumimoji="0" lang="it-IT" altLang="it-IT" sz="1200" b="1" i="0" u="none" strike="noStrike" cap="none" normalizeH="0" baseline="0" dirty="0" err="1">
                <a:ln>
                  <a:noFill/>
                </a:ln>
                <a:solidFill>
                  <a:srgbClr val="3D5265"/>
                </a:solidFill>
                <a:effectLst/>
                <a:latin typeface="Roboto"/>
              </a:rPr>
              <a:t>routes</a:t>
            </a:r>
            <a:r>
              <a:rPr kumimoji="0" lang="it-IT" altLang="it-IT" sz="1200" b="1" i="0" u="none" strike="noStrike" cap="none" normalizeH="0" baseline="0" dirty="0">
                <a:ln>
                  <a:noFill/>
                </a:ln>
                <a:solidFill>
                  <a:srgbClr val="3D5265"/>
                </a:solidFill>
                <a:effectLst/>
                <a:latin typeface="Roboto"/>
              </a:rPr>
              <a:t> and </a:t>
            </a:r>
            <a:r>
              <a:rPr kumimoji="0" lang="it-IT" altLang="it-IT" sz="1200" b="1" i="0" u="none" strike="noStrike" cap="none" normalizeH="0" baseline="0" dirty="0" err="1">
                <a:ln>
                  <a:noFill/>
                </a:ln>
                <a:solidFill>
                  <a:srgbClr val="3D5265"/>
                </a:solidFill>
                <a:effectLst/>
                <a:latin typeface="Roboto"/>
              </a:rPr>
              <a:t>sinks</a:t>
            </a:r>
            <a:endParaRPr kumimoji="0" lang="it-IT" altLang="it-IT"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3D5265"/>
                </a:solidFill>
                <a:effectLst/>
                <a:latin typeface="Robot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rgbClr val="3D5265"/>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31300" b="0" i="0" u="none" strike="noStrike" cap="none" normalizeH="0" baseline="0" dirty="0">
              <a:ln>
                <a:noFill/>
              </a:ln>
              <a:solidFill>
                <a:srgbClr val="3D5265"/>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a:ln>
                  <a:noFill/>
                </a:ln>
                <a:solidFill>
                  <a:srgbClr val="3D5265"/>
                </a:solidFill>
                <a:effectLst/>
                <a:latin typeface="Roboto"/>
              </a:rPr>
              <a:t>Source</a:t>
            </a:r>
            <a:r>
              <a:rPr kumimoji="0" lang="it-IT" altLang="it-IT" sz="1100" b="0" i="0" u="none" strike="noStrike" cap="none" normalizeH="0" baseline="0" dirty="0">
                <a:ln>
                  <a:noFill/>
                </a:ln>
                <a:solidFill>
                  <a:srgbClr val="3D5265"/>
                </a:solidFill>
                <a:effectLst/>
                <a:latin typeface="Roboto"/>
              </a:rPr>
              <a:t>: </a:t>
            </a:r>
            <a:r>
              <a:rPr kumimoji="0" lang="it-IT" altLang="it-IT" sz="1100" b="0" i="0" u="none" strike="noStrike" cap="none" normalizeH="0" baseline="0" dirty="0" err="1">
                <a:ln>
                  <a:noFill/>
                </a:ln>
                <a:solidFill>
                  <a:srgbClr val="3D5265"/>
                </a:solidFill>
                <a:effectLst/>
                <a:latin typeface="Roboto"/>
              </a:rPr>
              <a:t>Illustration</a:t>
            </a:r>
            <a:r>
              <a:rPr kumimoji="0" lang="it-IT" altLang="it-IT" sz="1100" b="0" i="0" u="none" strike="noStrike" cap="none" normalizeH="0" baseline="0" dirty="0">
                <a:ln>
                  <a:noFill/>
                </a:ln>
                <a:solidFill>
                  <a:srgbClr val="3D5265"/>
                </a:solidFill>
                <a:effectLst/>
                <a:latin typeface="Roboto"/>
              </a:rPr>
              <a:t> by the </a:t>
            </a:r>
            <a:r>
              <a:rPr kumimoji="0" lang="it-IT" altLang="it-IT" sz="1100" b="0" i="0" u="none" strike="noStrike" cap="none" normalizeH="0" baseline="0" dirty="0" err="1">
                <a:ln>
                  <a:noFill/>
                </a:ln>
                <a:solidFill>
                  <a:srgbClr val="3D5265"/>
                </a:solidFill>
                <a:effectLst/>
                <a:latin typeface="Roboto"/>
              </a:rPr>
              <a:t>Collaborating</a:t>
            </a:r>
            <a:r>
              <a:rPr kumimoji="0" lang="it-IT" altLang="it-IT" sz="1100" b="0" i="0" u="none" strike="noStrike" cap="none" normalizeH="0" baseline="0" dirty="0">
                <a:ln>
                  <a:noFill/>
                </a:ln>
                <a:solidFill>
                  <a:srgbClr val="3D5265"/>
                </a:solidFill>
                <a:effectLst/>
                <a:latin typeface="Roboto"/>
              </a:rPr>
              <a:t> Centre on </a:t>
            </a:r>
            <a:r>
              <a:rPr kumimoji="0" lang="it-IT" altLang="it-IT" sz="1100" b="0" i="0" u="none" strike="noStrike" cap="none" normalizeH="0" baseline="0" dirty="0" err="1">
                <a:ln>
                  <a:noFill/>
                </a:ln>
                <a:solidFill>
                  <a:srgbClr val="3D5265"/>
                </a:solidFill>
                <a:effectLst/>
                <a:latin typeface="Roboto"/>
              </a:rPr>
              <a:t>Sustainable</a:t>
            </a:r>
            <a:r>
              <a:rPr kumimoji="0" lang="it-IT" altLang="it-IT" sz="1100" b="0" i="0" u="none" strike="noStrike" cap="none" normalizeH="0" baseline="0" dirty="0">
                <a:ln>
                  <a:noFill/>
                </a:ln>
                <a:solidFill>
                  <a:srgbClr val="3D5265"/>
                </a:solidFill>
                <a:effectLst/>
                <a:latin typeface="Roboto"/>
              </a:rPr>
              <a:t> </a:t>
            </a:r>
            <a:r>
              <a:rPr kumimoji="0" lang="it-IT" altLang="it-IT" sz="1100" b="0" i="0" u="none" strike="noStrike" cap="none" normalizeH="0" baseline="0" dirty="0" err="1">
                <a:ln>
                  <a:noFill/>
                </a:ln>
                <a:solidFill>
                  <a:srgbClr val="3D5265"/>
                </a:solidFill>
                <a:effectLst/>
                <a:latin typeface="Roboto"/>
              </a:rPr>
              <a:t>Consumption</a:t>
            </a:r>
            <a:r>
              <a:rPr kumimoji="0" lang="it-IT" altLang="it-IT" sz="1100" b="0" i="0" u="none" strike="noStrike" cap="none" normalizeH="0" baseline="0" dirty="0">
                <a:ln>
                  <a:noFill/>
                </a:ln>
                <a:solidFill>
                  <a:srgbClr val="3D5265"/>
                </a:solidFill>
                <a:effectLst/>
                <a:latin typeface="Roboto"/>
              </a:rPr>
              <a:t> and Production (CSCP) for the </a:t>
            </a:r>
            <a:r>
              <a:rPr kumimoji="0" lang="it-IT" altLang="it-IT" sz="1100" b="0" i="0" u="none" strike="noStrike" cap="none" normalizeH="0" baseline="0" dirty="0" err="1">
                <a:ln>
                  <a:noFill/>
                </a:ln>
                <a:solidFill>
                  <a:srgbClr val="3D5265"/>
                </a:solidFill>
                <a:effectLst/>
                <a:latin typeface="Roboto"/>
              </a:rPr>
              <a:t>European</a:t>
            </a:r>
            <a:r>
              <a:rPr kumimoji="0" lang="it-IT" altLang="it-IT" sz="1100" b="0" i="0" u="none" strike="noStrike" cap="none" normalizeH="0" baseline="0" dirty="0">
                <a:ln>
                  <a:noFill/>
                </a:ln>
                <a:solidFill>
                  <a:srgbClr val="3D5265"/>
                </a:solidFill>
                <a:effectLst/>
                <a:latin typeface="Roboto"/>
              </a:rPr>
              <a:t> </a:t>
            </a:r>
            <a:r>
              <a:rPr kumimoji="0" lang="it-IT" altLang="it-IT" sz="1100" b="0" i="0" u="none" strike="noStrike" cap="none" normalizeH="0" baseline="0" dirty="0" err="1">
                <a:ln>
                  <a:noFill/>
                </a:ln>
                <a:solidFill>
                  <a:srgbClr val="3D5265"/>
                </a:solidFill>
                <a:effectLst/>
                <a:latin typeface="Roboto"/>
              </a:rPr>
              <a:t>Topic</a:t>
            </a:r>
            <a:r>
              <a:rPr kumimoji="0" lang="it-IT" altLang="it-IT" sz="1100" b="0" i="0" u="none" strike="noStrike" cap="none" normalizeH="0" baseline="0" dirty="0">
                <a:ln>
                  <a:noFill/>
                </a:ln>
                <a:solidFill>
                  <a:srgbClr val="3D5265"/>
                </a:solidFill>
                <a:effectLst/>
                <a:latin typeface="Roboto"/>
              </a:rPr>
              <a:t> Centre on </a:t>
            </a:r>
            <a:r>
              <a:rPr kumimoji="0" lang="it-IT" altLang="it-IT" sz="1100" b="0" i="0" u="none" strike="noStrike" cap="none" normalizeH="0" baseline="0" dirty="0" err="1">
                <a:ln>
                  <a:noFill/>
                </a:ln>
                <a:solidFill>
                  <a:srgbClr val="3D5265"/>
                </a:solidFill>
                <a:effectLst/>
                <a:latin typeface="Roboto"/>
              </a:rPr>
              <a:t>Circular</a:t>
            </a:r>
            <a:r>
              <a:rPr kumimoji="0" lang="it-IT" altLang="it-IT" sz="1100" b="0" i="0" u="none" strike="noStrike" cap="none" normalizeH="0" baseline="0" dirty="0">
                <a:ln>
                  <a:noFill/>
                </a:ln>
                <a:solidFill>
                  <a:srgbClr val="3D5265"/>
                </a:solidFill>
                <a:effectLst/>
                <a:latin typeface="Roboto"/>
              </a:rPr>
              <a:t> Economy and Resource Use (ETC/CE) and the EEA</a:t>
            </a:r>
            <a:endParaRPr kumimoji="0" lang="it-IT" altLang="it-IT" sz="1200" b="1" i="0" u="none" strike="noStrike" cap="none" normalizeH="0" baseline="0" dirty="0">
              <a:ln>
                <a:noFill/>
              </a:ln>
              <a:solidFill>
                <a:srgbClr val="3D5265"/>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rgbClr val="3D5265"/>
              </a:solidFill>
              <a:effectLst/>
              <a:latin typeface="Roboto"/>
            </a:endParaRPr>
          </a:p>
        </p:txBody>
      </p:sp>
      <p:pic>
        <p:nvPicPr>
          <p:cNvPr id="2052" name="Picture 4" descr="https://www.eea.europa.eu/en/newsroom/editorial/water-quality-and-quantity/figure-1.png/@@images/image-800-d47703665134b7b925ee0b19fe754b2c.png">
            <a:extLst>
              <a:ext uri="{FF2B5EF4-FFF2-40B4-BE49-F238E27FC236}">
                <a16:creationId xmlns:a16="http://schemas.microsoft.com/office/drawing/2014/main" id="{63CB13FD-8620-4B0F-B145-635D89873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69" y="1390097"/>
            <a:ext cx="7448631" cy="486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49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41BCDB-80C1-442A-8D18-1CE01E93F5B4}"/>
              </a:ext>
            </a:extLst>
          </p:cNvPr>
          <p:cNvSpPr>
            <a:spLocks noGrp="1"/>
          </p:cNvSpPr>
          <p:nvPr>
            <p:ph type="title"/>
          </p:nvPr>
        </p:nvSpPr>
        <p:spPr>
          <a:xfrm>
            <a:off x="581582" y="837847"/>
            <a:ext cx="8400372" cy="1325563"/>
          </a:xfrm>
        </p:spPr>
        <p:txBody>
          <a:bodyPr>
            <a:normAutofit/>
          </a:bodyPr>
          <a:lstStyle/>
          <a:p>
            <a:r>
              <a:rPr lang="en-US" sz="2800" dirty="0"/>
              <a:t>Many existing EU laws and new ambitions for water </a:t>
            </a:r>
            <a:endParaRPr lang="it-IT" sz="2800" dirty="0"/>
          </a:p>
        </p:txBody>
      </p:sp>
      <p:sp>
        <p:nvSpPr>
          <p:cNvPr id="3" name="Segnaposto contenuto 2">
            <a:extLst>
              <a:ext uri="{FF2B5EF4-FFF2-40B4-BE49-F238E27FC236}">
                <a16:creationId xmlns:a16="http://schemas.microsoft.com/office/drawing/2014/main" id="{2EF18F95-FBB4-48CD-96C4-94EA4D68B83F}"/>
              </a:ext>
            </a:extLst>
          </p:cNvPr>
          <p:cNvSpPr>
            <a:spLocks noGrp="1"/>
          </p:cNvSpPr>
          <p:nvPr>
            <p:ph idx="1"/>
          </p:nvPr>
        </p:nvSpPr>
        <p:spPr>
          <a:xfrm>
            <a:off x="277792" y="1979271"/>
            <a:ext cx="8588416" cy="4559642"/>
          </a:xfrm>
        </p:spPr>
        <p:txBody>
          <a:bodyPr>
            <a:normAutofit/>
          </a:bodyPr>
          <a:lstStyle/>
          <a:p>
            <a:r>
              <a:rPr lang="en-US" sz="1600" dirty="0"/>
              <a:t>Currently, key pieces of EU legislation on water and human health concern </a:t>
            </a:r>
            <a:r>
              <a:rPr lang="en-US" sz="1600" dirty="0">
                <a:hlinkClick r:id="rId2"/>
              </a:rPr>
              <a:t>drinking water</a:t>
            </a:r>
            <a:r>
              <a:rPr lang="en-US" sz="1600" dirty="0"/>
              <a:t>, </a:t>
            </a:r>
            <a:r>
              <a:rPr lang="en-US" sz="1600" dirty="0">
                <a:hlinkClick r:id="rId3"/>
              </a:rPr>
              <a:t>bathing water</a:t>
            </a:r>
            <a:r>
              <a:rPr lang="en-US" sz="1600" dirty="0"/>
              <a:t> and </a:t>
            </a:r>
            <a:r>
              <a:rPr lang="en-US" sz="1600" dirty="0">
                <a:hlinkClick r:id="rId4"/>
              </a:rPr>
              <a:t>urban wastewater. </a:t>
            </a:r>
            <a:r>
              <a:rPr lang="en-US" sz="1600" dirty="0"/>
              <a:t>Meanwhile, the </a:t>
            </a:r>
            <a:r>
              <a:rPr lang="en-US" sz="1600" dirty="0">
                <a:hlinkClick r:id="rId5"/>
              </a:rPr>
              <a:t>Water Framework Directive</a:t>
            </a:r>
            <a:r>
              <a:rPr lang="en-US" sz="1600" dirty="0"/>
              <a:t> reflects the overall goal to achieve good status for Europe’s rivers, lakes and groundwater. At the same time, other policies and regulations on agriculture, industry, chemicals and other sectors also have strong links to water. </a:t>
            </a:r>
          </a:p>
          <a:p>
            <a:r>
              <a:rPr lang="en-US" sz="1600" dirty="0"/>
              <a:t>The </a:t>
            </a:r>
            <a:r>
              <a:rPr lang="en-US" sz="1600" dirty="0">
                <a:hlinkClick r:id="rId6"/>
              </a:rPr>
              <a:t>European Green Deal's</a:t>
            </a:r>
            <a:r>
              <a:rPr lang="en-US" sz="1600" dirty="0"/>
              <a:t> ambition to have an environment free of harmful pollution by 2050 also concerns water. As part of the zero pollution action plan, the </a:t>
            </a:r>
            <a:r>
              <a:rPr lang="en-US" sz="1600" dirty="0">
                <a:hlinkClick r:id="rId7"/>
              </a:rPr>
              <a:t>European Commission proposed stronger rules</a:t>
            </a:r>
            <a:r>
              <a:rPr lang="en-US" sz="1600" dirty="0"/>
              <a:t> curbing </a:t>
            </a:r>
            <a:r>
              <a:rPr lang="en-US" sz="1600" b="1" dirty="0"/>
              <a:t>surface and groundwater pollutants, and better urban wastewater treatment</a:t>
            </a:r>
            <a:r>
              <a:rPr lang="en-US" sz="1600" dirty="0"/>
              <a:t>.  </a:t>
            </a:r>
          </a:p>
          <a:p>
            <a:r>
              <a:rPr lang="en-US" sz="1600" dirty="0"/>
              <a:t>The proposals’ aims include better and more cost-effective urban wastewater treatment, recovering nutrients, producer responsibilities for micropollutants and new monitoring requirements for </a:t>
            </a:r>
            <a:r>
              <a:rPr lang="en-US" sz="1600" b="1" dirty="0"/>
              <a:t>microplastics</a:t>
            </a:r>
            <a:r>
              <a:rPr lang="en-US" sz="1600" dirty="0"/>
              <a:t>. The Commission is also proposing to update the list of water pollutants and more strictly control what goes into surface waters and groundwater. These substances include </a:t>
            </a:r>
            <a:r>
              <a:rPr lang="en-US" sz="1600" b="1" i="1" dirty="0"/>
              <a:t>PFAS, pesticides, Bisphenol A and some pharmaceuticals.</a:t>
            </a:r>
          </a:p>
          <a:p>
            <a:pPr marL="0" indent="0">
              <a:buNone/>
            </a:pPr>
            <a:endParaRPr lang="it-IT" dirty="0"/>
          </a:p>
        </p:txBody>
      </p:sp>
      <p:sp>
        <p:nvSpPr>
          <p:cNvPr id="4" name="Segnaposto numero diapositiva 3">
            <a:extLst>
              <a:ext uri="{FF2B5EF4-FFF2-40B4-BE49-F238E27FC236}">
                <a16:creationId xmlns:a16="http://schemas.microsoft.com/office/drawing/2014/main" id="{C50992F7-8403-4E89-8751-E4C63E8D8024}"/>
              </a:ext>
            </a:extLst>
          </p:cNvPr>
          <p:cNvSpPr>
            <a:spLocks noGrp="1"/>
          </p:cNvSpPr>
          <p:nvPr>
            <p:ph type="sldNum" sz="quarter" idx="12"/>
          </p:nvPr>
        </p:nvSpPr>
        <p:spPr/>
        <p:txBody>
          <a:bodyPr/>
          <a:lstStyle/>
          <a:p>
            <a:fld id="{43DF5D48-4B0D-DF42-860F-4B745F419CC0}" type="slidenum">
              <a:rPr lang="it-IT" smtClean="0"/>
              <a:t>6</a:t>
            </a:fld>
            <a:endParaRPr lang="it-IT"/>
          </a:p>
        </p:txBody>
      </p:sp>
      <p:sp>
        <p:nvSpPr>
          <p:cNvPr id="5" name="Rettangolo 4">
            <a:extLst>
              <a:ext uri="{FF2B5EF4-FFF2-40B4-BE49-F238E27FC236}">
                <a16:creationId xmlns:a16="http://schemas.microsoft.com/office/drawing/2014/main" id="{6720F624-CE58-40DF-B035-9152C7B94BC5}"/>
              </a:ext>
            </a:extLst>
          </p:cNvPr>
          <p:cNvSpPr/>
          <p:nvPr/>
        </p:nvSpPr>
        <p:spPr>
          <a:xfrm>
            <a:off x="818051" y="6289310"/>
            <a:ext cx="8588415" cy="276999"/>
          </a:xfrm>
          <a:prstGeom prst="rect">
            <a:avLst/>
          </a:prstGeom>
        </p:spPr>
        <p:txBody>
          <a:bodyPr wrap="square">
            <a:spAutoFit/>
          </a:bodyPr>
          <a:lstStyle/>
          <a:p>
            <a:r>
              <a:rPr lang="it-IT" sz="1200" dirty="0"/>
              <a:t>https://www.eea.europa.eu/en/newsroom/editorial/water-quality-and-quantity</a:t>
            </a:r>
          </a:p>
        </p:txBody>
      </p:sp>
    </p:spTree>
    <p:extLst>
      <p:ext uri="{BB962C8B-B14F-4D97-AF65-F5344CB8AC3E}">
        <p14:creationId xmlns:p14="http://schemas.microsoft.com/office/powerpoint/2010/main" val="2043079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E3C83B-7DDC-4F76-AE13-ACD1E437F4F7}"/>
              </a:ext>
            </a:extLst>
          </p:cNvPr>
          <p:cNvSpPr>
            <a:spLocks noGrp="1"/>
          </p:cNvSpPr>
          <p:nvPr>
            <p:ph type="title"/>
          </p:nvPr>
        </p:nvSpPr>
        <p:spPr>
          <a:xfrm>
            <a:off x="628650" y="834446"/>
            <a:ext cx="8515350" cy="1325563"/>
          </a:xfrm>
        </p:spPr>
        <p:txBody>
          <a:bodyPr>
            <a:normAutofit fontScale="90000"/>
          </a:bodyPr>
          <a:lstStyle/>
          <a:p>
            <a:r>
              <a:rPr lang="it-IT" dirty="0"/>
              <a:t/>
            </a:r>
            <a:br>
              <a:rPr lang="it-IT" dirty="0"/>
            </a:br>
            <a:r>
              <a:rPr lang="it-IT" dirty="0"/>
              <a:t> </a:t>
            </a:r>
            <a:r>
              <a:rPr lang="it-IT" sz="2700" dirty="0" err="1"/>
              <a:t>Pollutants</a:t>
            </a:r>
            <a:r>
              <a:rPr lang="it-IT" sz="2700" dirty="0"/>
              <a:t> in EU </a:t>
            </a:r>
            <a:r>
              <a:rPr lang="it-IT" sz="2700" dirty="0" err="1"/>
              <a:t>waters</a:t>
            </a:r>
            <a:r>
              <a:rPr lang="it-IT" sz="2700" dirty="0"/>
              <a:t> </a:t>
            </a:r>
            <a:br>
              <a:rPr lang="it-IT" sz="2700" dirty="0"/>
            </a:br>
            <a:r>
              <a:rPr lang="en-US" sz="2700" dirty="0"/>
              <a:t>Update of chemical substances listed for control </a:t>
            </a:r>
            <a:r>
              <a:rPr lang="en-US" dirty="0"/>
              <a:t/>
            </a:r>
            <a:br>
              <a:rPr lang="en-US" dirty="0"/>
            </a:br>
            <a:endParaRPr lang="it-IT" dirty="0"/>
          </a:p>
        </p:txBody>
      </p:sp>
      <p:sp>
        <p:nvSpPr>
          <p:cNvPr id="3" name="Segnaposto contenuto 2">
            <a:extLst>
              <a:ext uri="{FF2B5EF4-FFF2-40B4-BE49-F238E27FC236}">
                <a16:creationId xmlns:a16="http://schemas.microsoft.com/office/drawing/2014/main" id="{57BAD2AC-062C-44D4-8867-C19F21D0C218}"/>
              </a:ext>
            </a:extLst>
          </p:cNvPr>
          <p:cNvSpPr>
            <a:spLocks noGrp="1"/>
          </p:cNvSpPr>
          <p:nvPr>
            <p:ph idx="1"/>
          </p:nvPr>
        </p:nvSpPr>
        <p:spPr>
          <a:xfrm>
            <a:off x="628650" y="1970591"/>
            <a:ext cx="7886700" cy="4536492"/>
          </a:xfrm>
        </p:spPr>
        <p:txBody>
          <a:bodyPr>
            <a:normAutofit fontScale="92500" lnSpcReduction="10000"/>
          </a:bodyPr>
          <a:lstStyle/>
          <a:p>
            <a:pPr marL="0" indent="0">
              <a:buNone/>
            </a:pPr>
            <a:r>
              <a:rPr lang="en-US" dirty="0"/>
              <a:t>As required by EU water legislation, and in line with the European Green Deal's zero pollution ambition, </a:t>
            </a:r>
            <a:r>
              <a:rPr lang="en-US" b="1" i="1" dirty="0"/>
              <a:t>on 26 October 2022 the European Commission tabled a proposal to revise the lists of surface water and groundwater pollutants that need to be monitored</a:t>
            </a:r>
            <a:r>
              <a:rPr lang="en-US" dirty="0"/>
              <a:t> and controlled for the purpose of protection of EU freshwater bodies, and the associated environmental quality standards. </a:t>
            </a:r>
          </a:p>
          <a:p>
            <a:pPr marL="0" indent="0">
              <a:buNone/>
            </a:pPr>
            <a:r>
              <a:rPr lang="en-US" dirty="0"/>
              <a:t>The proposal also seeks to remedy shortcomings identified in the current framework as regards chemical pollution in waters, and notably to enable swifter adaptation to scientific knowledge. </a:t>
            </a:r>
          </a:p>
          <a:p>
            <a:pPr marL="0" indent="0">
              <a:buNone/>
            </a:pPr>
            <a:r>
              <a:rPr lang="en-US" dirty="0"/>
              <a:t>On 16 May 2024 the Commission notified a </a:t>
            </a:r>
            <a:r>
              <a:rPr lang="en-US" u="sng" dirty="0">
                <a:hlinkClick r:id="rId3"/>
              </a:rPr>
              <a:t>Delegated Decision on a methodology to measure </a:t>
            </a:r>
            <a:r>
              <a:rPr lang="en-US" b="1" u="sng" dirty="0">
                <a:hlinkClick r:id="rId3"/>
              </a:rPr>
              <a:t>microplastics in water</a:t>
            </a:r>
            <a:r>
              <a:rPr lang="en-US" u="sng" dirty="0">
                <a:hlinkClick r:id="rId3"/>
              </a:rPr>
              <a:t> intended for human consumption</a:t>
            </a:r>
            <a:endParaRPr lang="en-US" dirty="0"/>
          </a:p>
          <a:p>
            <a:pPr marL="0" indent="0">
              <a:buNone/>
            </a:pPr>
            <a:r>
              <a:rPr lang="en-US" dirty="0"/>
              <a:t>. </a:t>
            </a:r>
            <a:endParaRPr lang="it-IT" dirty="0"/>
          </a:p>
        </p:txBody>
      </p:sp>
      <p:sp>
        <p:nvSpPr>
          <p:cNvPr id="4" name="Segnaposto numero diapositiva 3">
            <a:extLst>
              <a:ext uri="{FF2B5EF4-FFF2-40B4-BE49-F238E27FC236}">
                <a16:creationId xmlns:a16="http://schemas.microsoft.com/office/drawing/2014/main" id="{EAB24116-05CF-42D8-852A-CA98CC36B10C}"/>
              </a:ext>
            </a:extLst>
          </p:cNvPr>
          <p:cNvSpPr>
            <a:spLocks noGrp="1"/>
          </p:cNvSpPr>
          <p:nvPr>
            <p:ph type="sldNum" sz="quarter" idx="12"/>
          </p:nvPr>
        </p:nvSpPr>
        <p:spPr/>
        <p:txBody>
          <a:bodyPr/>
          <a:lstStyle/>
          <a:p>
            <a:fld id="{43DF5D48-4B0D-DF42-860F-4B745F419CC0}" type="slidenum">
              <a:rPr lang="it-IT" smtClean="0"/>
              <a:t>7</a:t>
            </a:fld>
            <a:endParaRPr lang="it-IT"/>
          </a:p>
        </p:txBody>
      </p:sp>
      <p:sp>
        <p:nvSpPr>
          <p:cNvPr id="5" name="Rettangolo 4">
            <a:extLst>
              <a:ext uri="{FF2B5EF4-FFF2-40B4-BE49-F238E27FC236}">
                <a16:creationId xmlns:a16="http://schemas.microsoft.com/office/drawing/2014/main" id="{4F0932BA-1468-4386-BB46-DFCADD08E373}"/>
              </a:ext>
            </a:extLst>
          </p:cNvPr>
          <p:cNvSpPr/>
          <p:nvPr/>
        </p:nvSpPr>
        <p:spPr>
          <a:xfrm>
            <a:off x="231493" y="6285143"/>
            <a:ext cx="9144001" cy="338554"/>
          </a:xfrm>
          <a:prstGeom prst="rect">
            <a:avLst/>
          </a:prstGeom>
        </p:spPr>
        <p:txBody>
          <a:bodyPr wrap="square">
            <a:spAutoFit/>
          </a:bodyPr>
          <a:lstStyle/>
          <a:p>
            <a:r>
              <a:rPr lang="it-IT" sz="1600" dirty="0"/>
              <a:t>https://www.europarl.europa.eu/RegData/etudes/BRIE/2023/749772/EPRS_BRI(2023)749772_EN.pdf</a:t>
            </a:r>
          </a:p>
        </p:txBody>
      </p:sp>
    </p:spTree>
    <p:extLst>
      <p:ext uri="{BB962C8B-B14F-4D97-AF65-F5344CB8AC3E}">
        <p14:creationId xmlns:p14="http://schemas.microsoft.com/office/powerpoint/2010/main" val="422631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40E0C20-C728-432A-B875-82EFF7A7EE62}"/>
              </a:ext>
            </a:extLst>
          </p:cNvPr>
          <p:cNvSpPr>
            <a:spLocks noGrp="1"/>
          </p:cNvSpPr>
          <p:nvPr>
            <p:ph idx="1"/>
          </p:nvPr>
        </p:nvSpPr>
        <p:spPr>
          <a:xfrm>
            <a:off x="605115" y="1686923"/>
            <a:ext cx="7692335" cy="4448659"/>
          </a:xfrm>
        </p:spPr>
        <p:txBody>
          <a:bodyPr>
            <a:normAutofit fontScale="92500"/>
          </a:bodyPr>
          <a:lstStyle/>
          <a:p>
            <a:pPr marL="0" indent="0">
              <a:buNone/>
            </a:pPr>
            <a:r>
              <a:rPr lang="en-US" sz="1700" b="1" dirty="0"/>
              <a:t>Surface waters </a:t>
            </a:r>
          </a:p>
          <a:p>
            <a:pPr marL="0" indent="0">
              <a:buNone/>
            </a:pPr>
            <a:r>
              <a:rPr lang="en-US" sz="1700" dirty="0"/>
              <a:t>The proposal would add 23 individual substances to the list of priority substances </a:t>
            </a:r>
          </a:p>
          <a:p>
            <a:pPr marL="0" indent="0">
              <a:buNone/>
            </a:pPr>
            <a:r>
              <a:rPr lang="en-US" sz="1700" b="1" dirty="0"/>
              <a:t>pharmaceuticals</a:t>
            </a:r>
            <a:r>
              <a:rPr lang="en-US" sz="1700" dirty="0"/>
              <a:t> (macrolide antibiotics, estrogenic hormones , carbamazepine, diclofenac, ibuprofen); </a:t>
            </a:r>
          </a:p>
          <a:p>
            <a:pPr marL="0" indent="0">
              <a:buNone/>
            </a:pPr>
            <a:r>
              <a:rPr lang="en-US" sz="1700" b="1" dirty="0"/>
              <a:t>industrial chemicals </a:t>
            </a:r>
            <a:r>
              <a:rPr lang="en-US" sz="1700" dirty="0"/>
              <a:t>(bisphenol A); </a:t>
            </a:r>
          </a:p>
          <a:p>
            <a:pPr marL="0" indent="0">
              <a:buNone/>
            </a:pPr>
            <a:r>
              <a:rPr lang="en-US" sz="1700" b="1" dirty="0"/>
              <a:t>metals</a:t>
            </a:r>
            <a:r>
              <a:rPr lang="en-US" sz="1700" dirty="0"/>
              <a:t>(silver); </a:t>
            </a:r>
          </a:p>
          <a:p>
            <a:pPr marL="0" indent="0">
              <a:buNone/>
            </a:pPr>
            <a:r>
              <a:rPr lang="en-US" sz="1700" b="1" dirty="0"/>
              <a:t>pesticides</a:t>
            </a:r>
            <a:r>
              <a:rPr lang="en-US" sz="1700" dirty="0"/>
              <a:t>(triclosan, </a:t>
            </a:r>
            <a:r>
              <a:rPr lang="en-US" sz="1700" dirty="0" err="1"/>
              <a:t>nicosulfuron</a:t>
            </a:r>
            <a:r>
              <a:rPr lang="en-US" sz="1700" dirty="0"/>
              <a:t>, glyphosate, neonicotinoids, pyrethroids + total of active substances in pesticides). </a:t>
            </a:r>
          </a:p>
          <a:p>
            <a:pPr marL="0" indent="0">
              <a:buNone/>
            </a:pPr>
            <a:r>
              <a:rPr lang="en-US" sz="1700" dirty="0"/>
              <a:t>24 </a:t>
            </a:r>
            <a:r>
              <a:rPr lang="en-US" sz="1700" b="1" dirty="0"/>
              <a:t>PFAS</a:t>
            </a:r>
            <a:r>
              <a:rPr lang="en-US" sz="1700" dirty="0"/>
              <a:t> would be added as a group to the list of priority substances, (quality standard = sum of substance concentrations). </a:t>
            </a:r>
          </a:p>
          <a:p>
            <a:pPr marL="0" indent="0">
              <a:buNone/>
            </a:pPr>
            <a:r>
              <a:rPr lang="en-US" sz="1700" b="1" dirty="0"/>
              <a:t>Some substances would be deselected </a:t>
            </a:r>
            <a:r>
              <a:rPr lang="en-US" sz="1700" dirty="0"/>
              <a:t>from the list (the pesticides alachlor, </a:t>
            </a:r>
            <a:r>
              <a:rPr lang="en-US" sz="1700" dirty="0" err="1"/>
              <a:t>chlorfenvinphos</a:t>
            </a:r>
            <a:r>
              <a:rPr lang="en-US" sz="1700" dirty="0"/>
              <a:t>, simazine; and carbon tetrachloride, an industrial chemical). </a:t>
            </a:r>
          </a:p>
          <a:p>
            <a:pPr marL="0" indent="0">
              <a:buNone/>
            </a:pPr>
            <a:r>
              <a:rPr lang="en-US" sz="1700" b="1" dirty="0"/>
              <a:t>river basin-specific pollutants</a:t>
            </a:r>
            <a:r>
              <a:rPr lang="en-US" sz="1700" dirty="0"/>
              <a:t>, currently considered under 'ecological status', would be incorporated into the assessment of surface waters' chemical status. </a:t>
            </a:r>
          </a:p>
          <a:p>
            <a:pPr marL="0" indent="0">
              <a:buNone/>
            </a:pPr>
            <a:endParaRPr lang="it-IT" dirty="0"/>
          </a:p>
        </p:txBody>
      </p:sp>
      <p:sp>
        <p:nvSpPr>
          <p:cNvPr id="4" name="Segnaposto numero diapositiva 3">
            <a:extLst>
              <a:ext uri="{FF2B5EF4-FFF2-40B4-BE49-F238E27FC236}">
                <a16:creationId xmlns:a16="http://schemas.microsoft.com/office/drawing/2014/main" id="{3DB70CE6-F463-42A5-BB50-8A1BA0F84F01}"/>
              </a:ext>
            </a:extLst>
          </p:cNvPr>
          <p:cNvSpPr>
            <a:spLocks noGrp="1"/>
          </p:cNvSpPr>
          <p:nvPr>
            <p:ph type="sldNum" sz="quarter" idx="12"/>
          </p:nvPr>
        </p:nvSpPr>
        <p:spPr/>
        <p:txBody>
          <a:bodyPr/>
          <a:lstStyle/>
          <a:p>
            <a:fld id="{43DF5D48-4B0D-DF42-860F-4B745F419CC0}" type="slidenum">
              <a:rPr lang="it-IT" smtClean="0"/>
              <a:t>8</a:t>
            </a:fld>
            <a:endParaRPr lang="it-IT"/>
          </a:p>
        </p:txBody>
      </p:sp>
      <p:sp>
        <p:nvSpPr>
          <p:cNvPr id="5" name="Rettangolo 4">
            <a:extLst>
              <a:ext uri="{FF2B5EF4-FFF2-40B4-BE49-F238E27FC236}">
                <a16:creationId xmlns:a16="http://schemas.microsoft.com/office/drawing/2014/main" id="{3A3B162F-F217-4E0B-A772-FE15C079D6E8}"/>
              </a:ext>
            </a:extLst>
          </p:cNvPr>
          <p:cNvSpPr/>
          <p:nvPr/>
        </p:nvSpPr>
        <p:spPr>
          <a:xfrm>
            <a:off x="605115" y="6354247"/>
            <a:ext cx="8793527" cy="261610"/>
          </a:xfrm>
          <a:prstGeom prst="rect">
            <a:avLst/>
          </a:prstGeom>
        </p:spPr>
        <p:txBody>
          <a:bodyPr wrap="square">
            <a:spAutoFit/>
          </a:bodyPr>
          <a:lstStyle/>
          <a:p>
            <a:r>
              <a:rPr lang="it-IT" sz="1100" dirty="0"/>
              <a:t>https://www.europarl.europa.eu/RegData/etudes/BRIE/2023/749772/EPRS_BRI(2023)749772_EN.pdf</a:t>
            </a:r>
          </a:p>
        </p:txBody>
      </p:sp>
      <p:sp>
        <p:nvSpPr>
          <p:cNvPr id="6" name="Rettangolo 5">
            <a:extLst>
              <a:ext uri="{FF2B5EF4-FFF2-40B4-BE49-F238E27FC236}">
                <a16:creationId xmlns:a16="http://schemas.microsoft.com/office/drawing/2014/main" id="{D6291A6E-8F52-4DBE-896F-88AF34F10F3C}"/>
              </a:ext>
            </a:extLst>
          </p:cNvPr>
          <p:cNvSpPr/>
          <p:nvPr/>
        </p:nvSpPr>
        <p:spPr>
          <a:xfrm>
            <a:off x="558047" y="948259"/>
            <a:ext cx="8110622" cy="830997"/>
          </a:xfrm>
          <a:prstGeom prst="rect">
            <a:avLst/>
          </a:prstGeom>
        </p:spPr>
        <p:txBody>
          <a:bodyPr wrap="square">
            <a:spAutoFit/>
          </a:bodyPr>
          <a:lstStyle/>
          <a:p>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proposed directive, to be transposed into national law within 18 months of entry into force, amends the WFD and its two daughter directives, the EQSD and the GWD. </a:t>
            </a:r>
            <a:endParaRPr lang="it-IT"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70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B04D8-1AE7-42D8-B3D1-35E544056376}"/>
              </a:ext>
            </a:extLst>
          </p:cNvPr>
          <p:cNvSpPr>
            <a:spLocks noGrp="1"/>
          </p:cNvSpPr>
          <p:nvPr>
            <p:ph type="title"/>
          </p:nvPr>
        </p:nvSpPr>
        <p:spPr/>
        <p:txBody>
          <a:bodyPr/>
          <a:lstStyle/>
          <a:p>
            <a:r>
              <a:rPr lang="en-US" dirty="0"/>
              <a:t>Ground waters</a:t>
            </a:r>
            <a:endParaRPr lang="it-IT" dirty="0"/>
          </a:p>
        </p:txBody>
      </p:sp>
      <p:sp>
        <p:nvSpPr>
          <p:cNvPr id="3" name="Segnaposto contenuto 2">
            <a:extLst>
              <a:ext uri="{FF2B5EF4-FFF2-40B4-BE49-F238E27FC236}">
                <a16:creationId xmlns:a16="http://schemas.microsoft.com/office/drawing/2014/main" id="{B40E0C20-C728-432A-B875-82EFF7A7EE62}"/>
              </a:ext>
            </a:extLst>
          </p:cNvPr>
          <p:cNvSpPr>
            <a:spLocks noGrp="1"/>
          </p:cNvSpPr>
          <p:nvPr>
            <p:ph idx="1"/>
          </p:nvPr>
        </p:nvSpPr>
        <p:spPr>
          <a:xfrm>
            <a:off x="628650" y="2452778"/>
            <a:ext cx="7886700" cy="3287703"/>
          </a:xfrm>
        </p:spPr>
        <p:txBody>
          <a:bodyPr>
            <a:normAutofit fontScale="77500" lnSpcReduction="20000"/>
          </a:bodyPr>
          <a:lstStyle/>
          <a:p>
            <a:pPr marL="0" indent="0">
              <a:buNone/>
            </a:pPr>
            <a:r>
              <a:rPr lang="en-US" dirty="0"/>
              <a:t>New groundwater pollutants with related quality standards added to Annex I (EU-wide standards) include </a:t>
            </a:r>
            <a:r>
              <a:rPr lang="en-US" b="1" dirty="0"/>
              <a:t>PFAS</a:t>
            </a:r>
            <a:r>
              <a:rPr lang="en-US" dirty="0"/>
              <a:t> (group of 24, as for surface water), the </a:t>
            </a:r>
            <a:r>
              <a:rPr lang="en-US" b="1" dirty="0"/>
              <a:t>pharmaceuticals</a:t>
            </a:r>
            <a:r>
              <a:rPr lang="en-US" dirty="0"/>
              <a:t> carbamazepine and sulfamethoxazole (with individual environmental quality standards – EQS), and non-relevant EPRS | European Parliamentary Research Service </a:t>
            </a:r>
            <a:r>
              <a:rPr lang="en-US" b="1" dirty="0"/>
              <a:t>6 metabolites of pesticides </a:t>
            </a:r>
            <a:r>
              <a:rPr lang="en-US" dirty="0"/>
              <a:t>(individual and total). The proposal would also set a standard for the </a:t>
            </a:r>
            <a:r>
              <a:rPr lang="en-US" b="1" dirty="0"/>
              <a:t>total of pharmaceutical active substances</a:t>
            </a:r>
            <a:r>
              <a:rPr lang="en-US" dirty="0"/>
              <a:t>. The pharmaceutical primidone would be added to the list of synthetic substances for which Member States have to consider setting national threshold values(Annex II to the GWD). As for river basin specific pollutants, the Commission would have the power to adopt delegated acts to set, where necessary, </a:t>
            </a:r>
            <a:r>
              <a:rPr lang="en-US" dirty="0" err="1"/>
              <a:t>harmonised</a:t>
            </a:r>
            <a:r>
              <a:rPr lang="en-US" dirty="0"/>
              <a:t> threshold values for groundwater pollutants of national, regional or local concern, and list them in the repository added to Annex II GWD. T</a:t>
            </a:r>
            <a:endParaRPr lang="it-IT" dirty="0"/>
          </a:p>
        </p:txBody>
      </p:sp>
      <p:sp>
        <p:nvSpPr>
          <p:cNvPr id="4" name="Segnaposto numero diapositiva 3">
            <a:extLst>
              <a:ext uri="{FF2B5EF4-FFF2-40B4-BE49-F238E27FC236}">
                <a16:creationId xmlns:a16="http://schemas.microsoft.com/office/drawing/2014/main" id="{3DB70CE6-F463-42A5-BB50-8A1BA0F84F01}"/>
              </a:ext>
            </a:extLst>
          </p:cNvPr>
          <p:cNvSpPr>
            <a:spLocks noGrp="1"/>
          </p:cNvSpPr>
          <p:nvPr>
            <p:ph type="sldNum" sz="quarter" idx="12"/>
          </p:nvPr>
        </p:nvSpPr>
        <p:spPr/>
        <p:txBody>
          <a:bodyPr/>
          <a:lstStyle/>
          <a:p>
            <a:fld id="{43DF5D48-4B0D-DF42-860F-4B745F419CC0}" type="slidenum">
              <a:rPr lang="it-IT" smtClean="0"/>
              <a:t>9</a:t>
            </a:fld>
            <a:endParaRPr lang="it-IT"/>
          </a:p>
        </p:txBody>
      </p:sp>
      <p:sp>
        <p:nvSpPr>
          <p:cNvPr id="5" name="Rettangolo 4">
            <a:extLst>
              <a:ext uri="{FF2B5EF4-FFF2-40B4-BE49-F238E27FC236}">
                <a16:creationId xmlns:a16="http://schemas.microsoft.com/office/drawing/2014/main" id="{3A3B162F-F217-4E0B-A772-FE15C079D6E8}"/>
              </a:ext>
            </a:extLst>
          </p:cNvPr>
          <p:cNvSpPr/>
          <p:nvPr/>
        </p:nvSpPr>
        <p:spPr>
          <a:xfrm>
            <a:off x="605116" y="6354247"/>
            <a:ext cx="6858000" cy="369332"/>
          </a:xfrm>
          <a:prstGeom prst="rect">
            <a:avLst/>
          </a:prstGeom>
        </p:spPr>
        <p:txBody>
          <a:bodyPr wrap="square">
            <a:spAutoFit/>
          </a:bodyPr>
          <a:lstStyle/>
          <a:p>
            <a:r>
              <a:rPr lang="it-IT" dirty="0"/>
              <a:t>https://environment.ec.europa.eu/topics/water/drinking-water_en</a:t>
            </a:r>
          </a:p>
        </p:txBody>
      </p:sp>
    </p:spTree>
    <p:extLst>
      <p:ext uri="{BB962C8B-B14F-4D97-AF65-F5344CB8AC3E}">
        <p14:creationId xmlns:p14="http://schemas.microsoft.com/office/powerpoint/2010/main" val="2288126891"/>
      </p:ext>
    </p:extLst>
  </p:cSld>
  <p:clrMapOvr>
    <a:masterClrMapping/>
  </p:clrMapOvr>
</p:sld>
</file>

<file path=ppt/theme/theme1.xml><?xml version="1.0" encoding="utf-8"?>
<a:theme xmlns:a="http://schemas.openxmlformats.org/drawingml/2006/main" name="Tema di Office">
  <a:themeElements>
    <a:clrScheme name="Verde gia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9" id="{3B3CAC2F-511B-5A40-8299-1DB6B59EDB27}" vid="{DFDB3BA2-AEDE-DF4A-8729-71F5FCC4B55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B45B7D763BB004890832F1CFAA4CDDF" ma:contentTypeVersion="0" ma:contentTypeDescription="Creare un nuovo documento." ma:contentTypeScope="" ma:versionID="42d0f4e92040db0b21413a0cffe1d584">
  <xsd:schema xmlns:xsd="http://www.w3.org/2001/XMLSchema" xmlns:xs="http://www.w3.org/2001/XMLSchema" xmlns:p="http://schemas.microsoft.com/office/2006/metadata/properties" targetNamespace="http://schemas.microsoft.com/office/2006/metadata/properties" ma:root="true" ma:fieldsID="a3eec16d3e841ebf650196acacb84cc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A5B820-3E0E-4595-BE61-02B0ABDA01F7}">
  <ds:schemaRefs>
    <ds:schemaRef ds:uri="http://schemas.microsoft.com/sharepoint/v3/contenttype/forms"/>
  </ds:schemaRefs>
</ds:datastoreItem>
</file>

<file path=customXml/itemProps2.xml><?xml version="1.0" encoding="utf-8"?>
<ds:datastoreItem xmlns:ds="http://schemas.openxmlformats.org/officeDocument/2006/customXml" ds:itemID="{68BF7C82-78CF-4C8A-82C4-0D6ED7808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3C600A6-2A70-4100-B909-5D63ABEFF2B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ppt_PO2</Template>
  <TotalTime>544</TotalTime>
  <Words>2408</Words>
  <Application>Microsoft Office PowerPoint</Application>
  <PresentationFormat>Presentazione su schermo (4:3)</PresentationFormat>
  <Paragraphs>182</Paragraphs>
  <Slides>19</Slides>
  <Notes>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19</vt:i4>
      </vt:variant>
    </vt:vector>
  </HeadingPairs>
  <TitlesOfParts>
    <vt:vector size="28" baseType="lpstr">
      <vt:lpstr>Aptos</vt:lpstr>
      <vt:lpstr>Arial</vt:lpstr>
      <vt:lpstr>Calibri</vt:lpstr>
      <vt:lpstr>Open Sans</vt:lpstr>
      <vt:lpstr>Open Sans SemiBold</vt:lpstr>
      <vt:lpstr>Open Sans SemiBold</vt:lpstr>
      <vt:lpstr>Roboto</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Many existing EU laws and new ambitions for water </vt:lpstr>
      <vt:lpstr>  Pollutants in EU waters  Update of chemical substances listed for control  </vt:lpstr>
      <vt:lpstr>Presentazione standard di PowerPoint</vt:lpstr>
      <vt:lpstr>Ground waters</vt:lpstr>
      <vt:lpstr>Presentazione standard di PowerPoint</vt:lpstr>
      <vt:lpstr>New tools for identifying  emerging pollutants (also «unknown compounds»):  weighting molecules by mass spectrometer implementing Orbitrap technology </vt:lpstr>
      <vt:lpstr>Presentazione standard di PowerPoint</vt:lpstr>
      <vt:lpstr>Presentazione standard di PowerPoint</vt:lpstr>
      <vt:lpstr>Presentazione standard di PowerPoint</vt:lpstr>
      <vt:lpstr>Presentazione standard di PowerPoint</vt:lpstr>
      <vt:lpstr>Presentazione standard di PowerPoint</vt:lpstr>
      <vt:lpstr>Mass Spectroscopy Lab @ Dip.Sci.Chim.Farma. –Università degli Studi di Trieste </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Giordano Luigi</dc:creator>
  <cp:lastModifiedBy>Margherita Madaro</cp:lastModifiedBy>
  <cp:revision>45</cp:revision>
  <dcterms:created xsi:type="dcterms:W3CDTF">2024-05-22T09:49:32Z</dcterms:created>
  <dcterms:modified xsi:type="dcterms:W3CDTF">2024-12-09T16:34:13Z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0x0101006B45B7D763BB004890832F1CFAA4CDDF</vt:lpwstr>
  </property>
</Properties>
</file>