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9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30ABC-331A-4444-84C2-3ECA6AB29058}" v="6" dt="2025-07-04T14:00:38.289"/>
    <p1510:client id="{F8C0BC7C-AAC8-4FC3-B4E0-75FDD37FF25C}" v="26" dt="2025-07-04T13:58:07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94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70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7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5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0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02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74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414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877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58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93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DC0E-4DA7-4340-BCFA-99C08EA29478}" type="datetimeFigureOut">
              <a:rPr lang="it-IT" smtClean="0"/>
              <a:t>04/07/2025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49C12-7945-466D-A436-1EF879A135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121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814648" y="348969"/>
            <a:ext cx="10748356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2800" b="1" dirty="0"/>
              <a:t>Contratto di Fiume del Cellina - Meduna</a:t>
            </a:r>
          </a:p>
          <a:p>
            <a:pPr algn="ctr"/>
            <a:r>
              <a:rPr lang="it-IT" sz="2800" b="1" dirty="0"/>
              <a:t>Capodistria 16 Giugno 2025</a:t>
            </a:r>
          </a:p>
        </p:txBody>
      </p:sp>
      <p:pic>
        <p:nvPicPr>
          <p:cNvPr id="2" name="Picture 2" descr="Foto | Consorzio di Bonifica Cellina Medun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900" y="1617132"/>
            <a:ext cx="5893851" cy="442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magine 2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5244BACA-1D25-D6F7-698E-FEB266D17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4057" y="-2337"/>
            <a:ext cx="214503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0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>
            <a:off x="2670989" y="-2"/>
            <a:ext cx="5168085" cy="7277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endParaRPr lang="es-E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897436" y="120668"/>
            <a:ext cx="4836864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it-IT" sz="2400" i="1" dirty="0">
                <a:solidFill>
                  <a:srgbClr val="32C094"/>
                </a:solidFill>
                <a:latin typeface="+mj-lt"/>
              </a:rPr>
              <a:t>Requisiti di base in Italia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927101" y="1427327"/>
            <a:ext cx="278129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Requisiti di finalità e coerenza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194300" y="1401927"/>
            <a:ext cx="609600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Finalizzati a chiarire le reazioni tra CdF e normative ambientali, con particolare riferimento alla direttiva quadro sulle acque (Direttiva 200/60/CE), alla direttiva alluvioni (Direttiva 2007/60/CE), alla direttiva Habitat  (Direttiva n. 92/43/CE), ai relativi obbiettivi , le normative figlie e tutti i piani e programmi del territorio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939801" y="5199227"/>
            <a:ext cx="278129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Requisiti di impostazione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207000" y="5173827"/>
            <a:ext cx="6096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Riguardano le fasi ritenute essenziali per l’articolazione di un CdF</a:t>
            </a:r>
          </a:p>
        </p:txBody>
      </p:sp>
      <p:sp>
        <p:nvSpPr>
          <p:cNvPr id="14" name="Freccia a destra 13"/>
          <p:cNvSpPr/>
          <p:nvPr/>
        </p:nvSpPr>
        <p:spPr>
          <a:xfrm>
            <a:off x="3962400" y="1651000"/>
            <a:ext cx="1003300" cy="584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>
            <a:off x="3975100" y="5283200"/>
            <a:ext cx="1003300" cy="584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42578" y="179209"/>
            <a:ext cx="2525051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it-IT" b="1" dirty="0" err="1"/>
              <a:t>Cdf</a:t>
            </a:r>
            <a:r>
              <a:rPr lang="it-IT" b="1" dirty="0"/>
              <a:t> del Cellina - Meduna</a:t>
            </a:r>
          </a:p>
        </p:txBody>
      </p:sp>
      <p:pic>
        <p:nvPicPr>
          <p:cNvPr id="4" name="Immagine 3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D4B0E706-4EFE-107E-7EAF-D7787A9CF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569" y="2071"/>
            <a:ext cx="214503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02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>
            <a:off x="2670989" y="-2"/>
            <a:ext cx="5168085" cy="7277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endParaRPr lang="es-E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897436" y="120668"/>
            <a:ext cx="4836864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it-IT" sz="2400" i="1" dirty="0">
                <a:solidFill>
                  <a:srgbClr val="32C094"/>
                </a:solidFill>
                <a:latin typeface="+mj-lt"/>
              </a:rPr>
              <a:t>Fasi ritenute essenziali del CdF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35000" y="957427"/>
            <a:ext cx="10988877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Documento d’intenti</a:t>
            </a:r>
          </a:p>
          <a:p>
            <a:pPr algn="ctr"/>
            <a:r>
              <a:rPr lang="it-IT" dirty="0"/>
              <a:t>Da avvio al processo, è redatto dal comitato promotore del CdF e contiene un esame preliminare delle problematiche da affrontare e degli obbiettivi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22300" y="2039540"/>
            <a:ext cx="10999239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Analisi conoscitiva preliminare integrata</a:t>
            </a:r>
          </a:p>
          <a:p>
            <a:pPr algn="ctr"/>
            <a:r>
              <a:rPr lang="it-IT" dirty="0"/>
              <a:t>Attivazione degli organismi di gestione del CdF, avvio dell’analisi conoscitiva del territorio e processo di coinvolgimento degli attori locali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35000" y="3189783"/>
            <a:ext cx="1098150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Documento strategico</a:t>
            </a:r>
          </a:p>
          <a:p>
            <a:pPr algn="ctr"/>
            <a:r>
              <a:rPr lang="it-IT" dirty="0"/>
              <a:t>Definisce in maniera concreta  e condivisa lo scenario riferito ad un orizzonte temporale di </a:t>
            </a:r>
            <a:r>
              <a:rPr lang="it-IT" dirty="0" err="1"/>
              <a:t>medio-lungo</a:t>
            </a:r>
            <a:r>
              <a:rPr lang="it-IT" dirty="0"/>
              <a:t> termine 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635000" y="4073703"/>
            <a:ext cx="10985500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Programma d’azione</a:t>
            </a:r>
          </a:p>
          <a:p>
            <a:pPr algn="ctr"/>
            <a:r>
              <a:rPr lang="it-IT" dirty="0"/>
              <a:t>Contiene i tempi, le responsabilità, le fasi, il monitoraggio ecc.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35000" y="4982966"/>
            <a:ext cx="1099130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Firma del CdF</a:t>
            </a:r>
          </a:p>
          <a:p>
            <a:pPr algn="ctr"/>
            <a:r>
              <a:rPr lang="it-IT" dirty="0"/>
              <a:t>Realizzazione del programma d’azione in 3  - 5 anni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35001" y="5867094"/>
            <a:ext cx="1098114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Monitoraggio</a:t>
            </a:r>
          </a:p>
          <a:p>
            <a:pPr algn="ctr"/>
            <a:r>
              <a:rPr lang="it-IT" dirty="0"/>
              <a:t>Periodo dell’attuazione del contratto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43379" y="179209"/>
            <a:ext cx="2523448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it-IT" b="1" dirty="0" err="1"/>
              <a:t>Cdf</a:t>
            </a:r>
            <a:r>
              <a:rPr lang="it-IT" b="1" dirty="0"/>
              <a:t> del Cellina - Meduna</a:t>
            </a:r>
          </a:p>
        </p:txBody>
      </p:sp>
      <p:pic>
        <p:nvPicPr>
          <p:cNvPr id="3" name="Immagine 2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C1EF529F-DEDA-1553-7D3D-EB862B080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6513" y="2071"/>
            <a:ext cx="214503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80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>
            <a:off x="2670989" y="-2"/>
            <a:ext cx="5168085" cy="7277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endParaRPr lang="es-E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897436" y="120668"/>
            <a:ext cx="4836864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it-IT" sz="2400" i="1" dirty="0">
                <a:solidFill>
                  <a:srgbClr val="32C094"/>
                </a:solidFill>
                <a:latin typeface="+mj-lt"/>
              </a:rPr>
              <a:t>Le 4 macrofasi del CdF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1301" y="855827"/>
            <a:ext cx="278129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Fase 1</a:t>
            </a:r>
          </a:p>
          <a:p>
            <a:pPr algn="ctr"/>
            <a:r>
              <a:rPr lang="it-IT" b="1" dirty="0"/>
              <a:t>Preparazione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87701" y="855827"/>
            <a:ext cx="278129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Fase 2</a:t>
            </a:r>
          </a:p>
          <a:p>
            <a:pPr algn="ctr"/>
            <a:r>
              <a:rPr lang="it-IT" b="1" dirty="0"/>
              <a:t>Attivazione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159501" y="868527"/>
            <a:ext cx="278129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Fase 3</a:t>
            </a:r>
          </a:p>
          <a:p>
            <a:pPr algn="ctr"/>
            <a:r>
              <a:rPr lang="it-IT" b="1" dirty="0"/>
              <a:t>Attuazione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9144001" y="855827"/>
            <a:ext cx="278129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Fase 4</a:t>
            </a:r>
          </a:p>
          <a:p>
            <a:pPr algn="ctr"/>
            <a:r>
              <a:rPr lang="it-IT" b="1" dirty="0"/>
              <a:t>Consolidamento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215901" y="2278227"/>
            <a:ext cx="2781299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Analisi conoscitiva del territorio</a:t>
            </a:r>
          </a:p>
          <a:p>
            <a:pPr algn="ctr"/>
            <a:endParaRPr lang="it-IT" b="1" dirty="0"/>
          </a:p>
          <a:p>
            <a:r>
              <a:rPr lang="it-IT" b="1" dirty="0"/>
              <a:t>Coinvolgimento dei principali attori interessati</a:t>
            </a:r>
          </a:p>
          <a:p>
            <a:endParaRPr lang="it-IT" b="1" dirty="0"/>
          </a:p>
          <a:p>
            <a:r>
              <a:rPr lang="it-IT" b="1" dirty="0"/>
              <a:t>Elaborazione dei dossier e </a:t>
            </a:r>
            <a:r>
              <a:rPr lang="it-IT" b="1" dirty="0">
                <a:solidFill>
                  <a:srgbClr val="FF0000"/>
                </a:solidFill>
              </a:rPr>
              <a:t>firma del protocollo d’Intesa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3162301" y="2278227"/>
            <a:ext cx="2781299" cy="42473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Concertazione istituzionale e coinvolgimento degli interessi privati, attività di comunicazione e informazione della popolazione</a:t>
            </a:r>
          </a:p>
          <a:p>
            <a:endParaRPr lang="it-IT" b="1" dirty="0"/>
          </a:p>
          <a:p>
            <a:r>
              <a:rPr lang="it-IT" b="1" dirty="0"/>
              <a:t>Elaborazione del </a:t>
            </a:r>
            <a:r>
              <a:rPr lang="it-IT" b="1" dirty="0">
                <a:solidFill>
                  <a:srgbClr val="FF0000"/>
                </a:solidFill>
              </a:rPr>
              <a:t>Documento strategico</a:t>
            </a:r>
          </a:p>
          <a:p>
            <a:endParaRPr lang="it-IT" b="1" dirty="0"/>
          </a:p>
          <a:p>
            <a:r>
              <a:rPr lang="it-IT" b="1" dirty="0"/>
              <a:t>Elaborazione del programma d’Azione</a:t>
            </a:r>
          </a:p>
          <a:p>
            <a:endParaRPr lang="it-IT" b="1" dirty="0"/>
          </a:p>
          <a:p>
            <a:r>
              <a:rPr lang="it-IT" b="1" dirty="0">
                <a:solidFill>
                  <a:srgbClr val="FF0000"/>
                </a:solidFill>
              </a:rPr>
              <a:t>Sottoscrizione del contratto di Fiume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121401" y="2278227"/>
            <a:ext cx="2781299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Attuazione del Contratto</a:t>
            </a:r>
          </a:p>
          <a:p>
            <a:r>
              <a:rPr lang="it-IT" b="1" dirty="0"/>
              <a:t>Secondo le modalità, le responsabilità, le tempistiche e le risorse finanziarie indicate e sottoscritte 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9118601" y="2278227"/>
            <a:ext cx="2781299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Contratto di Fiume come </a:t>
            </a:r>
            <a:r>
              <a:rPr lang="it-IT" b="1" dirty="0">
                <a:solidFill>
                  <a:srgbClr val="FF0000"/>
                </a:solidFill>
              </a:rPr>
              <a:t>pratica ordinaria </a:t>
            </a:r>
            <a:r>
              <a:rPr lang="it-IT" b="1" dirty="0"/>
              <a:t>di gestione integrata e partecipata delle risorse idriche, di gestione dei conflitti, delle criticità e delle opportunità locali</a:t>
            </a:r>
          </a:p>
        </p:txBody>
      </p:sp>
      <p:sp>
        <p:nvSpPr>
          <p:cNvPr id="16" name="Freccia a destra 15"/>
          <p:cNvSpPr/>
          <p:nvPr/>
        </p:nvSpPr>
        <p:spPr>
          <a:xfrm>
            <a:off x="228600" y="1701800"/>
            <a:ext cx="1173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43379" y="179209"/>
            <a:ext cx="2523448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it-IT" b="1" dirty="0" err="1"/>
              <a:t>Cdf</a:t>
            </a:r>
            <a:r>
              <a:rPr lang="it-IT" b="1" dirty="0"/>
              <a:t> del Cellina - </a:t>
            </a:r>
            <a:r>
              <a:rPr lang="it-IT" b="1"/>
              <a:t>Meduna</a:t>
            </a:r>
            <a:endParaRPr lang="it-IT" b="1" dirty="0"/>
          </a:p>
        </p:txBody>
      </p:sp>
      <p:pic>
        <p:nvPicPr>
          <p:cNvPr id="3" name="Immagine 2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8FD093F4-F46C-BBD5-79E0-4EA273276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0040" y="-196"/>
            <a:ext cx="214503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377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22"/>
          <p:cNvSpPr/>
          <p:nvPr/>
        </p:nvSpPr>
        <p:spPr>
          <a:xfrm>
            <a:off x="2670989" y="-2"/>
            <a:ext cx="5168085" cy="7277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endParaRPr lang="es-ES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897436" y="336568"/>
            <a:ext cx="4836864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it-IT" sz="2400" i="1" dirty="0">
                <a:solidFill>
                  <a:srgbClr val="32C094"/>
                </a:solidFill>
                <a:latin typeface="+mj-lt"/>
              </a:rPr>
              <a:t>Il programma delle azioni del CdF</a:t>
            </a:r>
          </a:p>
        </p:txBody>
      </p:sp>
      <p:sp>
        <p:nvSpPr>
          <p:cNvPr id="6" name="Rettangolo 5"/>
          <p:cNvSpPr/>
          <p:nvPr/>
        </p:nvSpPr>
        <p:spPr>
          <a:xfrm>
            <a:off x="609600" y="1108839"/>
            <a:ext cx="108331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Il </a:t>
            </a:r>
            <a:r>
              <a:rPr lang="it-IT" sz="2400" b="1" u="sng" dirty="0">
                <a:solidFill>
                  <a:srgbClr val="FF0000"/>
                </a:solidFill>
              </a:rPr>
              <a:t>Programma d’Azione</a:t>
            </a:r>
            <a:r>
              <a:rPr lang="it-IT" sz="2400" dirty="0"/>
              <a:t>, che costituisce parte integrante del Contratto, è costituito da </a:t>
            </a:r>
            <a:r>
              <a:rPr lang="it-IT" sz="2400" b="1" dirty="0"/>
              <a:t>tutte le azioni che i sottoscrittori condividono al fine del raggiungimento degli obiettivi individuati. </a:t>
            </a:r>
          </a:p>
          <a:p>
            <a:endParaRPr lang="it-IT" sz="2400" b="1" dirty="0"/>
          </a:p>
          <a:p>
            <a:r>
              <a:rPr lang="it-IT" sz="2400" dirty="0"/>
              <a:t>A seguito della sottoscrizione del Contratto dovranno essere attivate le azioni (strutturali o non strutturali) coerenti con le necessità emerse nel processo, configurandosi come una raccolta di schede destinata ad essere costantemente aggiornata e arricchita, in coerenza con il carattere “in divenire” del processo di programmazione negoziata del Contratto.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55601" y="5643727"/>
            <a:ext cx="24383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Soggetto responsabile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187701" y="5643727"/>
            <a:ext cx="24383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Altri soggetti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045201" y="5631027"/>
            <a:ext cx="24383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Risorse finanziarie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8953501" y="5618327"/>
            <a:ext cx="24383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Tempi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556001" y="4805527"/>
            <a:ext cx="40131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Azione strutturale / non strutturale</a:t>
            </a:r>
          </a:p>
        </p:txBody>
      </p:sp>
      <p:cxnSp>
        <p:nvCxnSpPr>
          <p:cNvPr id="14" name="Connettore 4 13"/>
          <p:cNvCxnSpPr>
            <a:stCxn id="12" idx="2"/>
            <a:endCxn id="9" idx="0"/>
          </p:cNvCxnSpPr>
          <p:nvPr/>
        </p:nvCxnSpPr>
        <p:spPr>
          <a:xfrm rot="5400000">
            <a:off x="4750317" y="4831443"/>
            <a:ext cx="468868" cy="1155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4 15"/>
          <p:cNvCxnSpPr>
            <a:stCxn id="12" idx="2"/>
            <a:endCxn id="8" idx="0"/>
          </p:cNvCxnSpPr>
          <p:nvPr/>
        </p:nvCxnSpPr>
        <p:spPr>
          <a:xfrm rot="5400000">
            <a:off x="3334267" y="3415393"/>
            <a:ext cx="468868" cy="3987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4 17"/>
          <p:cNvCxnSpPr/>
          <p:nvPr/>
        </p:nvCxnSpPr>
        <p:spPr>
          <a:xfrm rot="16200000" flipH="1">
            <a:off x="6185417" y="4560356"/>
            <a:ext cx="456168" cy="1701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Forma 19"/>
          <p:cNvCxnSpPr/>
          <p:nvPr/>
        </p:nvCxnSpPr>
        <p:spPr>
          <a:xfrm rot="16200000" flipH="1">
            <a:off x="7645917" y="3108169"/>
            <a:ext cx="443468" cy="4610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tangolo 16"/>
          <p:cNvSpPr/>
          <p:nvPr/>
        </p:nvSpPr>
        <p:spPr>
          <a:xfrm>
            <a:off x="43379" y="179209"/>
            <a:ext cx="2523448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it-IT" b="1" dirty="0" err="1"/>
              <a:t>Cdf</a:t>
            </a:r>
            <a:r>
              <a:rPr lang="it-IT" b="1" dirty="0"/>
              <a:t> del Cellina - Meduna</a:t>
            </a:r>
          </a:p>
        </p:txBody>
      </p:sp>
      <p:pic>
        <p:nvPicPr>
          <p:cNvPr id="3" name="Immagine 2" descr="Immagine che contiene testo, schermata, Carattere, Elementi grafici&#10;&#10;Il contenuto generato dall&amp;#39;IA potrebbe non essere corretto.">
            <a:extLst>
              <a:ext uri="{FF2B5EF4-FFF2-40B4-BE49-F238E27FC236}">
                <a16:creationId xmlns:a16="http://schemas.microsoft.com/office/drawing/2014/main" id="{DDE072E7-8861-33D3-0EAD-F7F6AE7B9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9473" y="-1204"/>
            <a:ext cx="214503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647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</TotalTime>
  <Words>440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Abordi</dc:creator>
  <cp:lastModifiedBy>Marco Abordi</cp:lastModifiedBy>
  <cp:revision>82</cp:revision>
  <dcterms:created xsi:type="dcterms:W3CDTF">2021-04-12T07:04:00Z</dcterms:created>
  <dcterms:modified xsi:type="dcterms:W3CDTF">2025-07-04T14:00:49Z</dcterms:modified>
</cp:coreProperties>
</file>