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1" r:id="rId3"/>
    <p:sldId id="282" r:id="rId4"/>
    <p:sldId id="283" r:id="rId5"/>
    <p:sldId id="291" r:id="rId6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45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FDC0E-4DA7-4340-BCFA-99C08EA29478}" type="datetimeFigureOut">
              <a:rPr lang="it-IT" smtClean="0"/>
              <a:t>13/06/2025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49C12-7945-466D-A436-1EF879A1350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509410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FDC0E-4DA7-4340-BCFA-99C08EA29478}" type="datetimeFigureOut">
              <a:rPr lang="it-IT" smtClean="0"/>
              <a:t>13/06/2025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49C12-7945-466D-A436-1EF879A1350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637063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FDC0E-4DA7-4340-BCFA-99C08EA29478}" type="datetimeFigureOut">
              <a:rPr lang="it-IT" smtClean="0"/>
              <a:t>13/06/2025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49C12-7945-466D-A436-1EF879A1350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97270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FDC0E-4DA7-4340-BCFA-99C08EA29478}" type="datetimeFigureOut">
              <a:rPr lang="it-IT" smtClean="0"/>
              <a:t>13/06/2025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49C12-7945-466D-A436-1EF879A1350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12587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FDC0E-4DA7-4340-BCFA-99C08EA29478}" type="datetimeFigureOut">
              <a:rPr lang="it-IT" smtClean="0"/>
              <a:t>13/06/2025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49C12-7945-466D-A436-1EF879A1350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71086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FDC0E-4DA7-4340-BCFA-99C08EA29478}" type="datetimeFigureOut">
              <a:rPr lang="it-IT" smtClean="0"/>
              <a:t>13/06/2025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49C12-7945-466D-A436-1EF879A1350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900252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FDC0E-4DA7-4340-BCFA-99C08EA29478}" type="datetimeFigureOut">
              <a:rPr lang="it-IT" smtClean="0"/>
              <a:t>13/06/2025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49C12-7945-466D-A436-1EF879A1350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097486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FDC0E-4DA7-4340-BCFA-99C08EA29478}" type="datetimeFigureOut">
              <a:rPr lang="it-IT" smtClean="0"/>
              <a:t>13/06/2025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49C12-7945-466D-A436-1EF879A1350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541473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FDC0E-4DA7-4340-BCFA-99C08EA29478}" type="datetimeFigureOut">
              <a:rPr lang="it-IT" smtClean="0"/>
              <a:t>13/06/2025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49C12-7945-466D-A436-1EF879A1350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587709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FDC0E-4DA7-4340-BCFA-99C08EA29478}" type="datetimeFigureOut">
              <a:rPr lang="it-IT" smtClean="0"/>
              <a:t>13/06/2025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49C12-7945-466D-A436-1EF879A1350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445885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FDC0E-4DA7-4340-BCFA-99C08EA29478}" type="datetimeFigureOut">
              <a:rPr lang="it-IT" smtClean="0"/>
              <a:t>13/06/2025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49C12-7945-466D-A436-1EF879A1350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099396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5FDC0E-4DA7-4340-BCFA-99C08EA29478}" type="datetimeFigureOut">
              <a:rPr lang="it-IT" smtClean="0"/>
              <a:t>13/06/2025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649C12-7945-466D-A436-1EF879A1350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012102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814648" y="348969"/>
            <a:ext cx="1074835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2800" b="1" dirty="0" smtClean="0"/>
              <a:t>Contratto di Fiume del Cellina - </a:t>
            </a:r>
            <a:r>
              <a:rPr lang="it-IT" sz="2800" b="1" dirty="0" err="1" smtClean="0"/>
              <a:t>Maduna</a:t>
            </a:r>
            <a:endParaRPr lang="it-IT" sz="2800" b="1" dirty="0" smtClean="0"/>
          </a:p>
          <a:p>
            <a:pPr algn="ctr"/>
            <a:r>
              <a:rPr lang="it-IT" sz="2800" b="1" dirty="0" smtClean="0"/>
              <a:t>Capodistria 16 Giugno 2025</a:t>
            </a:r>
            <a:endParaRPr lang="it-IT" sz="2800" b="1" dirty="0"/>
          </a:p>
        </p:txBody>
      </p:sp>
      <p:pic>
        <p:nvPicPr>
          <p:cNvPr id="2" name="Picture 2" descr="Foto | Consorzio di Bonifica Cellina Meduna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41900" y="1617132"/>
            <a:ext cx="5893851" cy="44203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69604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tangolo 4"/>
          <p:cNvSpPr/>
          <p:nvPr/>
        </p:nvSpPr>
        <p:spPr>
          <a:xfrm>
            <a:off x="7839074" y="-1"/>
            <a:ext cx="4352925" cy="72775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anchor="ctr">
            <a:noAutofit/>
          </a:bodyPr>
          <a:lstStyle/>
          <a:p>
            <a:pPr algn="ctr"/>
            <a:endParaRPr lang="it-IT" sz="9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it-IT" sz="9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Capodistria 16 Giugno 2025</a:t>
            </a:r>
            <a:endParaRPr lang="es-ES" sz="7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3" name="Rettangolo 22"/>
          <p:cNvSpPr/>
          <p:nvPr/>
        </p:nvSpPr>
        <p:spPr>
          <a:xfrm>
            <a:off x="2670989" y="-2"/>
            <a:ext cx="5168085" cy="72775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anchor="ctr">
            <a:noAutofit/>
          </a:bodyPr>
          <a:lstStyle/>
          <a:p>
            <a:pPr algn="ctr"/>
            <a:endParaRPr lang="es-ES" sz="7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2897436" y="120668"/>
            <a:ext cx="4836864" cy="46166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it-IT" sz="2400" i="1" dirty="0" smtClean="0">
                <a:solidFill>
                  <a:srgbClr val="32C094"/>
                </a:solidFill>
                <a:latin typeface="+mj-lt"/>
              </a:rPr>
              <a:t>Requisiti di base in Italia</a:t>
            </a:r>
            <a:endParaRPr lang="it-IT" sz="2400" i="1" dirty="0">
              <a:solidFill>
                <a:srgbClr val="32C094"/>
              </a:solidFill>
              <a:latin typeface="+mj-lt"/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927101" y="1427327"/>
            <a:ext cx="2781299" cy="83099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it-IT" sz="2400" b="1" dirty="0" smtClean="0"/>
              <a:t>Requisiti di finalità e coerenza</a:t>
            </a:r>
          </a:p>
        </p:txBody>
      </p:sp>
      <p:sp>
        <p:nvSpPr>
          <p:cNvPr id="10" name="CasellaDiTesto 9"/>
          <p:cNvSpPr txBox="1"/>
          <p:nvPr/>
        </p:nvSpPr>
        <p:spPr>
          <a:xfrm>
            <a:off x="5194300" y="1401927"/>
            <a:ext cx="6096000" cy="304698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it-IT" sz="2400" b="1" dirty="0" smtClean="0"/>
              <a:t>Finalizzati a chiarire le reazioni tra CdF e normative ambientali, con particolare riferimento alla direttiva quadro sulle acque (Direttiva 200/60/CE), alla direttiva alluvioni (Direttiva 2007/60/CE), alla direttiva Habitat  (Direttiva n. 92/43/CE), ai relativi obbiettivi , le normative figlie e tutti i piani e programmi del territorio</a:t>
            </a:r>
          </a:p>
        </p:txBody>
      </p:sp>
      <p:sp>
        <p:nvSpPr>
          <p:cNvPr id="11" name="CasellaDiTesto 10"/>
          <p:cNvSpPr txBox="1"/>
          <p:nvPr/>
        </p:nvSpPr>
        <p:spPr>
          <a:xfrm>
            <a:off x="939801" y="5199227"/>
            <a:ext cx="2781299" cy="83099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it-IT" sz="2400" b="1" dirty="0" smtClean="0"/>
              <a:t>Requisiti di impostazione</a:t>
            </a:r>
          </a:p>
        </p:txBody>
      </p:sp>
      <p:sp>
        <p:nvSpPr>
          <p:cNvPr id="12" name="CasellaDiTesto 11"/>
          <p:cNvSpPr txBox="1"/>
          <p:nvPr/>
        </p:nvSpPr>
        <p:spPr>
          <a:xfrm>
            <a:off x="5207000" y="5173827"/>
            <a:ext cx="6096000" cy="83099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it-IT" sz="2400" b="1" dirty="0" smtClean="0"/>
              <a:t>Riguardano le fasi ritenute essenziali per l’articolazione di un CdF</a:t>
            </a:r>
          </a:p>
        </p:txBody>
      </p:sp>
      <p:sp>
        <p:nvSpPr>
          <p:cNvPr id="14" name="Freccia a destra 13"/>
          <p:cNvSpPr/>
          <p:nvPr/>
        </p:nvSpPr>
        <p:spPr>
          <a:xfrm>
            <a:off x="3962400" y="1651000"/>
            <a:ext cx="1003300" cy="5842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5" name="Freccia a destra 14"/>
          <p:cNvSpPr/>
          <p:nvPr/>
        </p:nvSpPr>
        <p:spPr>
          <a:xfrm>
            <a:off x="3975100" y="5283200"/>
            <a:ext cx="1003300" cy="5842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" name="Rettangolo 1"/>
          <p:cNvSpPr/>
          <p:nvPr/>
        </p:nvSpPr>
        <p:spPr>
          <a:xfrm>
            <a:off x="43379" y="179209"/>
            <a:ext cx="252344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it-IT" b="1" dirty="0" err="1" smtClean="0"/>
              <a:t>Cdf</a:t>
            </a:r>
            <a:r>
              <a:rPr lang="it-IT" b="1" dirty="0" smtClean="0"/>
              <a:t> del Cellina - </a:t>
            </a:r>
            <a:r>
              <a:rPr lang="it-IT" b="1" dirty="0" err="1" smtClean="0"/>
              <a:t>Maduna</a:t>
            </a:r>
            <a:endParaRPr lang="it-IT" b="1" dirty="0"/>
          </a:p>
        </p:txBody>
      </p:sp>
    </p:spTree>
    <p:extLst>
      <p:ext uri="{BB962C8B-B14F-4D97-AF65-F5344CB8AC3E}">
        <p14:creationId xmlns:p14="http://schemas.microsoft.com/office/powerpoint/2010/main" val="3796902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tangolo 4"/>
          <p:cNvSpPr/>
          <p:nvPr/>
        </p:nvSpPr>
        <p:spPr>
          <a:xfrm>
            <a:off x="7839074" y="-1"/>
            <a:ext cx="4352925" cy="72775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anchor="ctr">
            <a:noAutofit/>
          </a:bodyPr>
          <a:lstStyle/>
          <a:p>
            <a:pPr algn="ctr"/>
            <a:endParaRPr lang="it-IT" sz="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it-IT" sz="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Capodistria 16 Giugno 2025</a:t>
            </a:r>
            <a:endParaRPr lang="es-ES" sz="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es-ES" sz="7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3" name="Rettangolo 22"/>
          <p:cNvSpPr/>
          <p:nvPr/>
        </p:nvSpPr>
        <p:spPr>
          <a:xfrm>
            <a:off x="2670989" y="-2"/>
            <a:ext cx="5168085" cy="72775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anchor="ctr">
            <a:noAutofit/>
          </a:bodyPr>
          <a:lstStyle/>
          <a:p>
            <a:pPr algn="ctr"/>
            <a:endParaRPr lang="es-ES" sz="7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2897436" y="120668"/>
            <a:ext cx="4836864" cy="46166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it-IT" sz="2400" i="1" dirty="0" smtClean="0">
                <a:solidFill>
                  <a:srgbClr val="32C094"/>
                </a:solidFill>
                <a:latin typeface="+mj-lt"/>
              </a:rPr>
              <a:t>Fasi ritenute essenziali del CdF</a:t>
            </a:r>
            <a:endParaRPr lang="it-IT" sz="2400" i="1" dirty="0">
              <a:solidFill>
                <a:srgbClr val="32C094"/>
              </a:solidFill>
              <a:latin typeface="+mj-lt"/>
            </a:endParaRPr>
          </a:p>
        </p:txBody>
      </p:sp>
      <p:sp>
        <p:nvSpPr>
          <p:cNvPr id="8" name="CasellaDiTesto 7"/>
          <p:cNvSpPr txBox="1"/>
          <p:nvPr/>
        </p:nvSpPr>
        <p:spPr>
          <a:xfrm>
            <a:off x="635000" y="957427"/>
            <a:ext cx="10988877" cy="92333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b="1" dirty="0" smtClean="0"/>
              <a:t>Documento d’intenti</a:t>
            </a:r>
          </a:p>
          <a:p>
            <a:pPr algn="ctr"/>
            <a:r>
              <a:rPr lang="it-IT" dirty="0" smtClean="0"/>
              <a:t>Da avvio al processo, è redatto dal comitato promotore del CdF e contiene un esame preliminare delle problematiche da affrontare e degli obbiettivi</a:t>
            </a:r>
            <a:endParaRPr lang="it-IT" dirty="0"/>
          </a:p>
        </p:txBody>
      </p:sp>
      <p:sp>
        <p:nvSpPr>
          <p:cNvPr id="9" name="CasellaDiTesto 8"/>
          <p:cNvSpPr txBox="1"/>
          <p:nvPr/>
        </p:nvSpPr>
        <p:spPr>
          <a:xfrm>
            <a:off x="622300" y="2039540"/>
            <a:ext cx="10999239" cy="92333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b="1" dirty="0" smtClean="0"/>
              <a:t>Analisi conoscitiva preliminare integrata</a:t>
            </a:r>
          </a:p>
          <a:p>
            <a:pPr algn="ctr"/>
            <a:r>
              <a:rPr lang="it-IT" dirty="0" smtClean="0"/>
              <a:t>Attivazione degli organismi di gestione del CdF, avvio dell’analisi conoscitiva del territorio e processo di coinvolgimento degli attori locali</a:t>
            </a:r>
            <a:endParaRPr lang="it-IT" dirty="0"/>
          </a:p>
        </p:txBody>
      </p:sp>
      <p:sp>
        <p:nvSpPr>
          <p:cNvPr id="10" name="CasellaDiTesto 9"/>
          <p:cNvSpPr txBox="1"/>
          <p:nvPr/>
        </p:nvSpPr>
        <p:spPr>
          <a:xfrm>
            <a:off x="635000" y="3189783"/>
            <a:ext cx="10981509" cy="64633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b="1" dirty="0" smtClean="0"/>
              <a:t>Documento strategico</a:t>
            </a:r>
          </a:p>
          <a:p>
            <a:pPr algn="ctr"/>
            <a:r>
              <a:rPr lang="it-IT" dirty="0" smtClean="0"/>
              <a:t>Definisce in maniera concreta  e condivisa lo scenario riferito ad un orizzonte temporale di </a:t>
            </a:r>
            <a:r>
              <a:rPr lang="it-IT" dirty="0" err="1" smtClean="0"/>
              <a:t>medio-lungo</a:t>
            </a:r>
            <a:r>
              <a:rPr lang="it-IT" dirty="0" smtClean="0"/>
              <a:t> termine </a:t>
            </a:r>
            <a:endParaRPr lang="it-IT" dirty="0"/>
          </a:p>
        </p:txBody>
      </p:sp>
      <p:sp>
        <p:nvSpPr>
          <p:cNvPr id="11" name="CasellaDiTesto 10"/>
          <p:cNvSpPr txBox="1"/>
          <p:nvPr/>
        </p:nvSpPr>
        <p:spPr>
          <a:xfrm>
            <a:off x="635000" y="4073703"/>
            <a:ext cx="10985500" cy="646331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b="1" dirty="0" smtClean="0"/>
              <a:t>Programma d’azione</a:t>
            </a:r>
          </a:p>
          <a:p>
            <a:pPr algn="ctr"/>
            <a:r>
              <a:rPr lang="it-IT" dirty="0" smtClean="0"/>
              <a:t>Contiene i tempi, le responsabilità, le fasi, il monitoraggio ecc.</a:t>
            </a:r>
            <a:endParaRPr lang="it-IT" dirty="0"/>
          </a:p>
        </p:txBody>
      </p:sp>
      <p:sp>
        <p:nvSpPr>
          <p:cNvPr id="12" name="CasellaDiTesto 11"/>
          <p:cNvSpPr txBox="1"/>
          <p:nvPr/>
        </p:nvSpPr>
        <p:spPr>
          <a:xfrm>
            <a:off x="635000" y="4982966"/>
            <a:ext cx="10991306" cy="64633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b="1" dirty="0" smtClean="0"/>
              <a:t>Firma del CdF</a:t>
            </a:r>
          </a:p>
          <a:p>
            <a:pPr algn="ctr"/>
            <a:r>
              <a:rPr lang="it-IT" dirty="0" smtClean="0"/>
              <a:t>Realizzazione del programma d’azione in 3  - 5 anni</a:t>
            </a:r>
            <a:endParaRPr lang="it-IT" dirty="0"/>
          </a:p>
        </p:txBody>
      </p:sp>
      <p:sp>
        <p:nvSpPr>
          <p:cNvPr id="13" name="CasellaDiTesto 12"/>
          <p:cNvSpPr txBox="1"/>
          <p:nvPr/>
        </p:nvSpPr>
        <p:spPr>
          <a:xfrm>
            <a:off x="635001" y="5867094"/>
            <a:ext cx="10981146" cy="646331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b="1" dirty="0" smtClean="0"/>
              <a:t>Monitoraggio</a:t>
            </a:r>
          </a:p>
          <a:p>
            <a:pPr algn="ctr"/>
            <a:r>
              <a:rPr lang="it-IT" dirty="0" smtClean="0"/>
              <a:t>Periodo dell’attuazione del contratto</a:t>
            </a:r>
            <a:endParaRPr lang="it-IT" dirty="0"/>
          </a:p>
        </p:txBody>
      </p:sp>
      <p:sp>
        <p:nvSpPr>
          <p:cNvPr id="14" name="Rettangolo 13"/>
          <p:cNvSpPr/>
          <p:nvPr/>
        </p:nvSpPr>
        <p:spPr>
          <a:xfrm>
            <a:off x="43379" y="179209"/>
            <a:ext cx="252344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it-IT" b="1" dirty="0" err="1" smtClean="0"/>
              <a:t>Cdf</a:t>
            </a:r>
            <a:r>
              <a:rPr lang="it-IT" b="1" dirty="0" smtClean="0"/>
              <a:t> del Cellina - </a:t>
            </a:r>
            <a:r>
              <a:rPr lang="it-IT" b="1" dirty="0" err="1" smtClean="0"/>
              <a:t>Maduna</a:t>
            </a:r>
            <a:endParaRPr lang="it-IT" b="1" dirty="0"/>
          </a:p>
        </p:txBody>
      </p:sp>
    </p:spTree>
    <p:extLst>
      <p:ext uri="{BB962C8B-B14F-4D97-AF65-F5344CB8AC3E}">
        <p14:creationId xmlns:p14="http://schemas.microsoft.com/office/powerpoint/2010/main" val="3733809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tangolo 4"/>
          <p:cNvSpPr/>
          <p:nvPr/>
        </p:nvSpPr>
        <p:spPr>
          <a:xfrm>
            <a:off x="7839074" y="-1"/>
            <a:ext cx="4352925" cy="72775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anchor="ctr">
            <a:noAutofit/>
          </a:bodyPr>
          <a:lstStyle/>
          <a:p>
            <a:pPr algn="ctr"/>
            <a:endParaRPr lang="it-IT" sz="9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it-IT" sz="9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Capodistria 16 Giugno 2025</a:t>
            </a:r>
            <a:endParaRPr lang="es-ES" sz="7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3" name="Rettangolo 22"/>
          <p:cNvSpPr/>
          <p:nvPr/>
        </p:nvSpPr>
        <p:spPr>
          <a:xfrm>
            <a:off x="2670989" y="-2"/>
            <a:ext cx="5168085" cy="72775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anchor="ctr">
            <a:noAutofit/>
          </a:bodyPr>
          <a:lstStyle/>
          <a:p>
            <a:pPr algn="ctr"/>
            <a:endParaRPr lang="es-ES" sz="7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2897436" y="120668"/>
            <a:ext cx="4836864" cy="46166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it-IT" sz="2400" i="1" dirty="0" smtClean="0">
                <a:solidFill>
                  <a:srgbClr val="32C094"/>
                </a:solidFill>
                <a:latin typeface="+mj-lt"/>
              </a:rPr>
              <a:t>Le 4 macrofasi del CdF</a:t>
            </a:r>
            <a:endParaRPr lang="it-IT" sz="2400" i="1" dirty="0">
              <a:solidFill>
                <a:srgbClr val="32C094"/>
              </a:solidFill>
              <a:latin typeface="+mj-lt"/>
            </a:endParaRPr>
          </a:p>
        </p:txBody>
      </p:sp>
      <p:sp>
        <p:nvSpPr>
          <p:cNvPr id="8" name="CasellaDiTesto 7"/>
          <p:cNvSpPr txBox="1"/>
          <p:nvPr/>
        </p:nvSpPr>
        <p:spPr>
          <a:xfrm>
            <a:off x="241301" y="855827"/>
            <a:ext cx="2781299" cy="64633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b="1" dirty="0" smtClean="0"/>
              <a:t>Fase 1</a:t>
            </a:r>
          </a:p>
          <a:p>
            <a:pPr algn="ctr"/>
            <a:r>
              <a:rPr lang="it-IT" b="1" dirty="0" smtClean="0"/>
              <a:t>Preparazione</a:t>
            </a:r>
          </a:p>
        </p:txBody>
      </p:sp>
      <p:sp>
        <p:nvSpPr>
          <p:cNvPr id="9" name="CasellaDiTesto 8"/>
          <p:cNvSpPr txBox="1"/>
          <p:nvPr/>
        </p:nvSpPr>
        <p:spPr>
          <a:xfrm>
            <a:off x="3187701" y="855827"/>
            <a:ext cx="2781299" cy="64633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b="1" dirty="0" smtClean="0"/>
              <a:t>Fase 2</a:t>
            </a:r>
          </a:p>
          <a:p>
            <a:pPr algn="ctr"/>
            <a:r>
              <a:rPr lang="it-IT" b="1" dirty="0" smtClean="0"/>
              <a:t>Attivazione</a:t>
            </a:r>
          </a:p>
        </p:txBody>
      </p:sp>
      <p:sp>
        <p:nvSpPr>
          <p:cNvPr id="10" name="CasellaDiTesto 9"/>
          <p:cNvSpPr txBox="1"/>
          <p:nvPr/>
        </p:nvSpPr>
        <p:spPr>
          <a:xfrm>
            <a:off x="6159501" y="868527"/>
            <a:ext cx="2781299" cy="64633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b="1" dirty="0" smtClean="0"/>
              <a:t>Fase 3</a:t>
            </a:r>
          </a:p>
          <a:p>
            <a:pPr algn="ctr"/>
            <a:r>
              <a:rPr lang="it-IT" b="1" dirty="0" smtClean="0"/>
              <a:t>Attuazione</a:t>
            </a:r>
          </a:p>
        </p:txBody>
      </p:sp>
      <p:sp>
        <p:nvSpPr>
          <p:cNvPr id="11" name="CasellaDiTesto 10"/>
          <p:cNvSpPr txBox="1"/>
          <p:nvPr/>
        </p:nvSpPr>
        <p:spPr>
          <a:xfrm>
            <a:off x="9144001" y="855827"/>
            <a:ext cx="2781299" cy="64633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b="1" dirty="0" smtClean="0"/>
              <a:t>Fase 4</a:t>
            </a:r>
          </a:p>
          <a:p>
            <a:pPr algn="ctr"/>
            <a:r>
              <a:rPr lang="it-IT" b="1" dirty="0" smtClean="0"/>
              <a:t>Consolidamento</a:t>
            </a:r>
          </a:p>
        </p:txBody>
      </p:sp>
      <p:sp>
        <p:nvSpPr>
          <p:cNvPr id="12" name="CasellaDiTesto 11"/>
          <p:cNvSpPr txBox="1"/>
          <p:nvPr/>
        </p:nvSpPr>
        <p:spPr>
          <a:xfrm>
            <a:off x="215901" y="2278227"/>
            <a:ext cx="2781299" cy="258532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it-IT" b="1" dirty="0" smtClean="0"/>
              <a:t>Analisi conoscitiva del territorio</a:t>
            </a:r>
          </a:p>
          <a:p>
            <a:pPr algn="ctr"/>
            <a:endParaRPr lang="it-IT" b="1" dirty="0" smtClean="0"/>
          </a:p>
          <a:p>
            <a:r>
              <a:rPr lang="it-IT" b="1" dirty="0" smtClean="0"/>
              <a:t>Coinvolgimento dei principali attori interessati</a:t>
            </a:r>
          </a:p>
          <a:p>
            <a:endParaRPr lang="it-IT" b="1" dirty="0" smtClean="0"/>
          </a:p>
          <a:p>
            <a:r>
              <a:rPr lang="it-IT" b="1" dirty="0" smtClean="0"/>
              <a:t>Elaborazione dei dossier e </a:t>
            </a:r>
            <a:r>
              <a:rPr lang="it-IT" b="1" dirty="0" smtClean="0">
                <a:solidFill>
                  <a:srgbClr val="FF0000"/>
                </a:solidFill>
              </a:rPr>
              <a:t>firma del protocollo d’Intesa</a:t>
            </a:r>
          </a:p>
        </p:txBody>
      </p:sp>
      <p:sp>
        <p:nvSpPr>
          <p:cNvPr id="13" name="CasellaDiTesto 12"/>
          <p:cNvSpPr txBox="1"/>
          <p:nvPr/>
        </p:nvSpPr>
        <p:spPr>
          <a:xfrm>
            <a:off x="3162301" y="2278227"/>
            <a:ext cx="2781299" cy="424731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it-IT" b="1" dirty="0" smtClean="0"/>
              <a:t>Concertazione istituzionale e coinvolgimento degli interessi privati, attività di comunicazione e informazione della popolazione</a:t>
            </a:r>
          </a:p>
          <a:p>
            <a:endParaRPr lang="it-IT" b="1" dirty="0" smtClean="0"/>
          </a:p>
          <a:p>
            <a:r>
              <a:rPr lang="it-IT" b="1" dirty="0" smtClean="0"/>
              <a:t>Elaborazione del </a:t>
            </a:r>
            <a:r>
              <a:rPr lang="it-IT" b="1" dirty="0" smtClean="0">
                <a:solidFill>
                  <a:srgbClr val="FF0000"/>
                </a:solidFill>
              </a:rPr>
              <a:t>Documento strategico</a:t>
            </a:r>
          </a:p>
          <a:p>
            <a:endParaRPr lang="it-IT" b="1" dirty="0" smtClean="0"/>
          </a:p>
          <a:p>
            <a:r>
              <a:rPr lang="it-IT" b="1" dirty="0" smtClean="0"/>
              <a:t>Elaborazione del programma d’Azione</a:t>
            </a:r>
          </a:p>
          <a:p>
            <a:endParaRPr lang="it-IT" b="1" dirty="0" smtClean="0"/>
          </a:p>
          <a:p>
            <a:r>
              <a:rPr lang="it-IT" b="1" dirty="0" smtClean="0">
                <a:solidFill>
                  <a:srgbClr val="FF0000"/>
                </a:solidFill>
              </a:rPr>
              <a:t>Sottoscrizione del contratto di </a:t>
            </a:r>
            <a:r>
              <a:rPr lang="it-IT" b="1" dirty="0" smtClean="0">
                <a:solidFill>
                  <a:srgbClr val="FF0000"/>
                </a:solidFill>
              </a:rPr>
              <a:t>Fiume</a:t>
            </a:r>
            <a:endParaRPr lang="it-IT" b="1" dirty="0" smtClean="0">
              <a:solidFill>
                <a:srgbClr val="FF0000"/>
              </a:solidFill>
            </a:endParaRPr>
          </a:p>
        </p:txBody>
      </p:sp>
      <p:sp>
        <p:nvSpPr>
          <p:cNvPr id="14" name="CasellaDiTesto 13"/>
          <p:cNvSpPr txBox="1"/>
          <p:nvPr/>
        </p:nvSpPr>
        <p:spPr>
          <a:xfrm>
            <a:off x="6121401" y="2278227"/>
            <a:ext cx="2781299" cy="175432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it-IT" b="1" dirty="0" smtClean="0">
                <a:solidFill>
                  <a:srgbClr val="FF0000"/>
                </a:solidFill>
              </a:rPr>
              <a:t>Attuazione del Contratto</a:t>
            </a:r>
          </a:p>
          <a:p>
            <a:r>
              <a:rPr lang="it-IT" b="1" dirty="0" smtClean="0"/>
              <a:t>Secondo le modalità, le responsabilità, le tempistiche e le risorse finanziarie indicate e sottoscritte </a:t>
            </a:r>
          </a:p>
        </p:txBody>
      </p:sp>
      <p:sp>
        <p:nvSpPr>
          <p:cNvPr id="15" name="CasellaDiTesto 14"/>
          <p:cNvSpPr txBox="1"/>
          <p:nvPr/>
        </p:nvSpPr>
        <p:spPr>
          <a:xfrm>
            <a:off x="9118601" y="2278227"/>
            <a:ext cx="2781299" cy="203132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it-IT" b="1" dirty="0" smtClean="0"/>
              <a:t>Contratto di </a:t>
            </a:r>
            <a:r>
              <a:rPr lang="it-IT" b="1" dirty="0" smtClean="0"/>
              <a:t>Fiume </a:t>
            </a:r>
            <a:r>
              <a:rPr lang="it-IT" b="1" dirty="0" smtClean="0"/>
              <a:t>come </a:t>
            </a:r>
            <a:r>
              <a:rPr lang="it-IT" b="1" dirty="0" smtClean="0">
                <a:solidFill>
                  <a:srgbClr val="FF0000"/>
                </a:solidFill>
              </a:rPr>
              <a:t>pratica ordinaria </a:t>
            </a:r>
            <a:r>
              <a:rPr lang="it-IT" b="1" dirty="0" smtClean="0"/>
              <a:t>di gestione integrata e partecipata delle risorse idriche, di gestione dei conflitti, delle criticità e delle opportunità locali</a:t>
            </a:r>
          </a:p>
        </p:txBody>
      </p:sp>
      <p:sp>
        <p:nvSpPr>
          <p:cNvPr id="16" name="Freccia a destra 15"/>
          <p:cNvSpPr/>
          <p:nvPr/>
        </p:nvSpPr>
        <p:spPr>
          <a:xfrm>
            <a:off x="228600" y="1701800"/>
            <a:ext cx="11734800" cy="3048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7" name="Rettangolo 16"/>
          <p:cNvSpPr/>
          <p:nvPr/>
        </p:nvSpPr>
        <p:spPr>
          <a:xfrm>
            <a:off x="43379" y="179209"/>
            <a:ext cx="252344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it-IT" b="1" dirty="0" err="1" smtClean="0"/>
              <a:t>Cdf</a:t>
            </a:r>
            <a:r>
              <a:rPr lang="it-IT" b="1" dirty="0" smtClean="0"/>
              <a:t> del Cellina - </a:t>
            </a:r>
            <a:r>
              <a:rPr lang="it-IT" b="1" dirty="0" err="1" smtClean="0"/>
              <a:t>Maduna</a:t>
            </a:r>
            <a:endParaRPr lang="it-IT" b="1" dirty="0"/>
          </a:p>
        </p:txBody>
      </p:sp>
    </p:spTree>
    <p:extLst>
      <p:ext uri="{BB962C8B-B14F-4D97-AF65-F5344CB8AC3E}">
        <p14:creationId xmlns:p14="http://schemas.microsoft.com/office/powerpoint/2010/main" val="4254377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tangolo 4"/>
          <p:cNvSpPr/>
          <p:nvPr/>
        </p:nvSpPr>
        <p:spPr>
          <a:xfrm>
            <a:off x="7839074" y="-1"/>
            <a:ext cx="4352925" cy="72775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anchor="ctr">
            <a:noAutofit/>
          </a:bodyPr>
          <a:lstStyle/>
          <a:p>
            <a:pPr algn="ctr"/>
            <a:endParaRPr lang="it-IT" sz="9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it-IT" sz="9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Capodistria 16 Giugno 2025</a:t>
            </a:r>
            <a:endParaRPr lang="es-ES" sz="7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3" name="Rettangolo 22"/>
          <p:cNvSpPr/>
          <p:nvPr/>
        </p:nvSpPr>
        <p:spPr>
          <a:xfrm>
            <a:off x="2670989" y="-2"/>
            <a:ext cx="5168085" cy="72775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anchor="ctr">
            <a:noAutofit/>
          </a:bodyPr>
          <a:lstStyle/>
          <a:p>
            <a:pPr algn="ctr"/>
            <a:endParaRPr lang="es-ES" sz="7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2897436" y="336568"/>
            <a:ext cx="4836864" cy="46166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it-IT" sz="2400" i="1" dirty="0" smtClean="0">
                <a:solidFill>
                  <a:srgbClr val="32C094"/>
                </a:solidFill>
                <a:latin typeface="+mj-lt"/>
              </a:rPr>
              <a:t>Il programma delle azioni del CdF</a:t>
            </a:r>
            <a:endParaRPr lang="it-IT" sz="2400" i="1" dirty="0">
              <a:solidFill>
                <a:srgbClr val="32C094"/>
              </a:solidFill>
              <a:latin typeface="+mj-lt"/>
            </a:endParaRPr>
          </a:p>
        </p:txBody>
      </p:sp>
      <p:sp>
        <p:nvSpPr>
          <p:cNvPr id="6" name="Rettangolo 5"/>
          <p:cNvSpPr/>
          <p:nvPr/>
        </p:nvSpPr>
        <p:spPr>
          <a:xfrm>
            <a:off x="609600" y="1108839"/>
            <a:ext cx="108331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400" dirty="0" smtClean="0"/>
              <a:t>Il </a:t>
            </a:r>
            <a:r>
              <a:rPr lang="it-IT" sz="2400" b="1" u="sng" dirty="0" smtClean="0">
                <a:solidFill>
                  <a:srgbClr val="FF0000"/>
                </a:solidFill>
              </a:rPr>
              <a:t>Programma d’Azione</a:t>
            </a:r>
            <a:r>
              <a:rPr lang="it-IT" sz="2400" dirty="0" smtClean="0"/>
              <a:t>, che costituisce parte integrante del Contratto, è costituito da </a:t>
            </a:r>
            <a:r>
              <a:rPr lang="it-IT" sz="2400" b="1" dirty="0" smtClean="0"/>
              <a:t>tutte le azioni che i sottoscrittori condividono al fine del raggiungimento degli obiettivi individuati. </a:t>
            </a:r>
          </a:p>
          <a:p>
            <a:endParaRPr lang="it-IT" sz="2400" b="1" dirty="0" smtClean="0"/>
          </a:p>
          <a:p>
            <a:r>
              <a:rPr lang="it-IT" sz="2400" dirty="0" smtClean="0"/>
              <a:t>A seguito della sottoscrizione del Contratto dovranno essere attivate le azioni (strutturali o non strutturali) coerenti con le necessità emerse nel processo, configurandosi come una raccolta di schede destinata ad essere costantemente aggiornata e arricchita, in coerenza con il carattere “in divenire” del processo di programmazione negoziata del Contratto. </a:t>
            </a:r>
            <a:endParaRPr lang="it-IT" sz="2400" dirty="0"/>
          </a:p>
        </p:txBody>
      </p:sp>
      <p:sp>
        <p:nvSpPr>
          <p:cNvPr id="8" name="CasellaDiTesto 7"/>
          <p:cNvSpPr txBox="1"/>
          <p:nvPr/>
        </p:nvSpPr>
        <p:spPr>
          <a:xfrm>
            <a:off x="355601" y="5643727"/>
            <a:ext cx="2438399" cy="3693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b="1" dirty="0" smtClean="0"/>
              <a:t>Soggetto responsabile</a:t>
            </a:r>
          </a:p>
        </p:txBody>
      </p:sp>
      <p:sp>
        <p:nvSpPr>
          <p:cNvPr id="9" name="CasellaDiTesto 8"/>
          <p:cNvSpPr txBox="1"/>
          <p:nvPr/>
        </p:nvSpPr>
        <p:spPr>
          <a:xfrm>
            <a:off x="3187701" y="5643727"/>
            <a:ext cx="2438399" cy="3693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b="1" dirty="0" smtClean="0"/>
              <a:t>Altri soggetti</a:t>
            </a:r>
          </a:p>
        </p:txBody>
      </p:sp>
      <p:sp>
        <p:nvSpPr>
          <p:cNvPr id="10" name="CasellaDiTesto 9"/>
          <p:cNvSpPr txBox="1"/>
          <p:nvPr/>
        </p:nvSpPr>
        <p:spPr>
          <a:xfrm>
            <a:off x="6045201" y="5631027"/>
            <a:ext cx="2438399" cy="3693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b="1" dirty="0" smtClean="0"/>
              <a:t>Risorse finanziarie</a:t>
            </a:r>
          </a:p>
        </p:txBody>
      </p:sp>
      <p:sp>
        <p:nvSpPr>
          <p:cNvPr id="11" name="CasellaDiTesto 10"/>
          <p:cNvSpPr txBox="1"/>
          <p:nvPr/>
        </p:nvSpPr>
        <p:spPr>
          <a:xfrm>
            <a:off x="8953501" y="5618327"/>
            <a:ext cx="2438399" cy="3693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b="1" dirty="0" smtClean="0"/>
              <a:t>Tempi</a:t>
            </a:r>
          </a:p>
        </p:txBody>
      </p:sp>
      <p:sp>
        <p:nvSpPr>
          <p:cNvPr id="12" name="CasellaDiTesto 11"/>
          <p:cNvSpPr txBox="1"/>
          <p:nvPr/>
        </p:nvSpPr>
        <p:spPr>
          <a:xfrm>
            <a:off x="3556001" y="4805527"/>
            <a:ext cx="4013199" cy="3693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b="1" dirty="0" smtClean="0"/>
              <a:t>Azione strutturale / non strutturale</a:t>
            </a:r>
          </a:p>
        </p:txBody>
      </p:sp>
      <p:cxnSp>
        <p:nvCxnSpPr>
          <p:cNvPr id="14" name="Connettore 4 13"/>
          <p:cNvCxnSpPr>
            <a:stCxn id="12" idx="2"/>
            <a:endCxn id="9" idx="0"/>
          </p:cNvCxnSpPr>
          <p:nvPr/>
        </p:nvCxnSpPr>
        <p:spPr>
          <a:xfrm rot="5400000">
            <a:off x="4750317" y="4831443"/>
            <a:ext cx="468868" cy="1155700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ttore 4 15"/>
          <p:cNvCxnSpPr>
            <a:stCxn id="12" idx="2"/>
            <a:endCxn id="8" idx="0"/>
          </p:cNvCxnSpPr>
          <p:nvPr/>
        </p:nvCxnSpPr>
        <p:spPr>
          <a:xfrm rot="5400000">
            <a:off x="3334267" y="3415393"/>
            <a:ext cx="468868" cy="3987800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ttore 4 17"/>
          <p:cNvCxnSpPr/>
          <p:nvPr/>
        </p:nvCxnSpPr>
        <p:spPr>
          <a:xfrm rot="16200000" flipH="1">
            <a:off x="6185417" y="4560356"/>
            <a:ext cx="456168" cy="1701800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Forma 19"/>
          <p:cNvCxnSpPr/>
          <p:nvPr/>
        </p:nvCxnSpPr>
        <p:spPr>
          <a:xfrm rot="16200000" flipH="1">
            <a:off x="7645917" y="3108169"/>
            <a:ext cx="443468" cy="4610100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ttangolo 16"/>
          <p:cNvSpPr/>
          <p:nvPr/>
        </p:nvSpPr>
        <p:spPr>
          <a:xfrm>
            <a:off x="43379" y="179209"/>
            <a:ext cx="252344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it-IT" b="1" dirty="0" err="1" smtClean="0"/>
              <a:t>Cdf</a:t>
            </a:r>
            <a:r>
              <a:rPr lang="it-IT" b="1" dirty="0" smtClean="0"/>
              <a:t> del Cellina - </a:t>
            </a:r>
            <a:r>
              <a:rPr lang="it-IT" b="1" dirty="0" err="1" smtClean="0"/>
              <a:t>Maduna</a:t>
            </a:r>
            <a:endParaRPr lang="it-IT" b="1" dirty="0"/>
          </a:p>
        </p:txBody>
      </p:sp>
    </p:spTree>
    <p:extLst>
      <p:ext uri="{BB962C8B-B14F-4D97-AF65-F5344CB8AC3E}">
        <p14:creationId xmlns:p14="http://schemas.microsoft.com/office/powerpoint/2010/main" val="717647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1811</TotalTime>
  <Words>440</Words>
  <Application>Microsoft Office PowerPoint</Application>
  <PresentationFormat>Widescreen</PresentationFormat>
  <Paragraphs>65</Paragraphs>
  <Slides>5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Marco Abordi</dc:creator>
  <cp:lastModifiedBy>Marco Abordi</cp:lastModifiedBy>
  <cp:revision>59</cp:revision>
  <dcterms:created xsi:type="dcterms:W3CDTF">2021-04-12T07:04:00Z</dcterms:created>
  <dcterms:modified xsi:type="dcterms:W3CDTF">2025-06-13T13:01:50Z</dcterms:modified>
</cp:coreProperties>
</file>