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_rels/slideLayout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2193588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fin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120"/>
            <a:ext cx="9141840" cy="23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2B923E8-1558-44B4-92C4-A9617BCB067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523880" y="1122120"/>
            <a:ext cx="9141840" cy="2385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Arial"/>
              </a:rPr>
              <a:t>Fai clic per modificare il formato del testo del titolo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1"/>
          </p:nvPr>
        </p:nvSpPr>
        <p:spPr>
          <a:xfrm>
            <a:off x="8610480" y="6356160"/>
            <a:ext cx="274104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it-IT" sz="1800" strike="noStrike" u="none">
                <a:solidFill>
                  <a:srgbClr val="000000"/>
                </a:solidFill>
                <a:uFillTx/>
                <a:latin typeface="Calibri"/>
                <a:ea typeface="Lucida Sans Unicode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13661B4-E5C6-47CF-858C-732BE695BCDA}" type="slidenum"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Lucida Sans Unicode"/>
              </a:rPr>
              <a:t>&lt;numero&gt;</a:t>
            </a:fld>
            <a:endParaRPr b="0" lang="it-IT" sz="1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2"/>
          </p:nvPr>
        </p:nvSpPr>
        <p:spPr>
          <a:xfrm>
            <a:off x="838080" y="6356160"/>
            <a:ext cx="274104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>
              <a:buNone/>
              <a:defRPr b="0" lang="it-IT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trike="noStrike" u="none">
                <a:solidFill>
                  <a:srgbClr val="000000"/>
                </a:solidFill>
                <a:uFillTx/>
                <a:latin typeface="Times New Roman"/>
              </a:rPr>
              <a:t>&lt;data/ora&gt;</a:t>
            </a:r>
            <a:endParaRPr b="0" lang="it-IT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trike="noStrike" u="none">
                <a:solidFill>
                  <a:srgbClr val="000000"/>
                </a:solidFill>
                <a:uFillTx/>
                <a:latin typeface="Arial"/>
              </a:rPr>
              <a:t>Fai clic per modificare il formato del testo della struttura</a:t>
            </a:r>
            <a:endParaRPr b="0" lang="it-IT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trike="noStrike" u="none">
                <a:solidFill>
                  <a:srgbClr val="000000"/>
                </a:solidFill>
                <a:uFillTx/>
                <a:latin typeface="Arial"/>
              </a:rPr>
              <a:t>Secondo livello struttura</a:t>
            </a:r>
            <a:endParaRPr b="0" lang="it-IT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trike="noStrike" u="none">
                <a:solidFill>
                  <a:srgbClr val="000000"/>
                </a:solidFill>
                <a:uFillTx/>
                <a:latin typeface="Arial"/>
              </a:rPr>
              <a:t>Terzo livello struttura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trike="noStrike" u="none">
                <a:solidFill>
                  <a:srgbClr val="000000"/>
                </a:solidFill>
                <a:uFillTx/>
                <a:latin typeface="Arial"/>
              </a:rPr>
              <a:t>Quarto livello struttura</a:t>
            </a:r>
            <a:endParaRPr b="0" lang="it-IT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trike="noStrike" u="none">
                <a:solidFill>
                  <a:srgbClr val="000000"/>
                </a:solidFill>
                <a:uFillTx/>
                <a:latin typeface="Arial"/>
              </a:rPr>
              <a:t>Quinto livello struttura</a:t>
            </a:r>
            <a:endParaRPr b="0" lang="it-IT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trike="noStrike" u="none">
                <a:solidFill>
                  <a:srgbClr val="000000"/>
                </a:solidFill>
                <a:uFillTx/>
                <a:latin typeface="Arial"/>
              </a:rPr>
              <a:t>Sesto livello struttura</a:t>
            </a:r>
            <a:endParaRPr b="0" lang="it-IT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trike="noStrike" u="none">
                <a:solidFill>
                  <a:srgbClr val="000000"/>
                </a:solidFill>
                <a:uFillTx/>
                <a:latin typeface="Arial"/>
              </a:rPr>
              <a:t>Settimo livello struttura</a:t>
            </a:r>
            <a:endParaRPr b="0" lang="it-IT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814320" y="349200"/>
            <a:ext cx="10746720" cy="12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333080"/>
                <a:tab algn="l" pos="10782360"/>
              </a:tabLst>
            </a:pPr>
            <a:r>
              <a:rPr b="1" lang="it-IT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Pogodba za reko Cellina – Meduna </a:t>
            </a:r>
            <a:endParaRPr b="0" lang="it-IT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333080"/>
                <a:tab algn="l" pos="10782360"/>
              </a:tabLst>
            </a:pPr>
            <a:r>
              <a:rPr b="1" lang="it-IT" sz="2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Koper, 16. junij 2025 </a:t>
            </a:r>
            <a:endParaRPr b="0" lang="it-IT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" name="" descr=""/>
          <p:cNvPicPr/>
          <p:nvPr/>
        </p:nvPicPr>
        <p:blipFill>
          <a:blip r:embed="rId1"/>
          <a:stretch/>
        </p:blipFill>
        <p:spPr>
          <a:xfrm>
            <a:off x="3241800" y="1617840"/>
            <a:ext cx="5892120" cy="4418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>
            <a:off x="7839000" y="0"/>
            <a:ext cx="435240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it-IT" sz="900" strike="noStrike" u="none">
              <a:solidFill>
                <a:srgbClr val="000000"/>
              </a:solidFill>
              <a:uFillTx/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it-IT" sz="9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Koper, 16. junij 2025 </a:t>
            </a:r>
            <a:endParaRPr b="0" lang="it-IT" sz="900" strike="noStrike" u="non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10" name=""/>
          <p:cNvSpPr/>
          <p:nvPr/>
        </p:nvSpPr>
        <p:spPr>
          <a:xfrm>
            <a:off x="2670120" y="0"/>
            <a:ext cx="516672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" name=""/>
          <p:cNvSpPr/>
          <p:nvPr/>
        </p:nvSpPr>
        <p:spPr>
          <a:xfrm>
            <a:off x="2897280" y="124920"/>
            <a:ext cx="4836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i="1" lang="it-IT" sz="2400" strike="noStrike" u="none">
                <a:solidFill>
                  <a:srgbClr val="000000"/>
                </a:solidFill>
                <a:uFillTx/>
                <a:latin typeface="Calibri Light"/>
                <a:ea typeface="DejaVu Sans"/>
              </a:rPr>
              <a:t>Osnovne zahteve v Italiji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"/>
          <p:cNvSpPr/>
          <p:nvPr/>
        </p:nvSpPr>
        <p:spPr>
          <a:xfrm>
            <a:off x="927000" y="1427040"/>
            <a:ext cx="2780640" cy="8211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Zahteve glede ciljev in usklajenosti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"/>
          <p:cNvSpPr/>
          <p:nvPr/>
        </p:nvSpPr>
        <p:spPr>
          <a:xfrm>
            <a:off x="5194440" y="1401840"/>
            <a:ext cx="6095160" cy="33814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Namenjeni so razjasnitvi razmerij med Pogodbami o rekah (Contratti di Fiume) in okoljskimi predpisi, s posebnim poudarkom na okvirni vodni direktivi (Direktiva 200/60/CE), direktivi o poplavah (Direktiva 2007/60/CE), direktivi o habitatih (Direktiva 92/43/CE), njihovih ciljih, izvedbenih predpisih ter vseh načrtih in programih, ki zadevajo posamezno ozemlje.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"/>
          <p:cNvSpPr/>
          <p:nvPr/>
        </p:nvSpPr>
        <p:spPr>
          <a:xfrm>
            <a:off x="939960" y="5199120"/>
            <a:ext cx="2780280" cy="8211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Zahteve glede zasnove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"/>
          <p:cNvSpPr/>
          <p:nvPr/>
        </p:nvSpPr>
        <p:spPr>
          <a:xfrm>
            <a:off x="5207040" y="5173560"/>
            <a:ext cx="6095160" cy="8211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Zadevajo faze, ki se štejejo za bistvene za oblikovanje Pogodbe o reki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"/>
          <p:cNvSpPr/>
          <p:nvPr/>
        </p:nvSpPr>
        <p:spPr>
          <a:xfrm>
            <a:off x="3962520" y="1650960"/>
            <a:ext cx="1002600" cy="583560"/>
          </a:xfrm>
          <a:prstGeom prst="rightArrow">
            <a:avLst>
              <a:gd name="adj1" fmla="val 50000"/>
              <a:gd name="adj2" fmla="val 42930"/>
            </a:avLst>
          </a:prstGeom>
          <a:solidFill>
            <a:srgbClr val="5b9bd5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" name=""/>
          <p:cNvSpPr/>
          <p:nvPr/>
        </p:nvSpPr>
        <p:spPr>
          <a:xfrm>
            <a:off x="3975120" y="5283360"/>
            <a:ext cx="1002600" cy="583200"/>
          </a:xfrm>
          <a:prstGeom prst="rightArrow">
            <a:avLst>
              <a:gd name="adj1" fmla="val 50000"/>
              <a:gd name="adj2" fmla="val 42956"/>
            </a:avLst>
          </a:prstGeom>
          <a:solidFill>
            <a:srgbClr val="5b9bd5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" name=""/>
          <p:cNvSpPr/>
          <p:nvPr/>
        </p:nvSpPr>
        <p:spPr>
          <a:xfrm>
            <a:off x="383040" y="179280"/>
            <a:ext cx="1841400" cy="91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Cdf za reko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Cellina - Meduna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"/>
          <p:cNvSpPr/>
          <p:nvPr/>
        </p:nvSpPr>
        <p:spPr>
          <a:xfrm>
            <a:off x="7839000" y="0"/>
            <a:ext cx="435240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it-IT" sz="800" strike="noStrike" u="none">
                <a:solidFill>
                  <a:srgbClr val="000000"/>
                </a:solidFill>
                <a:uFillTx/>
                <a:latin typeface="Arial"/>
                <a:ea typeface="DejaVu Sans"/>
              </a:rPr>
              <a:t>Koper, 16. junij 2025 </a:t>
            </a:r>
            <a:endParaRPr b="0" lang="it-IT" sz="800" strike="noStrike" u="none">
              <a:solidFill>
                <a:srgbClr val="000000"/>
              </a:solidFill>
              <a:uFillTx/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it-IT" sz="800" strike="noStrike" u="none">
              <a:solidFill>
                <a:srgbClr val="000000"/>
              </a:solidFill>
              <a:uFillTx/>
              <a:latin typeface="Arial"/>
              <a:ea typeface="Microsoft YaHei"/>
            </a:endParaRPr>
          </a:p>
        </p:txBody>
      </p:sp>
      <p:sp>
        <p:nvSpPr>
          <p:cNvPr id="20" name=""/>
          <p:cNvSpPr/>
          <p:nvPr/>
        </p:nvSpPr>
        <p:spPr>
          <a:xfrm>
            <a:off x="2670120" y="0"/>
            <a:ext cx="516672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" name=""/>
          <p:cNvSpPr/>
          <p:nvPr/>
        </p:nvSpPr>
        <p:spPr>
          <a:xfrm>
            <a:off x="2903040" y="180360"/>
            <a:ext cx="4836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i="1" lang="it-IT" sz="2400" strike="noStrike" u="none">
                <a:solidFill>
                  <a:srgbClr val="000000"/>
                </a:solidFill>
                <a:uFillTx/>
                <a:latin typeface="Calibri Light"/>
                <a:ea typeface="DejaVu Sans"/>
              </a:rPr>
              <a:t>Bistvene faze Pogodbe o reki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"/>
          <p:cNvSpPr/>
          <p:nvPr/>
        </p:nvSpPr>
        <p:spPr>
          <a:xfrm>
            <a:off x="635040" y="957240"/>
            <a:ext cx="10987920" cy="91980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Dokument o nameri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Začne postopek, pripravi ga pobudniški odbor Pogodbe o reki in vsebuje preliminarno analizo problematik, ki jih je treba obravnavati, ter ciljev, ki jih je treba doseči.</a:t>
            </a:r>
            <a:r>
              <a:rPr b="0" lang="it-IT" sz="1800" strike="noStrike" u="none">
                <a:solidFill>
                  <a:srgbClr val="000000"/>
                </a:solidFill>
                <a:uFillTx/>
                <a:latin typeface="Arial"/>
                <a:ea typeface="Microsoft YaHei"/>
              </a:rPr>
              <a:t>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"/>
          <p:cNvSpPr/>
          <p:nvPr/>
        </p:nvSpPr>
        <p:spPr>
          <a:xfrm>
            <a:off x="622440" y="2039760"/>
            <a:ext cx="10997280" cy="973800"/>
          </a:xfrm>
          <a:prstGeom prst="rect">
            <a:avLst/>
          </a:prstGeom>
          <a:solidFill>
            <a:srgbClr val="ffe69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40"/>
              </a:spcBef>
              <a:spcAft>
                <a:spcPts val="14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Integrirana predhodna analiza stanja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  <a:spcAft>
                <a:spcPts val="14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Microsoft YaHei"/>
              </a:rPr>
              <a:t>Vzpostavitev upravljavskih organov pogodbe o reki, začetek analize stanja na območju ter proces vključevanja lokalnih deležnikov.</a:t>
            </a:r>
            <a:r>
              <a:rPr b="0" lang="it-IT" sz="1800" strike="noStrike" u="none">
                <a:solidFill>
                  <a:srgbClr val="000000"/>
                </a:solidFill>
                <a:uFillTx/>
                <a:latin typeface="Arial"/>
                <a:ea typeface="Microsoft YaHei"/>
              </a:rPr>
              <a:t>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"/>
          <p:cNvSpPr/>
          <p:nvPr/>
        </p:nvSpPr>
        <p:spPr>
          <a:xfrm>
            <a:off x="635040" y="3189240"/>
            <a:ext cx="10980000" cy="638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Strateški dokument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Na konkreten in usklajen način opredeljuje scenarij v srednje- do dolgoročnem časovnem obdobju.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"/>
          <p:cNvSpPr/>
          <p:nvPr/>
        </p:nvSpPr>
        <p:spPr>
          <a:xfrm>
            <a:off x="635040" y="4073400"/>
            <a:ext cx="10984680" cy="645480"/>
          </a:xfrm>
          <a:prstGeom prst="rect">
            <a:avLst/>
          </a:prstGeom>
          <a:solidFill>
            <a:srgbClr val="ffe69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Program ukrepov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Vsebuje časovni okvir, odgovornosti, faze, spremljanje itd.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"/>
          <p:cNvSpPr/>
          <p:nvPr/>
        </p:nvSpPr>
        <p:spPr>
          <a:xfrm>
            <a:off x="635040" y="4983120"/>
            <a:ext cx="10989360" cy="6454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Podpis Pogodbe o reki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Izvedba programa ukrepov v 3 – 5 letih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"/>
          <p:cNvSpPr/>
          <p:nvPr/>
        </p:nvSpPr>
        <p:spPr>
          <a:xfrm>
            <a:off x="635040" y="5867280"/>
            <a:ext cx="10980000" cy="645480"/>
          </a:xfrm>
          <a:prstGeom prst="rect">
            <a:avLst/>
          </a:prstGeom>
          <a:solidFill>
            <a:srgbClr val="ffe69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Spremljanje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858680"/>
              </a:tabLst>
            </a:pPr>
            <a:r>
              <a:rPr b="0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Obdobje izvajanja pogodbe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"/>
          <p:cNvSpPr/>
          <p:nvPr/>
        </p:nvSpPr>
        <p:spPr>
          <a:xfrm>
            <a:off x="52920" y="179280"/>
            <a:ext cx="2502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Cdf del Cellina - Meduna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"/>
          <p:cNvSpPr/>
          <p:nvPr/>
        </p:nvSpPr>
        <p:spPr>
          <a:xfrm>
            <a:off x="7839000" y="0"/>
            <a:ext cx="435240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it-IT" sz="900" strike="noStrike" u="none">
                <a:solidFill>
                  <a:srgbClr val="000000"/>
                </a:solidFill>
                <a:uFillTx/>
                <a:latin typeface="Arial"/>
                <a:ea typeface="DejaVu Sans"/>
              </a:rPr>
              <a:t>Koper, 16. junij 2025 </a:t>
            </a:r>
            <a:endParaRPr b="0" lang="it-IT" sz="9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"/>
          <p:cNvSpPr/>
          <p:nvPr/>
        </p:nvSpPr>
        <p:spPr>
          <a:xfrm>
            <a:off x="2670120" y="0"/>
            <a:ext cx="516672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" name=""/>
          <p:cNvSpPr/>
          <p:nvPr/>
        </p:nvSpPr>
        <p:spPr>
          <a:xfrm>
            <a:off x="2897280" y="124920"/>
            <a:ext cx="4836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i="1" lang="it-IT" sz="2400" strike="noStrike" u="none">
                <a:solidFill>
                  <a:srgbClr val="000000"/>
                </a:solidFill>
                <a:uFillTx/>
                <a:latin typeface="Calibri Light"/>
                <a:ea typeface="DejaVu Sans"/>
              </a:rPr>
              <a:t>Štiri makrofaze Pogodbe o reki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"/>
          <p:cNvSpPr/>
          <p:nvPr/>
        </p:nvSpPr>
        <p:spPr>
          <a:xfrm>
            <a:off x="241200" y="855720"/>
            <a:ext cx="2780640" cy="638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Faza 1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Priprava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"/>
          <p:cNvSpPr/>
          <p:nvPr/>
        </p:nvSpPr>
        <p:spPr>
          <a:xfrm>
            <a:off x="3187800" y="855720"/>
            <a:ext cx="2780640" cy="638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Faza 2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Aktivacija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"/>
          <p:cNvSpPr/>
          <p:nvPr/>
        </p:nvSpPr>
        <p:spPr>
          <a:xfrm>
            <a:off x="6159600" y="868320"/>
            <a:ext cx="2780640" cy="638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Faza 3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Izvajanje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"/>
          <p:cNvSpPr/>
          <p:nvPr/>
        </p:nvSpPr>
        <p:spPr>
          <a:xfrm>
            <a:off x="9144000" y="855720"/>
            <a:ext cx="2780640" cy="638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Faza 4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Krepitev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"/>
          <p:cNvSpPr/>
          <p:nvPr/>
        </p:nvSpPr>
        <p:spPr>
          <a:xfrm>
            <a:off x="216000" y="2278080"/>
            <a:ext cx="2780640" cy="269028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Analiza poznavanja območja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Vključevanje glavnih zainteresiranih deležnikov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Priprava dosjejev in podpis protokola o soglasju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"/>
          <p:cNvSpPr/>
          <p:nvPr/>
        </p:nvSpPr>
        <p:spPr>
          <a:xfrm>
            <a:off x="3162240" y="2278080"/>
            <a:ext cx="2780640" cy="40647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Usklajevanje med institucijami in vključevanje zasebnih interesov, dejavnosti obveščanja in informiranja prebivalstva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Priprava strateškega dokumenta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Priprava programa ukrepov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Podpis pogodbe o reki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"/>
          <p:cNvSpPr/>
          <p:nvPr/>
        </p:nvSpPr>
        <p:spPr>
          <a:xfrm>
            <a:off x="6121440" y="2278080"/>
            <a:ext cx="2780640" cy="146124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Izvajanje pogodbe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V skladu z določenimi in podpisanimi načini, odgovornostmi, časovnimi roki in finančnimi viri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"/>
          <p:cNvSpPr/>
          <p:nvPr/>
        </p:nvSpPr>
        <p:spPr>
          <a:xfrm>
            <a:off x="9118440" y="2278080"/>
            <a:ext cx="2780640" cy="17355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Pogodba o reki kot redna praksa celostnega in participativnega upravljanja vodnih virov, upravljanja konfliktov, težav in lokalnih priložnosti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"/>
          <p:cNvSpPr/>
          <p:nvPr/>
        </p:nvSpPr>
        <p:spPr>
          <a:xfrm>
            <a:off x="228600" y="1701720"/>
            <a:ext cx="11734200" cy="304200"/>
          </a:xfrm>
          <a:prstGeom prst="rightArrow">
            <a:avLst>
              <a:gd name="adj1" fmla="val 50000"/>
              <a:gd name="adj2" fmla="val 962131"/>
            </a:avLst>
          </a:prstGeom>
          <a:solidFill>
            <a:srgbClr val="5b9bd5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1" name=""/>
          <p:cNvSpPr/>
          <p:nvPr/>
        </p:nvSpPr>
        <p:spPr>
          <a:xfrm>
            <a:off x="52560" y="179280"/>
            <a:ext cx="2502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Cdf del Cellina - Meduna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7839000" y="0"/>
            <a:ext cx="435240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it-IT" sz="900" strike="noStrike" u="none">
                <a:solidFill>
                  <a:srgbClr val="000000"/>
                </a:solidFill>
                <a:uFillTx/>
                <a:latin typeface="Arial"/>
                <a:ea typeface="DejaVu Sans"/>
              </a:rPr>
              <a:t>Koper, 16. junij 2025 </a:t>
            </a:r>
            <a:endParaRPr b="0" lang="it-IT" sz="9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2670120" y="0"/>
            <a:ext cx="5166720" cy="726480"/>
          </a:xfrm>
          <a:prstGeom prst="rect">
            <a:avLst/>
          </a:prstGeom>
          <a:solidFill>
            <a:srgbClr val="dae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it-IT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2897280" y="180360"/>
            <a:ext cx="4836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i="1" lang="it-IT" sz="2400" strike="noStrike" u="none">
                <a:solidFill>
                  <a:srgbClr val="000000"/>
                </a:solidFill>
                <a:uFillTx/>
                <a:latin typeface="Calibri Light"/>
                <a:ea typeface="DejaVu Sans"/>
              </a:rPr>
              <a:t>Program ukrepov pogodbe o reki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609480" y="1108080"/>
            <a:ext cx="10832400" cy="29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333080"/>
                <a:tab algn="l" pos="10782360"/>
              </a:tabLst>
            </a:pPr>
            <a:r>
              <a:rPr b="1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Program ukrepov, ki je sestavni del pogodbe o reki, zajema vse ukrepe, ki jih podpisniki soglasno sprejmejo za dosego zastavljenih ciljev.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333080"/>
                <a:tab algn="l" pos="10782360"/>
              </a:tabLst>
            </a:pP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686800"/>
                <a:tab algn="l" pos="9410760"/>
                <a:tab algn="l" pos="10134720"/>
                <a:tab algn="l" pos="10333080"/>
                <a:tab algn="l" pos="10782360"/>
              </a:tabLst>
            </a:pPr>
            <a:r>
              <a:rPr b="0" lang="it-IT" sz="24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Po podpisu pogodbe bo treba začeti izvajati ukrepe (strukturne ali nestrukturne), ki so skladni s potrebami, ugotovljenimi med procesom. Ti ukrepi bodo oblikovani kot zbirka kartotek, ki se bodo stalno posodabljale in dopolnjevale, v skladu z razvojnim značajem procesa pogodbenega načrtovanja. </a:t>
            </a:r>
            <a:endParaRPr b="0" lang="it-IT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355680" y="5643720"/>
            <a:ext cx="2437560" cy="3639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Odgovorni subjekt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3187800" y="5643720"/>
            <a:ext cx="2437560" cy="3639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Drugi subjekti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6045120" y="5630760"/>
            <a:ext cx="2437920" cy="3639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Finančna sredstva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8953560" y="5618160"/>
            <a:ext cx="2437560" cy="3639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Časovni okvir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3556080" y="4805280"/>
            <a:ext cx="4012560" cy="363960"/>
          </a:xfrm>
          <a:prstGeom prst="rect">
            <a:avLst/>
          </a:prstGeom>
          <a:solidFill>
            <a:srgbClr val="e2f0d9"/>
          </a:solidFill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Strukturni / nestrukturni ukrep 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1" name=""/>
          <p:cNvCxnSpPr/>
          <p:nvPr/>
        </p:nvCxnSpPr>
        <p:spPr>
          <a:xfrm flipV="1" rot="10800000">
            <a:off x="4404240" y="5174640"/>
            <a:ext cx="1160280" cy="471240"/>
          </a:xfrm>
          <a:prstGeom prst="bentConnector3">
            <a:avLst>
              <a:gd name="adj1" fmla="val 50000"/>
            </a:avLst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52" name=""/>
          <p:cNvCxnSpPr/>
          <p:nvPr/>
        </p:nvCxnSpPr>
        <p:spPr>
          <a:xfrm flipV="1" rot="10800000">
            <a:off x="1572120" y="5174640"/>
            <a:ext cx="3992400" cy="471240"/>
          </a:xfrm>
          <a:prstGeom prst="bentConnector3">
            <a:avLst>
              <a:gd name="adj1" fmla="val 49977"/>
            </a:avLst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53" name=""/>
          <p:cNvCxnSpPr/>
          <p:nvPr/>
        </p:nvCxnSpPr>
        <p:spPr>
          <a:xfrm>
            <a:off x="5562360" y="5183280"/>
            <a:ext cx="1703160" cy="458640"/>
          </a:xfrm>
          <a:prstGeom prst="bentConnector3">
            <a:avLst>
              <a:gd name="adj1" fmla="val 49978"/>
            </a:avLst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54" name=""/>
          <p:cNvCxnSpPr/>
          <p:nvPr/>
        </p:nvCxnSpPr>
        <p:spPr>
          <a:xfrm>
            <a:off x="5562720" y="5190840"/>
            <a:ext cx="4611600" cy="446040"/>
          </a:xfrm>
          <a:prstGeom prst="bentConnector3">
            <a:avLst>
              <a:gd name="adj1" fmla="val 49988"/>
            </a:avLst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55" name=""/>
          <p:cNvSpPr/>
          <p:nvPr/>
        </p:nvSpPr>
        <p:spPr>
          <a:xfrm>
            <a:off x="52560" y="179280"/>
            <a:ext cx="25023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it-IT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Cdf del Cellina - Meduna</a:t>
            </a:r>
            <a:endParaRPr b="0" lang="it-IT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LibreOffice/24.8.0.3$Windows_X86_64 LibreOffice_project/0bdf1299c94fe897b119f97f3c613e9dca6be583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dcterms:modified xsi:type="dcterms:W3CDTF">2025-06-19T16:39:37Z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