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3588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AE0C18-3C6E-43B5-A58C-9D048A16C6C7}" v="19" dt="2025-07-04T13:59:45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defin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120"/>
            <a:ext cx="9142200" cy="238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DBEABC25-DF1A-4789-88CA-FA6173B63815}" type="slidenum">
              <a:t>‹N›</a:t>
            </a:fld>
            <a:endParaRPr/>
          </a:p>
        </p:txBody>
      </p:sp>
      <p:sp>
        <p:nvSpPr>
          <p:cNvPr id="2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120"/>
            <a:ext cx="9142200" cy="2385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sldNum" idx="1"/>
          </p:nvPr>
        </p:nvSpPr>
        <p:spPr>
          <a:xfrm>
            <a:off x="8610480" y="6356160"/>
            <a:ext cx="274140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it-IT" sz="1800" b="0" u="none" strike="noStrike">
                <a:solidFill>
                  <a:srgbClr val="000000"/>
                </a:solidFill>
                <a:uFillTx/>
                <a:latin typeface="Calibri"/>
                <a:ea typeface="Lucida Sans Unicod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A453EFFB-40CF-4FD7-AAD5-67B2957FED45}" type="slidenum"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Lucida Sans Unicode"/>
              </a:rPr>
              <a:t>‹N›</a:t>
            </a:fld>
            <a:endParaRPr lang="it-IT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2"/>
          </p:nvPr>
        </p:nvSpPr>
        <p:spPr>
          <a:xfrm>
            <a:off x="838080" y="6356160"/>
            <a:ext cx="274140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it-IT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&lt;data/ora&gt;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814320" y="349200"/>
            <a:ext cx="10747080" cy="12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333080" algn="l"/>
                <a:tab pos="10782360" algn="l"/>
              </a:tabLst>
            </a:pPr>
            <a:r>
              <a:rPr lang="it-IT" sz="2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Pogodba za reko Cellina – Meduna </a:t>
            </a:r>
            <a:endParaRPr lang="it-IT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333080" algn="l"/>
                <a:tab pos="10782360" algn="l"/>
              </a:tabLst>
            </a:pPr>
            <a:r>
              <a:rPr lang="it-IT" sz="2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Koper, 16. junij 2025 </a:t>
            </a:r>
            <a:endParaRPr lang="it-IT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" name="Immagine 7"/>
          <p:cNvPicPr/>
          <p:nvPr/>
        </p:nvPicPr>
        <p:blipFill>
          <a:blip r:embed="rId2"/>
          <a:stretch/>
        </p:blipFill>
        <p:spPr>
          <a:xfrm>
            <a:off x="3241800" y="1617840"/>
            <a:ext cx="5892480" cy="441900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EBF66769-9A59-6F4A-45DD-0190C6054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0827" y="2103"/>
            <a:ext cx="2143404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2670120" y="0"/>
            <a:ext cx="5167080" cy="726840"/>
          </a:xfrm>
          <a:prstGeom prst="rect">
            <a:avLst/>
          </a:prstGeom>
          <a:solidFill>
            <a:srgbClr val="DAE3F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897280" y="125280"/>
            <a:ext cx="483660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0" i="1" u="none" strike="noStrike">
                <a:solidFill>
                  <a:srgbClr val="000000"/>
                </a:solidFill>
                <a:uFillTx/>
                <a:latin typeface="Calibri Light"/>
                <a:ea typeface="DejaVu Sans"/>
              </a:rPr>
              <a:t>Osnovne zahteve v Italiji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927000" y="1427040"/>
            <a:ext cx="2781000" cy="8211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Zahteve glede ciljev in usklajenosti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194440" y="1401840"/>
            <a:ext cx="6095520" cy="338148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Namenjeni so razjasnitvi razmerij med Pogodbami o rekah (Contratti di Fiume) in okoljskimi predpisi, s posebnim poudarkom na okvirni vodni direktivi (Direktiva 200/60/CE), direktivi o poplavah (Direktiva 2007/60/CE), direktivi o habitatih (Direktiva 92/43/CE), njihovih ciljih, izvedbenih predpisih ter vseh načrtih in programih, ki zadevajo posamezno ozemlje.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939960" y="5199120"/>
            <a:ext cx="2780640" cy="8211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Zahteve glede zasnove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207040" y="5173560"/>
            <a:ext cx="6095520" cy="8211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Zadevajo faze, ki se štejejo za bistvene za oblikovanje Pogodbe o reki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Freccia a destra 15"/>
          <p:cNvSpPr/>
          <p:nvPr/>
        </p:nvSpPr>
        <p:spPr>
          <a:xfrm>
            <a:off x="3962520" y="1650960"/>
            <a:ext cx="1002960" cy="583920"/>
          </a:xfrm>
          <a:prstGeom prst="rightArrow">
            <a:avLst>
              <a:gd name="adj1" fmla="val 50000"/>
              <a:gd name="adj2" fmla="val 42930"/>
            </a:avLst>
          </a:prstGeom>
          <a:solidFill>
            <a:srgbClr val="5B9BD5"/>
          </a:solidFill>
          <a:ln w="12600">
            <a:solidFill>
              <a:srgbClr val="43729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17" name="Freccia a destra 16"/>
          <p:cNvSpPr/>
          <p:nvPr/>
        </p:nvSpPr>
        <p:spPr>
          <a:xfrm>
            <a:off x="3975120" y="5283360"/>
            <a:ext cx="1002960" cy="583560"/>
          </a:xfrm>
          <a:prstGeom prst="rightArrow">
            <a:avLst>
              <a:gd name="adj1" fmla="val 50000"/>
              <a:gd name="adj2" fmla="val 42956"/>
            </a:avLst>
          </a:prstGeom>
          <a:solidFill>
            <a:srgbClr val="5B9BD5"/>
          </a:solidFill>
          <a:ln w="12600">
            <a:solidFill>
              <a:srgbClr val="43729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383040" y="179280"/>
            <a:ext cx="1841760" cy="91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Cdf za reko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Cellina - Meduna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Immagine 1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1BA7DF68-B372-80D3-22C2-D0FAB045F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827" y="2103"/>
            <a:ext cx="2143404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/>
          <p:cNvSpPr/>
          <p:nvPr/>
        </p:nvSpPr>
        <p:spPr>
          <a:xfrm>
            <a:off x="2670120" y="0"/>
            <a:ext cx="5167080" cy="726840"/>
          </a:xfrm>
          <a:prstGeom prst="rect">
            <a:avLst/>
          </a:prstGeom>
          <a:solidFill>
            <a:srgbClr val="DAE3F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903040" y="180000"/>
            <a:ext cx="483696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0" i="1" u="none" strike="noStrike">
                <a:solidFill>
                  <a:srgbClr val="000000"/>
                </a:solidFill>
                <a:uFillTx/>
                <a:latin typeface="Calibri Light"/>
                <a:ea typeface="DejaVu Sans"/>
              </a:rPr>
              <a:t>Bistvene faze Pogodbe o reki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35040" y="957240"/>
            <a:ext cx="10988280" cy="92052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Dokument o nameri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Začne postopek, pripravi ga pobudniški odbor Pogodbe o reki in vsebuje preliminarno analizo problematik, ki jih je treba obravnavati, ter ciljev, ki jih je treba doseči.</a:t>
            </a: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  <a:ea typeface="Microsoft YaHei"/>
              </a:rPr>
              <a:t> 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22440" y="2039760"/>
            <a:ext cx="10997640" cy="974520"/>
          </a:xfrm>
          <a:prstGeom prst="rect">
            <a:avLst/>
          </a:prstGeom>
          <a:solidFill>
            <a:srgbClr val="FFE69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Integrirana predhodna analiza stanja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Vzpostavitev upravljavskih organov pogodbe o reki, začetek analize stanja na območju ter proces vključevanja lokalnih deležnikov.</a:t>
            </a: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  <a:ea typeface="Microsoft YaHei"/>
              </a:rPr>
              <a:t> 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635040" y="3189240"/>
            <a:ext cx="10980360" cy="6390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Strateški dokument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Na konkreten in usklajen način opredeljuje scenarij v srednje- do dolgoročnem časovnem obdobju.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635040" y="4073400"/>
            <a:ext cx="10985040" cy="646200"/>
          </a:xfrm>
          <a:prstGeom prst="rect">
            <a:avLst/>
          </a:prstGeom>
          <a:solidFill>
            <a:srgbClr val="FFE69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Program ukrepov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Vsebuje časovni okvir, odgovornosti, faze, spremljanje itd.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635040" y="4983120"/>
            <a:ext cx="10989720" cy="6462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Podpis Pogodbe o reki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Izvedba programa ukrepov v 3 – 5 letih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635040" y="5867280"/>
            <a:ext cx="10980360" cy="646200"/>
          </a:xfrm>
          <a:prstGeom prst="rect">
            <a:avLst/>
          </a:prstGeom>
          <a:solidFill>
            <a:srgbClr val="FFE69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Spremljanje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858680" algn="l"/>
              </a:tabLst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Obdobje izvajanja pogodbe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52920" y="179280"/>
            <a:ext cx="2502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Cdf del Cellina - Meduna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Immagine 1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71D9CA56-8360-7096-D009-4217ADEE1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827" y="2103"/>
            <a:ext cx="2143404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tangolo 29"/>
          <p:cNvSpPr/>
          <p:nvPr/>
        </p:nvSpPr>
        <p:spPr>
          <a:xfrm>
            <a:off x="2670120" y="0"/>
            <a:ext cx="5167080" cy="726840"/>
          </a:xfrm>
          <a:prstGeom prst="rect">
            <a:avLst/>
          </a:prstGeom>
          <a:solidFill>
            <a:srgbClr val="DAE3F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897280" y="125280"/>
            <a:ext cx="483660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0" i="1" u="none" strike="noStrike">
                <a:solidFill>
                  <a:srgbClr val="000000"/>
                </a:solidFill>
                <a:uFillTx/>
                <a:latin typeface="Calibri Light"/>
                <a:ea typeface="DejaVu Sans"/>
              </a:rPr>
              <a:t>Štiri makrofaze Pogodbe o reki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241200" y="855720"/>
            <a:ext cx="2781000" cy="6390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Faza 1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Priprava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3187800" y="855720"/>
            <a:ext cx="2781000" cy="6390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Faza 2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Aktivacija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6159600" y="868320"/>
            <a:ext cx="2781000" cy="6390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Faza 3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Izvajanje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9144000" y="855720"/>
            <a:ext cx="2781000" cy="63900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Faza 4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Krepitev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216000" y="2278080"/>
            <a:ext cx="2781000" cy="269028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Analiza poznavanja območja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Vključevanje glavnih zainteresiranih deležnikov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Priprava dosjejev in podpis protokola o soglasju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3162240" y="2278080"/>
            <a:ext cx="2781000" cy="406548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Usklajevanje med institucijami in vključevanje zasebnih interesov, dejavnosti obveščanja in informiranja prebivalstva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Priprava strateškega dokumenta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Priprava programa ukrepov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Podpis pogodbe o reki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6121440" y="2278080"/>
            <a:ext cx="2781000" cy="1461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Izvajanje pogodbe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V skladu z določenimi in podpisanimi načini, odgovornostmi, časovnimi roki in finančnimi viri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9118440" y="2278080"/>
            <a:ext cx="2781000" cy="173628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Pogodba o reki kot redna praksa celostnega in participativnega upravljanja vodnih virov, upravljanja konfliktov, težav in lokalnih priložnosti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Freccia a destra 39"/>
          <p:cNvSpPr/>
          <p:nvPr/>
        </p:nvSpPr>
        <p:spPr>
          <a:xfrm>
            <a:off x="228600" y="1701720"/>
            <a:ext cx="11734560" cy="304560"/>
          </a:xfrm>
          <a:prstGeom prst="rightArrow">
            <a:avLst>
              <a:gd name="adj1" fmla="val 50000"/>
              <a:gd name="adj2" fmla="val 962131"/>
            </a:avLst>
          </a:prstGeom>
          <a:solidFill>
            <a:srgbClr val="5B9BD5"/>
          </a:solidFill>
          <a:ln w="12600">
            <a:solidFill>
              <a:srgbClr val="43729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52560" y="179280"/>
            <a:ext cx="25027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Cdf del Cellina - Meduna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Immagine 1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61B56E0F-F2C7-EE60-2C94-4A1C7A1BD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827" y="2103"/>
            <a:ext cx="2143404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2670120" y="0"/>
            <a:ext cx="5167080" cy="726840"/>
          </a:xfrm>
          <a:prstGeom prst="rect">
            <a:avLst/>
          </a:prstGeom>
          <a:solidFill>
            <a:srgbClr val="DAE3F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>
              <a:lnSpc>
                <a:spcPct val="93000"/>
              </a:lnSpc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it-IT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2897280" y="180000"/>
            <a:ext cx="48366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2400" b="0" i="1" u="none" strike="noStrike">
                <a:solidFill>
                  <a:srgbClr val="000000"/>
                </a:solidFill>
                <a:uFillTx/>
                <a:latin typeface="Calibri Light"/>
                <a:ea typeface="DejaVu Sans"/>
              </a:rPr>
              <a:t>Program ukrepov pogodbe o reki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609480" y="1108080"/>
            <a:ext cx="10832760" cy="292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333080" algn="l"/>
                <a:tab pos="10782360" algn="l"/>
              </a:tabLst>
            </a:pPr>
            <a:r>
              <a:rPr lang="it-IT" sz="24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Program ukrepov, ki je sestavni del pogodbe o reki, zajema vse ukrepe, ki jih podpisniki soglasno sprejmejo za dosego zastavljenih ciljev.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333080" algn="l"/>
                <a:tab pos="10782360" algn="l"/>
              </a:tabLst>
            </a:pP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  <a:tab pos="9410760" algn="l"/>
                <a:tab pos="10134720" algn="l"/>
                <a:tab pos="10333080" algn="l"/>
                <a:tab pos="10782360" algn="l"/>
              </a:tabLst>
            </a:pPr>
            <a:r>
              <a:rPr lang="it-IT" sz="2400" b="0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 podpisu pogodbe bo treba začeti izvajati ukrepe (strukturne ali nestrukturne), ki so skladni s potrebami, ugotovljenimi med procesom. Ti ukrepi bodo oblikovani kot zbirka kartotek, ki se bodo stalno posodabljale in dopolnjevale, v skladu z razvojnim značajem procesa pogodbenega načrtovanja. </a:t>
            </a:r>
            <a:endParaRPr lang="it-IT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355680" y="5643720"/>
            <a:ext cx="2437920" cy="363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Odgovorni subjekt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3187800" y="5643720"/>
            <a:ext cx="2437920" cy="363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Drugi subjekti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Rettangolo 47"/>
          <p:cNvSpPr/>
          <p:nvPr/>
        </p:nvSpPr>
        <p:spPr>
          <a:xfrm>
            <a:off x="6045120" y="5630760"/>
            <a:ext cx="2438280" cy="363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Finančna sredstva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8953560" y="5618160"/>
            <a:ext cx="2437920" cy="363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Časovni okvir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Rettangolo 49"/>
          <p:cNvSpPr/>
          <p:nvPr/>
        </p:nvSpPr>
        <p:spPr>
          <a:xfrm>
            <a:off x="3556080" y="4805280"/>
            <a:ext cx="4012920" cy="363960"/>
          </a:xfrm>
          <a:prstGeom prst="rect">
            <a:avLst/>
          </a:prstGeom>
          <a:solidFill>
            <a:srgbClr val="E2F0D9"/>
          </a:solidFill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  <a:tab pos="723960" algn="l"/>
                <a:tab pos="1447920" algn="l"/>
                <a:tab pos="2171880" algn="l"/>
                <a:tab pos="2895480" algn="l"/>
                <a:tab pos="36194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Strukturni / nestrukturni ukrep 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1" name="Connettore a gomito 50"/>
          <p:cNvCxnSpPr/>
          <p:nvPr/>
        </p:nvCxnSpPr>
        <p:spPr>
          <a:xfrm rot="10800000" flipV="1">
            <a:off x="4404240" y="5174640"/>
            <a:ext cx="1159920" cy="470880"/>
          </a:xfrm>
          <a:prstGeom prst="bentConnector3">
            <a:avLst>
              <a:gd name="adj1" fmla="val 50015"/>
            </a:avLst>
          </a:prstGeom>
          <a:ln w="6480">
            <a:solidFill>
              <a:srgbClr val="5B9BD5"/>
            </a:solidFill>
            <a:miter/>
            <a:tailEnd type="arrow" w="med" len="med"/>
          </a:ln>
        </p:spPr>
      </p:cxnSp>
      <p:cxnSp>
        <p:nvCxnSpPr>
          <p:cNvPr id="52" name="Connettore a gomito 51"/>
          <p:cNvCxnSpPr/>
          <p:nvPr/>
        </p:nvCxnSpPr>
        <p:spPr>
          <a:xfrm rot="10800000" flipV="1">
            <a:off x="1572480" y="5174640"/>
            <a:ext cx="3992040" cy="470880"/>
          </a:xfrm>
          <a:prstGeom prst="bentConnector3">
            <a:avLst>
              <a:gd name="adj1" fmla="val 49981"/>
            </a:avLst>
          </a:prstGeom>
          <a:ln w="6480">
            <a:solidFill>
              <a:srgbClr val="5B9BD5"/>
            </a:solidFill>
            <a:miter/>
            <a:tailEnd type="arrow" w="med" len="med"/>
          </a:ln>
        </p:spPr>
      </p:cxnSp>
      <p:cxnSp>
        <p:nvCxnSpPr>
          <p:cNvPr id="53" name="Connettore a gomito 52"/>
          <p:cNvCxnSpPr/>
          <p:nvPr/>
        </p:nvCxnSpPr>
        <p:spPr>
          <a:xfrm>
            <a:off x="5562360" y="5183280"/>
            <a:ext cx="1702800" cy="458280"/>
          </a:xfrm>
          <a:prstGeom prst="bentConnector3">
            <a:avLst>
              <a:gd name="adj1" fmla="val 49989"/>
            </a:avLst>
          </a:prstGeom>
          <a:ln w="6480">
            <a:solidFill>
              <a:srgbClr val="5B9BD5"/>
            </a:solidFill>
            <a:miter/>
            <a:tailEnd type="arrow" w="med" len="med"/>
          </a:ln>
        </p:spPr>
      </p:cxnSp>
      <p:cxnSp>
        <p:nvCxnSpPr>
          <p:cNvPr id="54" name="Connettore a gomito 53"/>
          <p:cNvCxnSpPr/>
          <p:nvPr/>
        </p:nvCxnSpPr>
        <p:spPr>
          <a:xfrm>
            <a:off x="5562720" y="5190840"/>
            <a:ext cx="4611240" cy="445680"/>
          </a:xfrm>
          <a:prstGeom prst="bentConnector3">
            <a:avLst>
              <a:gd name="adj1" fmla="val 49992"/>
            </a:avLst>
          </a:prstGeom>
          <a:ln w="6480">
            <a:solidFill>
              <a:srgbClr val="5B9BD5"/>
            </a:solidFill>
            <a:miter/>
            <a:tailEnd type="arrow" w="med" len="med"/>
          </a:ln>
        </p:spPr>
      </p:cxnSp>
      <p:sp>
        <p:nvSpPr>
          <p:cNvPr id="55" name="Rettangolo 54"/>
          <p:cNvSpPr/>
          <p:nvPr/>
        </p:nvSpPr>
        <p:spPr>
          <a:xfrm>
            <a:off x="52560" y="179280"/>
            <a:ext cx="25027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723960" algn="l"/>
                <a:tab pos="1447920" algn="l"/>
                <a:tab pos="217188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it-IT" sz="1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Cdf del Cellina - Meduna</a:t>
            </a:r>
            <a:endParaRPr lang="it-IT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Immagine 1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7E5D36FC-29F7-1B94-070F-0722A02A3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827" y="2103"/>
            <a:ext cx="2143404" cy="771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Microsoft Office PowerPoint</Application>
  <PresentationFormat>Personalizzato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12</cp:revision>
  <dcterms:modified xsi:type="dcterms:W3CDTF">2025-07-04T13:59:53Z</dcterms:modified>
  <dc:language>it-IT</dc:language>
</cp:coreProperties>
</file>