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sldIdLst>
    <p:sldId id="275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8" r:id="rId19"/>
    <p:sldId id="279" r:id="rId20"/>
    <p:sldId id="280" r:id="rId21"/>
    <p:sldId id="281" r:id="rId22"/>
    <p:sldId id="262" r:id="rId23"/>
    <p:sldId id="282" r:id="rId24"/>
    <p:sldId id="276" r:id="rId25"/>
    <p:sldId id="258" r:id="rId26"/>
    <p:sldId id="260" r:id="rId27"/>
    <p:sldId id="261" r:id="rId28"/>
    <p:sldId id="283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EB1A3"/>
    <a:srgbClr val="2B4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94"/>
  </p:normalViewPr>
  <p:slideViewPr>
    <p:cSldViewPr snapToGrid="0">
      <p:cViewPr varScale="1">
        <p:scale>
          <a:sx n="83" d="100"/>
          <a:sy n="83" d="100"/>
        </p:scale>
        <p:origin x="595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B1A68-7766-6B4F-A404-FBD95B68BD09}" type="datetimeFigureOut">
              <a:rPr lang="it-IT" smtClean="0"/>
              <a:t>03/06/2024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29FD4-6909-C849-B0DE-A106633BD62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22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29FD4-6909-C849-B0DE-A106633BD62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94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29FD4-6909-C849-B0DE-A106633BD62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5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29FD4-6909-C849-B0DE-A106633BD62C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202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29FD4-6909-C849-B0DE-A106633BD62C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671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29FD4-6909-C849-B0DE-A106633BD62C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6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8EE4F8-FCBE-494C-BD6F-640C1B5B1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AED309-C7BF-CBB2-6C46-CAE46D143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5480F8-72A5-BA53-FEDF-7C50A304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8093A-169D-F140-ACAA-6019CD3119A6}" type="datetime1">
              <a:rPr lang="it-IT" smtClean="0"/>
              <a:t>03/06/2024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2B4701-454E-7A19-4EF7-5CA31742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BB2F65-E112-CC1A-58E0-56C92A68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35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423F6D-F3CB-2E63-7587-0434C3AC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CA031C-0CD1-7848-B235-10723F075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7EBE1C-7C03-1549-8A7A-F862533C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321AB-94A3-1146-9B9F-C10139FD0257}" type="datetime1">
              <a:rPr lang="it-IT" smtClean="0"/>
              <a:t>03/06/2024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836081-9B16-09A5-A6C5-3B40FFB0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A01415-5274-7295-83B7-80029577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95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1645AF5-1CBA-4715-879C-9DC64BB47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9C1D5F-FF93-1421-6997-2CE14D3F2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762350-1C76-EBF1-2BBE-C3F2DEB6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AC119-B1BE-344D-989E-852BF5EEB564}" type="datetime1">
              <a:rPr lang="it-IT" smtClean="0"/>
              <a:t>03/06/2024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C0D6B7-A73B-65EA-5AEE-6373735E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874F1F-E217-EB95-9E4A-11AB36D2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67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CF49AC-6213-1B21-63C0-586BEF86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583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FAD1D9-E5AA-8513-2398-8C5D6B21D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2469"/>
            <a:ext cx="10515600" cy="28876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5DEC09-6434-D579-D564-996120A4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114ED8-19D2-C142-91D4-A1CB97582E0B}" type="datetime1">
              <a:rPr lang="it-IT" smtClean="0"/>
              <a:t>03/06/2024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EC1575-1355-96E5-B119-47CFACD6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62B95B-4729-5CF5-172F-2DB54C8E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27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5F0FB-082B-1BA2-C664-54776159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3FBD93-67BF-0F3C-BA5A-4F1142E3F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8F771E-7E41-3CE7-86DB-4C8F6299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840744-59A3-534C-9BB5-239BD940844A}" type="datetime1">
              <a:rPr lang="it-IT" smtClean="0"/>
              <a:t>03/06/2024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AD2B36-1361-C526-FB6A-D73301D1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EC0B0F-CB75-2B8B-20C5-91F0B700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00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261824-1E6D-585C-F25D-BDB808DE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75B8E8-EB9B-58EE-98D2-0B49129D3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D708AD-F1CC-1FF0-A35A-1F512CE61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25DB12-A167-33AD-DC12-A11D6009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926C8-FBAD-5544-A84C-AA8E89EE0B19}" type="datetime1">
              <a:rPr lang="it-IT" smtClean="0"/>
              <a:t>03/06/2024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AEE798-A9E6-99F9-3673-669F5D4B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3F3412-83AA-0195-4094-E7453A77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36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C7E473-49FC-1125-9B79-8F7DE866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7C9068-5904-CC7A-CBF6-6FA8FAB9E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14AB98-69FF-B0DA-6E61-ADE0ED993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AD94D08-FC34-7B55-8C1A-932231B2A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21785BD-F67D-9FEA-4100-1236FB2CB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FA6B3DE-DB5D-FD76-89CE-9E30A50E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B3ED1-6C38-DD4A-ABC9-ACC788DEE337}" type="datetime1">
              <a:rPr lang="it-IT" smtClean="0"/>
              <a:t>03/06/2024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9E441B9-B57F-B6F3-3491-E501E00C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0F60049-373B-681A-4D1B-C3DB6ED1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53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EB75F-B38C-5423-AA24-8FB31B4D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A4F6D29-7EC9-BF5D-0E67-9D160737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E20DC4-8AC3-CF44-BACC-F628DCC4BA75}" type="datetime1">
              <a:rPr lang="it-IT" smtClean="0"/>
              <a:t>03/06/2024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442BBE8-F4E6-A119-A129-A9527A29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F215F4-8CCA-0D88-9EB1-6F791DC9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46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C9CAF22-9D2C-2F13-C206-1E86E945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E2C52-AFE7-E74E-8EBE-207E3C62BA7A}" type="datetime1">
              <a:rPr lang="it-IT" smtClean="0"/>
              <a:t>03/06/2024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78FDBD-C028-39E7-84DA-C44260D5D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3026A5-530B-A331-7FA1-BD64B441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25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5CD572-A4B2-A051-063B-63D1EA7C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5BE02C-9B89-455F-E6BD-FE19B1B58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1D08C6-E4DE-4AEF-C6A2-C16DEAA7B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408E15-4207-F3B7-F029-4A1C5AEB16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FC6656-1FF4-AC47-8C50-DD13BCE3BEE8}" type="datetime1">
              <a:rPr lang="it-IT" smtClean="0"/>
              <a:t>03/06/2024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58ED2B-6558-7E30-0E66-E018F5C6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31B772-F8FE-A748-2C1A-6F064163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00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665F31-A70C-ACDB-368E-115DCCEC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F2A68DF-4DDB-9ECF-837A-9F9648CF0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CB9BEF-575F-31E9-81A9-C60F0D093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94EC6E-17FF-237A-ED8B-B75E1F03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BB8-9234-954F-8449-E702963523E8}" type="datetime1">
              <a:rPr lang="it-IT" smtClean="0"/>
              <a:t>03/06/2024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EE2E97-9D0E-6A0C-1205-64E3F5EA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110958-44CB-7923-45C1-DCCF9A80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75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3452398-1616-ECCD-0CAB-C8FBB44B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53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0DA6F6-2527-42FD-5DDB-9190B3608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02226"/>
            <a:ext cx="10515600" cy="2935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C72723-F405-2990-B9C0-C1E7BB908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BDC4B6-0626-466B-5869-AC57277E6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E0B5782-5817-E445-956A-379BFC1C9720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D37C209-FE2D-F8BE-65FF-6303E94AAAC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838198" y="6200721"/>
            <a:ext cx="10515601" cy="8189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FE86BCD-F4CC-2AEC-DF84-5E1C502A191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838200" y="261620"/>
            <a:ext cx="2806696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2B448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548FB95C-19A1-B4A1-6F73-B045A916B8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5390B42-F250-D860-3889-CFA40392FF9B}"/>
              </a:ext>
            </a:extLst>
          </p:cNvPr>
          <p:cNvSpPr/>
          <p:nvPr/>
        </p:nvSpPr>
        <p:spPr>
          <a:xfrm>
            <a:off x="0" y="1290396"/>
            <a:ext cx="12192000" cy="5567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5D31F6-A277-CA9E-B1E4-4C17B39CAFB1}"/>
              </a:ext>
            </a:extLst>
          </p:cNvPr>
          <p:cNvSpPr txBox="1"/>
          <p:nvPr/>
        </p:nvSpPr>
        <p:spPr>
          <a:xfrm>
            <a:off x="739219" y="1625379"/>
            <a:ext cx="4969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it-IT" sz="3200" b="1" dirty="0" err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resentazione</a:t>
            </a:r>
            <a:r>
              <a:rPr lang="it-IT" sz="3200" b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progetto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B40F46-3F54-365D-EDCE-FB9265B0E08D}"/>
              </a:ext>
            </a:extLst>
          </p:cNvPr>
          <p:cNvSpPr txBox="1"/>
          <p:nvPr/>
        </p:nvSpPr>
        <p:spPr>
          <a:xfrm>
            <a:off x="6356942" y="1692503"/>
            <a:ext cx="4969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it-IT" sz="3200" b="1" i="1" dirty="0" err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redstavitev</a:t>
            </a:r>
            <a:r>
              <a:rPr lang="it-IT" sz="3200" b="1" i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3200" b="1" i="1" dirty="0" err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</a:t>
            </a:r>
            <a:endParaRPr lang="it-IT" sz="3200" b="1" i="1" dirty="0">
              <a:solidFill>
                <a:srgbClr val="1E3D8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66E7BAA-5604-6195-938C-F1429D872A40}"/>
              </a:ext>
            </a:extLst>
          </p:cNvPr>
          <p:cNvSpPr txBox="1"/>
          <p:nvPr/>
        </p:nvSpPr>
        <p:spPr>
          <a:xfrm>
            <a:off x="739220" y="4068624"/>
            <a:ext cx="4969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Matejka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Grgi</a:t>
            </a:r>
            <a:r>
              <a:rPr lang="sl-SI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č, </a:t>
            </a:r>
            <a:r>
              <a:rPr lang="sl-SI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coordinatrice</a:t>
            </a:r>
            <a:r>
              <a:rPr lang="sl-SI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scientifica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E4B4E53-54CC-0696-331F-E91140D50D8F}"/>
              </a:ext>
            </a:extLst>
          </p:cNvPr>
          <p:cNvSpPr txBox="1"/>
          <p:nvPr/>
        </p:nvSpPr>
        <p:spPr>
          <a:xfrm>
            <a:off x="6377490" y="4068624"/>
            <a:ext cx="4969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Matejka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Grgi</a:t>
            </a:r>
            <a:r>
              <a:rPr lang="sl-SI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č, strokovna koordinatorka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5043A42-89B8-51A3-7E41-9CB3CA425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9296"/>
            <a:ext cx="12192000" cy="236870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8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10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C3B4BF8-243C-4A2D-860E-3A4724E886DE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Auditorium, 3/6/2024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Auditorium, 3. 6.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6E191A7E-CFA1-D6F8-28E7-B37145ED2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17" y="1045669"/>
            <a:ext cx="4476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sz="2000" dirty="0">
                <a:solidFill>
                  <a:schemeClr val="accent6"/>
                </a:solidFill>
                <a:latin typeface="Roboto-Bold"/>
              </a:rPr>
              <a:t>PIANO DI LAVORO DEL PROGETTO</a:t>
            </a:r>
            <a:endParaRPr lang="it-IT" altLang="it-IT" sz="2000" dirty="0">
              <a:solidFill>
                <a:srgbClr val="183883"/>
              </a:solidFill>
            </a:endParaRPr>
          </a:p>
        </p:txBody>
      </p:sp>
      <p:sp>
        <p:nvSpPr>
          <p:cNvPr id="7" name="CasellaDiTesto 7">
            <a:extLst>
              <a:ext uri="{FF2B5EF4-FFF2-40B4-BE49-F238E27FC236}">
                <a16:creationId xmlns:a16="http://schemas.microsoft.com/office/drawing/2014/main" id="{F1BA1385-303D-2769-2EC5-0993EDF64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7171" y="934974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sz="2000" dirty="0">
                <a:solidFill>
                  <a:schemeClr val="accent6"/>
                </a:solidFill>
                <a:latin typeface="Roboto-Bold"/>
              </a:rPr>
              <a:t>DELOVNI NAČRT PROJEKTA</a:t>
            </a:r>
            <a:endParaRPr lang="it-IT" altLang="it-IT" sz="2000" dirty="0">
              <a:solidFill>
                <a:srgbClr val="183883"/>
              </a:solidFill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B48BB51-EE3D-BEB8-9557-E793C2666E40}"/>
              </a:ext>
            </a:extLst>
          </p:cNvPr>
          <p:cNvSpPr txBox="1">
            <a:spLocks/>
          </p:cNvSpPr>
          <p:nvPr/>
        </p:nvSpPr>
        <p:spPr>
          <a:xfrm>
            <a:off x="855375" y="514039"/>
            <a:ext cx="4932582" cy="4961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b="0" dirty="0" err="1">
                <a:solidFill>
                  <a:schemeClr val="accent6"/>
                </a:solidFill>
                <a:latin typeface="Roboto-Bold"/>
              </a:rPr>
              <a:t>Work</a:t>
            </a:r>
            <a:r>
              <a:rPr lang="sl-SI" sz="2000" b="0" dirty="0">
                <a:solidFill>
                  <a:schemeClr val="accent6"/>
                </a:solidFill>
                <a:latin typeface="Roboto-Bold"/>
              </a:rPr>
              <a:t> </a:t>
            </a:r>
            <a:r>
              <a:rPr lang="sl-SI" sz="2000" b="0" dirty="0" err="1">
                <a:solidFill>
                  <a:schemeClr val="accent6"/>
                </a:solidFill>
                <a:latin typeface="Roboto-Bold"/>
              </a:rPr>
              <a:t>packages</a:t>
            </a:r>
            <a:endParaRPr lang="it-IT" sz="2000" b="0" dirty="0">
              <a:solidFill>
                <a:schemeClr val="accent6"/>
              </a:solidFill>
              <a:latin typeface="Roboto-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Roboto-Regular"/>
              </a:rPr>
              <a:t>WP 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1 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Analisi dei bisogni e delle buone prassi in materia di operatività multilingue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2000" b="0" dirty="0" err="1">
                <a:solidFill>
                  <a:srgbClr val="000000"/>
                </a:solidFill>
                <a:latin typeface="Roboto-Regular"/>
              </a:rPr>
              <a:t>nella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P.A.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Roboto-Regular"/>
              </a:rPr>
              <a:t>WP 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2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 Trasferimento di buone prassi e modello transfrontaliero per la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2000" b="0" dirty="0" err="1">
                <a:solidFill>
                  <a:srgbClr val="000000"/>
                </a:solidFill>
                <a:latin typeface="Roboto-Regular"/>
              </a:rPr>
              <a:t>standardizzazione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2000" b="0" dirty="0" err="1">
                <a:solidFill>
                  <a:srgbClr val="000000"/>
                </a:solidFill>
                <a:latin typeface="Roboto-Regular"/>
              </a:rPr>
              <a:t>dei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termini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Roboto-Regular"/>
              </a:rPr>
              <a:t>WP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 3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 Strumento terminologico 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ICT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 e workshop per promuoverne l'utilizzo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Roboto-Regular"/>
              </a:rPr>
              <a:t>WP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 4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 Documento strategico per la governance transfrontaliera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dell'operatività multilingue nella 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P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.A.</a:t>
            </a:r>
            <a:endParaRPr lang="sl-SI" sz="2000" b="0" dirty="0">
              <a:solidFill>
                <a:srgbClr val="000000"/>
              </a:solidFill>
              <a:latin typeface="Roboto-Regular"/>
            </a:endParaRP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0D28E927-F818-AF3F-50DE-26A38C185515}"/>
              </a:ext>
            </a:extLst>
          </p:cNvPr>
          <p:cNvSpPr txBox="1">
            <a:spLocks/>
          </p:cNvSpPr>
          <p:nvPr/>
        </p:nvSpPr>
        <p:spPr>
          <a:xfrm>
            <a:off x="6984247" y="1356395"/>
            <a:ext cx="4575902" cy="47040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sl-SI" sz="2000" kern="0" dirty="0">
                <a:solidFill>
                  <a:schemeClr val="accent6"/>
                </a:solidFill>
                <a:latin typeface="Roboto-Bold"/>
              </a:rPr>
              <a:t>Delovni paketi</a:t>
            </a:r>
          </a:p>
          <a:p>
            <a:r>
              <a:rPr lang="sl-SI" sz="2000" b="1" dirty="0">
                <a:solidFill>
                  <a:srgbClr val="000000"/>
                </a:solidFill>
                <a:latin typeface="Roboto-Regular"/>
              </a:rPr>
              <a:t>DP 1 </a:t>
            </a:r>
            <a:r>
              <a:rPr lang="sl-SI" sz="2000" dirty="0">
                <a:solidFill>
                  <a:srgbClr val="000000"/>
                </a:solidFill>
                <a:latin typeface="Roboto-Regular"/>
              </a:rPr>
              <a:t>Analiza potreb in dobrih praks na področju večjezičnega poslovanja v javni upravi</a:t>
            </a:r>
          </a:p>
          <a:p>
            <a:r>
              <a:rPr lang="sl-SI" sz="2000" b="1" dirty="0">
                <a:solidFill>
                  <a:srgbClr val="000000"/>
                </a:solidFill>
                <a:latin typeface="Roboto-Regular"/>
              </a:rPr>
              <a:t>DP 2 </a:t>
            </a:r>
            <a:r>
              <a:rPr lang="sl-SI" sz="2000" dirty="0">
                <a:solidFill>
                  <a:srgbClr val="000000"/>
                </a:solidFill>
                <a:latin typeface="Roboto-Regular"/>
              </a:rPr>
              <a:t>Prenos dobrih praks in čezmejni model za standardizacijo terminov</a:t>
            </a:r>
          </a:p>
          <a:p>
            <a:r>
              <a:rPr lang="sl-SI" sz="2000" b="1" dirty="0">
                <a:solidFill>
                  <a:srgbClr val="000000"/>
                </a:solidFill>
                <a:latin typeface="Roboto-Regular"/>
              </a:rPr>
              <a:t>DP 3 </a:t>
            </a:r>
            <a:r>
              <a:rPr lang="sl-SI" sz="2000" dirty="0">
                <a:solidFill>
                  <a:srgbClr val="000000"/>
                </a:solidFill>
                <a:latin typeface="Roboto-Regular"/>
              </a:rPr>
              <a:t>Terminološko orodje IKT in delavnice za promocijo njegove uporabe</a:t>
            </a:r>
          </a:p>
          <a:p>
            <a:r>
              <a:rPr lang="sl-SI" sz="2000" b="1" dirty="0">
                <a:solidFill>
                  <a:srgbClr val="000000"/>
                </a:solidFill>
                <a:latin typeface="Roboto-Regular"/>
              </a:rPr>
              <a:t>DP 4 </a:t>
            </a:r>
            <a:r>
              <a:rPr lang="sl-SI" sz="2000" dirty="0">
                <a:solidFill>
                  <a:srgbClr val="000000"/>
                </a:solidFill>
                <a:latin typeface="Roboto-Regular"/>
              </a:rPr>
              <a:t>Strateški dokument za čezmejno upravljanje večjezičnega poslovanja v javni upravi</a:t>
            </a:r>
          </a:p>
        </p:txBody>
      </p:sp>
    </p:spTree>
    <p:extLst>
      <p:ext uri="{BB962C8B-B14F-4D97-AF65-F5344CB8AC3E}">
        <p14:creationId xmlns:p14="http://schemas.microsoft.com/office/powerpoint/2010/main" val="1935396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11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C3B4BF8-243C-4A2D-860E-3A4724E886DE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Auditorium, 3/6/2024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Auditorium, 3. 6.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75FDF5-0B2F-5C00-410B-062C12819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34" y="1097126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accent6"/>
                </a:solidFill>
                <a:latin typeface="Roboto-Bold"/>
              </a:rPr>
              <a:t>IN BREVE</a:t>
            </a:r>
            <a:endParaRPr lang="it-IT" altLang="it-IT" sz="2000" dirty="0">
              <a:solidFill>
                <a:srgbClr val="183883"/>
              </a:solidFill>
            </a:endParaRPr>
          </a:p>
        </p:txBody>
      </p:sp>
      <p:sp>
        <p:nvSpPr>
          <p:cNvPr id="3" name="CasellaDiTesto 7">
            <a:extLst>
              <a:ext uri="{FF2B5EF4-FFF2-40B4-BE49-F238E27FC236}">
                <a16:creationId xmlns:a16="http://schemas.microsoft.com/office/drawing/2014/main" id="{48C8ED5E-7C7E-BEC3-0BD3-857257D2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1019" y="817626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sz="2000" dirty="0">
                <a:solidFill>
                  <a:schemeClr val="accent6"/>
                </a:solidFill>
                <a:latin typeface="Roboto-Bold"/>
              </a:rPr>
              <a:t>NA KRATKO</a:t>
            </a:r>
            <a:endParaRPr lang="it-IT" altLang="it-IT" sz="2000" dirty="0">
              <a:solidFill>
                <a:srgbClr val="183883"/>
              </a:solidFill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184DC2E-529F-7BA7-146C-227D7CD97056}"/>
              </a:ext>
            </a:extLst>
          </p:cNvPr>
          <p:cNvSpPr txBox="1">
            <a:spLocks/>
          </p:cNvSpPr>
          <p:nvPr/>
        </p:nvSpPr>
        <p:spPr>
          <a:xfrm>
            <a:off x="636056" y="665133"/>
            <a:ext cx="5132446" cy="4961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Roboto-Regular"/>
              </a:rPr>
              <a:t>WP 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1 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focus group, conferenza </a:t>
            </a:r>
            <a:br>
              <a:rPr lang="it-IT" sz="2000" b="0" dirty="0">
                <a:solidFill>
                  <a:srgbClr val="000000"/>
                </a:solidFill>
                <a:latin typeface="Roboto-Regular"/>
              </a:rPr>
            </a:br>
            <a:r>
              <a:rPr lang="it-IT" sz="2000" dirty="0">
                <a:solidFill>
                  <a:schemeClr val="accent6"/>
                </a:solidFill>
                <a:latin typeface="Roboto-Bold"/>
              </a:rPr>
              <a:t>-&gt; analisi dei bisogni (pubblicazione)</a:t>
            </a:r>
            <a:endParaRPr lang="sl-SI" sz="2000" dirty="0">
              <a:solidFill>
                <a:schemeClr val="accent6"/>
              </a:solidFill>
              <a:latin typeface="Roboto-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Roboto-Regular"/>
              </a:rPr>
              <a:t>WP 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2 </a:t>
            </a:r>
            <a:r>
              <a:rPr lang="sl-SI" sz="2000" b="0" dirty="0" err="1">
                <a:solidFill>
                  <a:srgbClr val="000000"/>
                </a:solidFill>
                <a:latin typeface="Roboto-Regular"/>
              </a:rPr>
              <a:t>standardizzazione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2000" b="0" dirty="0" err="1">
                <a:solidFill>
                  <a:srgbClr val="000000"/>
                </a:solidFill>
                <a:latin typeface="Roboto-Regular"/>
              </a:rPr>
              <a:t>transfrontaliera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2000" b="0" dirty="0" err="1">
                <a:solidFill>
                  <a:srgbClr val="000000"/>
                </a:solidFill>
                <a:latin typeface="Roboto-Regular"/>
              </a:rPr>
              <a:t>dei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termini (</a:t>
            </a:r>
            <a:r>
              <a:rPr lang="sl-SI" sz="2000" b="0" dirty="0" err="1">
                <a:solidFill>
                  <a:srgbClr val="000000"/>
                </a:solidFill>
                <a:latin typeface="Roboto-Regular"/>
              </a:rPr>
              <a:t>trasferimento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+ </a:t>
            </a:r>
            <a:r>
              <a:rPr lang="sl-SI" sz="2000" b="0" dirty="0" err="1">
                <a:solidFill>
                  <a:srgbClr val="000000"/>
                </a:solidFill>
                <a:latin typeface="Roboto-Regular"/>
              </a:rPr>
              <a:t>lavoro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2000" b="0" dirty="0" err="1">
                <a:solidFill>
                  <a:srgbClr val="000000"/>
                </a:solidFill>
                <a:latin typeface="Roboto-Regular"/>
              </a:rPr>
              <a:t>congiunto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),</a:t>
            </a:r>
            <a:br>
              <a:rPr lang="sl-SI" sz="2000" b="0" dirty="0">
                <a:solidFill>
                  <a:srgbClr val="000000"/>
                </a:solidFill>
                <a:latin typeface="Roboto-Regular"/>
              </a:rPr>
            </a:br>
            <a:r>
              <a:rPr lang="sl-SI" sz="2000" dirty="0">
                <a:solidFill>
                  <a:schemeClr val="accent6"/>
                </a:solidFill>
                <a:latin typeface="Roboto-Bold"/>
              </a:rPr>
              <a:t>-&gt; termini </a:t>
            </a:r>
            <a:r>
              <a:rPr lang="sl-SI" sz="2000" dirty="0" err="1">
                <a:solidFill>
                  <a:schemeClr val="accent6"/>
                </a:solidFill>
                <a:latin typeface="Roboto-Bold"/>
              </a:rPr>
              <a:t>standardizzati</a:t>
            </a:r>
            <a:br>
              <a:rPr lang="sl-SI" sz="2000" dirty="0">
                <a:solidFill>
                  <a:schemeClr val="accent6"/>
                </a:solidFill>
                <a:latin typeface="Roboto-Bold"/>
              </a:rPr>
            </a:br>
            <a:r>
              <a:rPr lang="sl-SI" sz="2000" dirty="0">
                <a:solidFill>
                  <a:schemeClr val="accent6"/>
                </a:solidFill>
                <a:latin typeface="Roboto-Bold"/>
              </a:rPr>
              <a:t>-&gt; </a:t>
            </a:r>
            <a:r>
              <a:rPr lang="sl-SI" sz="2000" dirty="0" err="1">
                <a:solidFill>
                  <a:schemeClr val="accent6"/>
                </a:solidFill>
                <a:latin typeface="Roboto-Bold"/>
              </a:rPr>
              <a:t>modello</a:t>
            </a:r>
            <a:r>
              <a:rPr lang="sl-SI" sz="2000" dirty="0">
                <a:solidFill>
                  <a:schemeClr val="accent6"/>
                </a:solidFill>
                <a:latin typeface="Roboto-Bold"/>
              </a:rPr>
              <a:t> </a:t>
            </a:r>
            <a:r>
              <a:rPr lang="sl-SI" sz="2000" dirty="0" err="1">
                <a:solidFill>
                  <a:schemeClr val="accent6"/>
                </a:solidFill>
                <a:latin typeface="Roboto-Bold"/>
              </a:rPr>
              <a:t>comune</a:t>
            </a:r>
            <a:endParaRPr lang="sl-SI" sz="2000" dirty="0">
              <a:solidFill>
                <a:schemeClr val="accent6"/>
              </a:solidFill>
              <a:latin typeface="Roboto-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Roboto-Regular"/>
              </a:rPr>
              <a:t>WP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 3 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soluzioni innovative per la gestione della terminologia</a:t>
            </a:r>
            <a:br>
              <a:rPr lang="it-IT" sz="2000" b="0" dirty="0">
                <a:solidFill>
                  <a:srgbClr val="000000"/>
                </a:solidFill>
                <a:latin typeface="Roboto-Regular"/>
              </a:rPr>
            </a:br>
            <a:r>
              <a:rPr lang="it-IT" sz="2000" dirty="0">
                <a:solidFill>
                  <a:schemeClr val="accent6"/>
                </a:solidFill>
                <a:latin typeface="Roboto-Bold"/>
              </a:rPr>
              <a:t>-&gt; strumento terminologico </a:t>
            </a:r>
            <a:r>
              <a:rPr lang="sl-SI" sz="2000" dirty="0">
                <a:solidFill>
                  <a:schemeClr val="accent6"/>
                </a:solidFill>
                <a:latin typeface="Roboto-Bold"/>
              </a:rPr>
              <a:t>ICT</a:t>
            </a:r>
            <a:br>
              <a:rPr lang="sl-SI" sz="2000" dirty="0">
                <a:solidFill>
                  <a:schemeClr val="accent6"/>
                </a:solidFill>
                <a:latin typeface="Roboto-Bold"/>
              </a:rPr>
            </a:br>
            <a:r>
              <a:rPr lang="sl-SI" sz="2000" dirty="0">
                <a:solidFill>
                  <a:schemeClr val="accent6"/>
                </a:solidFill>
                <a:latin typeface="Roboto-Bold"/>
              </a:rPr>
              <a:t>-&gt; </a:t>
            </a:r>
            <a:r>
              <a:rPr lang="sl-SI" sz="2000" dirty="0" err="1">
                <a:solidFill>
                  <a:schemeClr val="accent6"/>
                </a:solidFill>
                <a:latin typeface="Roboto-Bold"/>
              </a:rPr>
              <a:t>wor</a:t>
            </a:r>
            <a:r>
              <a:rPr lang="it-IT" sz="2000" dirty="0">
                <a:solidFill>
                  <a:schemeClr val="accent6"/>
                </a:solidFill>
                <a:latin typeface="Roboto-Bold"/>
              </a:rPr>
              <a:t>k</a:t>
            </a:r>
            <a:r>
              <a:rPr lang="sl-SI" sz="2000" dirty="0" err="1">
                <a:solidFill>
                  <a:schemeClr val="accent6"/>
                </a:solidFill>
                <a:latin typeface="Roboto-Bold"/>
              </a:rPr>
              <a:t>shop</a:t>
            </a:r>
            <a:endParaRPr lang="it-IT" sz="2000" dirty="0">
              <a:solidFill>
                <a:schemeClr val="accent6"/>
              </a:solidFill>
              <a:latin typeface="Roboto-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Roboto-Regular"/>
              </a:rPr>
              <a:t>WP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 4 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strategie e piani d’azione</a:t>
            </a:r>
            <a:br>
              <a:rPr lang="it-IT" sz="2000" b="0" dirty="0">
                <a:solidFill>
                  <a:srgbClr val="000000"/>
                </a:solidFill>
                <a:latin typeface="Roboto-Regular"/>
              </a:rPr>
            </a:br>
            <a:r>
              <a:rPr lang="it-IT" sz="2000" dirty="0">
                <a:solidFill>
                  <a:schemeClr val="accent6"/>
                </a:solidFill>
                <a:latin typeface="Roboto-Bold"/>
              </a:rPr>
              <a:t>-&gt; documento strategico congiunto</a:t>
            </a:r>
            <a:endParaRPr lang="sl-SI" sz="2000" dirty="0">
              <a:solidFill>
                <a:schemeClr val="accent6"/>
              </a:solidFill>
              <a:latin typeface="Roboto-Bold"/>
            </a:endParaRP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09AF93B-5BC4-F709-94CD-ADACCFD51B78}"/>
              </a:ext>
            </a:extLst>
          </p:cNvPr>
          <p:cNvSpPr txBox="1">
            <a:spLocks/>
          </p:cNvSpPr>
          <p:nvPr/>
        </p:nvSpPr>
        <p:spPr>
          <a:xfrm>
            <a:off x="6879436" y="1279291"/>
            <a:ext cx="4676508" cy="47040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l-SI" sz="2000" b="1" dirty="0">
                <a:solidFill>
                  <a:srgbClr val="000000"/>
                </a:solidFill>
                <a:latin typeface="Roboto-Regular"/>
              </a:rPr>
              <a:t>DP 1 </a:t>
            </a:r>
            <a:r>
              <a:rPr lang="sl-SI" sz="2000" dirty="0">
                <a:solidFill>
                  <a:srgbClr val="000000"/>
                </a:solidFill>
                <a:latin typeface="Roboto-Regular"/>
              </a:rPr>
              <a:t>fokusne skupine, konferenca</a:t>
            </a:r>
            <a:br>
              <a:rPr lang="sl-SI" sz="2000" dirty="0">
                <a:solidFill>
                  <a:srgbClr val="000000"/>
                </a:solidFill>
                <a:latin typeface="Roboto-Regular"/>
              </a:rPr>
            </a:br>
            <a:r>
              <a:rPr lang="sl-SI" sz="2000" b="1" dirty="0">
                <a:solidFill>
                  <a:schemeClr val="accent6"/>
                </a:solidFill>
                <a:latin typeface="Roboto-Bold"/>
              </a:rPr>
              <a:t>-&gt; analiza potreb </a:t>
            </a:r>
            <a:br>
              <a:rPr lang="sl-SI" sz="2000" b="1" dirty="0">
                <a:solidFill>
                  <a:schemeClr val="accent6"/>
                </a:solidFill>
                <a:latin typeface="Roboto-Bold"/>
              </a:rPr>
            </a:br>
            <a:r>
              <a:rPr lang="sl-SI" sz="2000" b="1" dirty="0">
                <a:solidFill>
                  <a:schemeClr val="accent6"/>
                </a:solidFill>
                <a:latin typeface="Roboto-Bold"/>
              </a:rPr>
              <a:t>(publikacija)</a:t>
            </a:r>
          </a:p>
          <a:p>
            <a:r>
              <a:rPr lang="sl-SI" sz="2000" b="1" dirty="0">
                <a:solidFill>
                  <a:srgbClr val="000000"/>
                </a:solidFill>
                <a:latin typeface="Roboto-Regular"/>
              </a:rPr>
              <a:t>DP 2 </a:t>
            </a:r>
            <a:r>
              <a:rPr lang="sl-SI" sz="2000" dirty="0">
                <a:solidFill>
                  <a:srgbClr val="000000"/>
                </a:solidFill>
                <a:latin typeface="Roboto-Regular"/>
              </a:rPr>
              <a:t>čezmejna standardizacija terminov</a:t>
            </a:r>
            <a:br>
              <a:rPr lang="sl-SI" sz="2000" dirty="0">
                <a:solidFill>
                  <a:srgbClr val="000000"/>
                </a:solidFill>
                <a:latin typeface="Roboto-Regular"/>
              </a:rPr>
            </a:br>
            <a:r>
              <a:rPr lang="sl-SI" sz="2000" dirty="0">
                <a:solidFill>
                  <a:srgbClr val="000000"/>
                </a:solidFill>
                <a:latin typeface="Roboto-Regular"/>
              </a:rPr>
              <a:t>(prenos + skupno delo partnerjev)</a:t>
            </a:r>
            <a:br>
              <a:rPr lang="sl-SI" sz="2000" dirty="0">
                <a:solidFill>
                  <a:srgbClr val="000000"/>
                </a:solidFill>
                <a:latin typeface="Roboto-Regular"/>
              </a:rPr>
            </a:br>
            <a:r>
              <a:rPr lang="sl-SI" sz="2000" b="1" dirty="0">
                <a:solidFill>
                  <a:schemeClr val="accent6"/>
                </a:solidFill>
                <a:latin typeface="Roboto-Bold"/>
              </a:rPr>
              <a:t>-&gt; standardizirani termini</a:t>
            </a:r>
            <a:br>
              <a:rPr lang="sl-SI" sz="2000" b="1" dirty="0">
                <a:solidFill>
                  <a:schemeClr val="accent6"/>
                </a:solidFill>
                <a:latin typeface="Roboto-Bold"/>
              </a:rPr>
            </a:br>
            <a:r>
              <a:rPr lang="sl-SI" sz="2000" b="1" dirty="0">
                <a:solidFill>
                  <a:schemeClr val="accent6"/>
                </a:solidFill>
                <a:latin typeface="Roboto-Bold"/>
              </a:rPr>
              <a:t>-&gt; skupni model</a:t>
            </a:r>
          </a:p>
          <a:p>
            <a:r>
              <a:rPr lang="sl-SI" sz="2000" b="1" dirty="0">
                <a:solidFill>
                  <a:srgbClr val="000000"/>
                </a:solidFill>
                <a:latin typeface="Roboto-Regular"/>
              </a:rPr>
              <a:t>DP 3 </a:t>
            </a:r>
            <a:r>
              <a:rPr lang="sl-SI" sz="2000" dirty="0">
                <a:solidFill>
                  <a:srgbClr val="000000"/>
                </a:solidFill>
                <a:latin typeface="Roboto-Regular"/>
              </a:rPr>
              <a:t>inovativne rešitve za upravljanje terminologije</a:t>
            </a:r>
            <a:br>
              <a:rPr lang="sl-SI" sz="2000" dirty="0">
                <a:solidFill>
                  <a:srgbClr val="000000"/>
                </a:solidFill>
                <a:latin typeface="Roboto-Regular"/>
              </a:rPr>
            </a:br>
            <a:r>
              <a:rPr lang="sl-SI" sz="2000" b="1" dirty="0">
                <a:solidFill>
                  <a:schemeClr val="accent6"/>
                </a:solidFill>
                <a:latin typeface="Roboto-Bold"/>
              </a:rPr>
              <a:t>-&gt; terminološko orodje IKT</a:t>
            </a:r>
            <a:br>
              <a:rPr lang="sl-SI" sz="2000" b="1" dirty="0">
                <a:solidFill>
                  <a:schemeClr val="accent6"/>
                </a:solidFill>
                <a:latin typeface="Roboto-Bold"/>
              </a:rPr>
            </a:br>
            <a:r>
              <a:rPr lang="sl-SI" sz="2000" b="1" dirty="0">
                <a:solidFill>
                  <a:schemeClr val="accent6"/>
                </a:solidFill>
                <a:latin typeface="Roboto-Bold"/>
              </a:rPr>
              <a:t>-&gt; delavnice</a:t>
            </a:r>
          </a:p>
          <a:p>
            <a:r>
              <a:rPr lang="sl-SI" sz="2000" b="1" dirty="0">
                <a:solidFill>
                  <a:srgbClr val="000000"/>
                </a:solidFill>
                <a:latin typeface="Roboto-Regular"/>
              </a:rPr>
              <a:t>DP 4 </a:t>
            </a:r>
            <a:r>
              <a:rPr lang="sl-SI" sz="2000" dirty="0">
                <a:solidFill>
                  <a:srgbClr val="000000"/>
                </a:solidFill>
                <a:latin typeface="Roboto-Regular"/>
              </a:rPr>
              <a:t>strategije in načrti</a:t>
            </a:r>
            <a:br>
              <a:rPr lang="sl-SI" sz="2000" dirty="0">
                <a:solidFill>
                  <a:srgbClr val="000000"/>
                </a:solidFill>
                <a:latin typeface="Roboto-Regular"/>
              </a:rPr>
            </a:br>
            <a:r>
              <a:rPr lang="sl-SI" sz="2000" b="1" dirty="0">
                <a:solidFill>
                  <a:schemeClr val="accent6"/>
                </a:solidFill>
                <a:latin typeface="Roboto-Bold"/>
              </a:rPr>
              <a:t>-&gt; skupni strateški dokument</a:t>
            </a:r>
          </a:p>
        </p:txBody>
      </p:sp>
    </p:spTree>
    <p:extLst>
      <p:ext uri="{BB962C8B-B14F-4D97-AF65-F5344CB8AC3E}">
        <p14:creationId xmlns:p14="http://schemas.microsoft.com/office/powerpoint/2010/main" val="598998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C3B4BF8-243C-4A2D-860E-3A4724E886DE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Auditorium, 3/6/2024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Auditorium, 3. 6.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03FC6F91-B249-C0DE-8F95-2AA433EC9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5878514"/>
            <a:ext cx="9144001" cy="7143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5B06A0E-F3BF-0242-DBE8-C0CB861F5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1557338"/>
            <a:ext cx="4787900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925" indent="-161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endParaRPr lang="sl-SI" altLang="it-IT" sz="1600">
              <a:solidFill>
                <a:schemeClr val="accent2"/>
              </a:solidFill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sl-SI" altLang="it-IT" sz="160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B4AADE1D-2408-CEF8-8E8B-4029A19F5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851" y="1484314"/>
            <a:ext cx="45005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925" indent="-161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600" i="1"/>
          </a:p>
        </p:txBody>
      </p:sp>
      <p:sp>
        <p:nvSpPr>
          <p:cNvPr id="18" name="CasellaDiTesto 1">
            <a:extLst>
              <a:ext uri="{FF2B5EF4-FFF2-40B4-BE49-F238E27FC236}">
                <a16:creationId xmlns:a16="http://schemas.microsoft.com/office/drawing/2014/main" id="{5DF55F61-785D-40E0-1A43-80D76928C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014" y="660671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accent6"/>
                </a:solidFill>
                <a:latin typeface="Roboto-Bold"/>
              </a:rPr>
              <a:t>3, 2, 1… SI PARTE!</a:t>
            </a:r>
            <a:endParaRPr lang="it-IT" altLang="it-IT" sz="2000" dirty="0">
              <a:solidFill>
                <a:srgbClr val="183883"/>
              </a:solidFill>
            </a:endParaRPr>
          </a:p>
        </p:txBody>
      </p:sp>
      <p:sp>
        <p:nvSpPr>
          <p:cNvPr id="19" name="CasellaDiTesto 7">
            <a:extLst>
              <a:ext uri="{FF2B5EF4-FFF2-40B4-BE49-F238E27FC236}">
                <a16:creationId xmlns:a16="http://schemas.microsoft.com/office/drawing/2014/main" id="{64483FD6-5A04-C443-5CA3-5D8B5425C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951" y="795514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sz="2000" dirty="0">
                <a:solidFill>
                  <a:schemeClr val="accent6"/>
                </a:solidFill>
                <a:latin typeface="Roboto-Bold"/>
              </a:rPr>
              <a:t>3, 2, 1 ... GREMO!</a:t>
            </a:r>
            <a:endParaRPr lang="it-IT" altLang="it-IT" sz="2000" dirty="0">
              <a:solidFill>
                <a:srgbClr val="183883"/>
              </a:solidFill>
            </a:endParaRP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386CF73D-6A44-1E4B-D459-9DB3B7781B6C}"/>
              </a:ext>
            </a:extLst>
          </p:cNvPr>
          <p:cNvSpPr txBox="1">
            <a:spLocks/>
          </p:cNvSpPr>
          <p:nvPr/>
        </p:nvSpPr>
        <p:spPr>
          <a:xfrm>
            <a:off x="1370118" y="1272768"/>
            <a:ext cx="4476750" cy="4961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Roboto-Regular"/>
              </a:rPr>
              <a:t>3/6</a:t>
            </a:r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: KICK-OFF MEETING</a:t>
            </a:r>
          </a:p>
          <a:p>
            <a:endParaRPr lang="sl-SI" sz="2000" b="0" dirty="0">
              <a:solidFill>
                <a:srgbClr val="000000"/>
              </a:solidFill>
              <a:latin typeface="Roboto-Regular"/>
            </a:endParaRPr>
          </a:p>
          <a:p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            ASSEMBLEA DEI PARTNER</a:t>
            </a:r>
          </a:p>
          <a:p>
            <a:r>
              <a:rPr lang="sl-SI" sz="2000" b="0" dirty="0">
                <a:solidFill>
                  <a:srgbClr val="000000"/>
                </a:solidFill>
                <a:latin typeface="Roboto-Regular"/>
              </a:rPr>
              <a:t>             COMITATO SCIENTIFICO</a:t>
            </a:r>
          </a:p>
          <a:p>
            <a:endParaRPr lang="sl-SI" sz="2000" b="0" dirty="0">
              <a:solidFill>
                <a:srgbClr val="000000"/>
              </a:solidFill>
              <a:latin typeface="Roboto-Regular"/>
            </a:endParaRPr>
          </a:p>
          <a:p>
            <a:endParaRPr lang="sl-SI" sz="2000" b="0" dirty="0">
              <a:solidFill>
                <a:srgbClr val="000000"/>
              </a:solidFill>
              <a:latin typeface="Roboto-Regular"/>
            </a:endParaRPr>
          </a:p>
          <a:p>
            <a:endParaRPr lang="sl-SI" sz="2000" b="0" dirty="0">
              <a:solidFill>
                <a:srgbClr val="000000"/>
              </a:solidFill>
              <a:latin typeface="Roboto-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Roboto-Regular"/>
              </a:rPr>
              <a:t>6, 7 e 8/2024: WP 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1.1 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focus group</a:t>
            </a:r>
            <a:br>
              <a:rPr lang="it-IT" sz="2000" b="0" dirty="0">
                <a:solidFill>
                  <a:srgbClr val="000000"/>
                </a:solidFill>
                <a:latin typeface="Roboto-Regular"/>
              </a:rPr>
            </a:br>
            <a:endParaRPr lang="it-IT" sz="2000" b="0" dirty="0">
              <a:solidFill>
                <a:srgbClr val="000000"/>
              </a:solidFill>
              <a:latin typeface="Roboto-Regular"/>
            </a:endParaRPr>
          </a:p>
          <a:p>
            <a:pPr marL="349250" indent="-120650"/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  3 FG (1 </a:t>
            </a:r>
            <a:r>
              <a:rPr lang="it-IT" sz="2000" b="0" dirty="0" err="1">
                <a:solidFill>
                  <a:srgbClr val="000000"/>
                </a:solidFill>
                <a:latin typeface="Roboto-Regular"/>
              </a:rPr>
              <a:t>slo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 in Ita, 1 ita in </a:t>
            </a:r>
            <a:r>
              <a:rPr lang="it-IT" sz="2000" b="0" dirty="0" err="1">
                <a:solidFill>
                  <a:srgbClr val="000000"/>
                </a:solidFill>
                <a:latin typeface="Roboto-Regular"/>
              </a:rPr>
              <a:t>Slo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, 1 </a:t>
            </a:r>
            <a:r>
              <a:rPr lang="it-IT" sz="2000" b="0" dirty="0" err="1">
                <a:solidFill>
                  <a:srgbClr val="000000"/>
                </a:solidFill>
                <a:latin typeface="Roboto-Regular"/>
              </a:rPr>
              <a:t>fur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)</a:t>
            </a:r>
          </a:p>
          <a:p>
            <a:pPr marL="349250"/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RA FVG, CAN e </a:t>
            </a:r>
            <a:r>
              <a:rPr lang="it-IT" sz="2000" b="0" dirty="0" err="1">
                <a:solidFill>
                  <a:srgbClr val="000000"/>
                </a:solidFill>
                <a:latin typeface="Roboto-Regular"/>
              </a:rPr>
              <a:t>ARLeF</a:t>
            </a:r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 -&gt; PA</a:t>
            </a:r>
          </a:p>
          <a:p>
            <a:pPr marL="349250"/>
            <a:r>
              <a:rPr lang="it-IT" sz="2000" b="0" dirty="0">
                <a:solidFill>
                  <a:srgbClr val="000000"/>
                </a:solidFill>
                <a:latin typeface="Roboto-Regular"/>
              </a:rPr>
              <a:t>analisi dei bisogni: op. multilingue + mediazione interlinguistica</a:t>
            </a:r>
            <a:br>
              <a:rPr lang="it-IT" sz="2000" b="0" dirty="0">
                <a:solidFill>
                  <a:srgbClr val="000000"/>
                </a:solidFill>
                <a:latin typeface="Roboto-Regular"/>
              </a:rPr>
            </a:br>
            <a:endParaRPr lang="sl-SI" sz="2000" b="0" dirty="0">
              <a:solidFill>
                <a:schemeClr val="accent6"/>
              </a:solidFill>
              <a:latin typeface="Roboto-Bold"/>
            </a:endParaRPr>
          </a:p>
        </p:txBody>
      </p:sp>
      <p:sp>
        <p:nvSpPr>
          <p:cNvPr id="21" name="Down Arrow 1">
            <a:extLst>
              <a:ext uri="{FF2B5EF4-FFF2-40B4-BE49-F238E27FC236}">
                <a16:creationId xmlns:a16="http://schemas.microsoft.com/office/drawing/2014/main" id="{F298063C-EB2A-F5BD-7A2E-BA47C1EDB294}"/>
              </a:ext>
            </a:extLst>
          </p:cNvPr>
          <p:cNvSpPr/>
          <p:nvPr/>
        </p:nvSpPr>
        <p:spPr>
          <a:xfrm>
            <a:off x="1862156" y="2684736"/>
            <a:ext cx="144140" cy="936104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66D8DF44-1FF0-7386-7BBC-FBF7315C39B7}"/>
              </a:ext>
            </a:extLst>
          </p:cNvPr>
          <p:cNvSpPr txBox="1">
            <a:spLocks/>
          </p:cNvSpPr>
          <p:nvPr/>
        </p:nvSpPr>
        <p:spPr bwMode="auto">
          <a:xfrm>
            <a:off x="6558862" y="1191388"/>
            <a:ext cx="4566395" cy="496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l-SI" sz="2000" b="1" kern="0" dirty="0">
                <a:solidFill>
                  <a:srgbClr val="000000"/>
                </a:solidFill>
                <a:latin typeface="Roboto-Regular"/>
              </a:rPr>
              <a:t>3. 6.: </a:t>
            </a:r>
            <a:r>
              <a:rPr lang="sl-SI" sz="2000" kern="0" dirty="0">
                <a:solidFill>
                  <a:srgbClr val="000000"/>
                </a:solidFill>
                <a:latin typeface="Roboto-Regular"/>
              </a:rPr>
              <a:t>KICK-OFF MEETING</a:t>
            </a:r>
          </a:p>
          <a:p>
            <a:pPr marL="0" indent="0">
              <a:buNone/>
            </a:pPr>
            <a:endParaRPr lang="sl-SI" sz="2000" kern="0" dirty="0">
              <a:solidFill>
                <a:srgbClr val="000000"/>
              </a:solidFill>
              <a:latin typeface="Roboto-Regular"/>
            </a:endParaRPr>
          </a:p>
          <a:p>
            <a:pPr marL="0" indent="0">
              <a:buNone/>
            </a:pPr>
            <a:r>
              <a:rPr lang="sl-SI" sz="2000" kern="0" dirty="0">
                <a:solidFill>
                  <a:srgbClr val="000000"/>
                </a:solidFill>
                <a:latin typeface="Roboto-Regular"/>
              </a:rPr>
              <a:t>             ZBOR PARTNERJEV</a:t>
            </a:r>
          </a:p>
          <a:p>
            <a:pPr marL="0" indent="0">
              <a:buNone/>
            </a:pPr>
            <a:r>
              <a:rPr lang="sl-SI" sz="2000" kern="0" dirty="0">
                <a:solidFill>
                  <a:srgbClr val="000000"/>
                </a:solidFill>
                <a:latin typeface="Roboto-Regular"/>
              </a:rPr>
              <a:t>             STROKOVNI ODBOR</a:t>
            </a:r>
          </a:p>
          <a:p>
            <a:pPr marL="0" indent="0">
              <a:buNone/>
            </a:pPr>
            <a:endParaRPr lang="sl-SI" sz="2000" b="1" kern="0" dirty="0">
              <a:solidFill>
                <a:srgbClr val="000000"/>
              </a:solidFill>
              <a:latin typeface="Roboto-Regular"/>
            </a:endParaRPr>
          </a:p>
          <a:p>
            <a:pPr marL="0" indent="0">
              <a:buNone/>
            </a:pPr>
            <a:endParaRPr lang="sl-SI" sz="2000" b="1" kern="0" dirty="0">
              <a:solidFill>
                <a:srgbClr val="000000"/>
              </a:solidFill>
              <a:latin typeface="Roboto-Regular"/>
            </a:endParaRPr>
          </a:p>
          <a:p>
            <a:pPr marL="0" indent="0">
              <a:buNone/>
            </a:pPr>
            <a:endParaRPr lang="sl-SI" sz="2000" b="1" kern="0" dirty="0">
              <a:solidFill>
                <a:srgbClr val="000000"/>
              </a:solidFill>
              <a:latin typeface="Roboto-Regular"/>
            </a:endParaRPr>
          </a:p>
          <a:p>
            <a:r>
              <a:rPr lang="sl-SI" sz="2000" b="1" kern="0" dirty="0">
                <a:solidFill>
                  <a:srgbClr val="000000"/>
                </a:solidFill>
                <a:latin typeface="Roboto-Regular"/>
              </a:rPr>
              <a:t>6., 7. in 8./24: DS </a:t>
            </a:r>
            <a:r>
              <a:rPr lang="it-IT" sz="2000" b="1" kern="0" dirty="0">
                <a:solidFill>
                  <a:srgbClr val="000000"/>
                </a:solidFill>
                <a:latin typeface="Roboto-Regular"/>
              </a:rPr>
              <a:t>1.1</a:t>
            </a:r>
            <a:r>
              <a:rPr lang="it-IT" sz="2000" kern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2000" kern="0" dirty="0" err="1">
                <a:solidFill>
                  <a:srgbClr val="000000"/>
                </a:solidFill>
                <a:latin typeface="Roboto-Regular"/>
              </a:rPr>
              <a:t>fokusne</a:t>
            </a:r>
            <a:r>
              <a:rPr lang="it-IT" sz="2000" kern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2000" kern="0" dirty="0" err="1">
                <a:solidFill>
                  <a:srgbClr val="000000"/>
                </a:solidFill>
                <a:latin typeface="Roboto-Regular"/>
              </a:rPr>
              <a:t>sk</a:t>
            </a:r>
            <a:r>
              <a:rPr lang="it-IT" sz="2000" kern="0" dirty="0">
                <a:solidFill>
                  <a:srgbClr val="000000"/>
                </a:solidFill>
                <a:latin typeface="Roboto-Regular"/>
              </a:rPr>
              <a:t>.</a:t>
            </a:r>
            <a:br>
              <a:rPr lang="it-IT" sz="2000" kern="0" dirty="0">
                <a:solidFill>
                  <a:srgbClr val="000000"/>
                </a:solidFill>
                <a:latin typeface="Roboto-Regular"/>
              </a:rPr>
            </a:br>
            <a:endParaRPr lang="it-IT" sz="2000" kern="0" dirty="0">
              <a:solidFill>
                <a:srgbClr val="000000"/>
              </a:solidFill>
              <a:latin typeface="Roboto-Regular"/>
            </a:endParaRPr>
          </a:p>
          <a:p>
            <a:pPr marL="349250" indent="-120650">
              <a:buNone/>
            </a:pPr>
            <a:r>
              <a:rPr lang="it-IT" sz="2000" b="1" dirty="0">
                <a:solidFill>
                  <a:srgbClr val="000000"/>
                </a:solidFill>
                <a:latin typeface="Roboto-Regular"/>
              </a:rPr>
              <a:t>  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3 FS (1 </a:t>
            </a:r>
            <a:r>
              <a:rPr lang="it-IT" sz="2000" dirty="0" err="1">
                <a:solidFill>
                  <a:srgbClr val="000000"/>
                </a:solidFill>
                <a:latin typeface="Roboto-Regular"/>
              </a:rPr>
              <a:t>slo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 v Ita, 1 ita v </a:t>
            </a:r>
            <a:r>
              <a:rPr lang="it-IT" sz="2000" dirty="0" err="1">
                <a:solidFill>
                  <a:srgbClr val="000000"/>
                </a:solidFill>
                <a:latin typeface="Roboto-Regular"/>
              </a:rPr>
              <a:t>Slo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, 1 </a:t>
            </a:r>
            <a:r>
              <a:rPr lang="it-IT" sz="2000" dirty="0" err="1">
                <a:solidFill>
                  <a:srgbClr val="000000"/>
                </a:solidFill>
                <a:latin typeface="Roboto-Regular"/>
              </a:rPr>
              <a:t>fur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)</a:t>
            </a:r>
          </a:p>
          <a:p>
            <a:pPr marL="349250" indent="0">
              <a:buNone/>
            </a:pPr>
            <a:r>
              <a:rPr lang="it-IT" sz="2000" dirty="0">
                <a:solidFill>
                  <a:srgbClr val="000000"/>
                </a:solidFill>
                <a:latin typeface="Roboto-Regular"/>
              </a:rPr>
              <a:t>RA FVG, CAN in </a:t>
            </a:r>
            <a:r>
              <a:rPr lang="it-IT" sz="2000" dirty="0" err="1">
                <a:solidFill>
                  <a:srgbClr val="000000"/>
                </a:solidFill>
                <a:latin typeface="Roboto-Regular"/>
              </a:rPr>
              <a:t>ARLeF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 -&gt; </a:t>
            </a:r>
            <a:r>
              <a:rPr lang="it-IT" sz="2000" dirty="0" err="1">
                <a:solidFill>
                  <a:srgbClr val="000000"/>
                </a:solidFill>
                <a:latin typeface="Roboto-Regular"/>
              </a:rPr>
              <a:t>javna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Roboto-Regular"/>
              </a:rPr>
              <a:t>upr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.</a:t>
            </a:r>
          </a:p>
          <a:p>
            <a:pPr marL="349250" indent="0">
              <a:buNone/>
            </a:pPr>
            <a:r>
              <a:rPr lang="it-IT" sz="2000" dirty="0" err="1">
                <a:solidFill>
                  <a:srgbClr val="000000"/>
                </a:solidFill>
                <a:latin typeface="Roboto-Regular"/>
              </a:rPr>
              <a:t>analiza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Roboto-Regular"/>
              </a:rPr>
              <a:t>potreb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: </a:t>
            </a:r>
            <a:r>
              <a:rPr lang="it-IT" sz="2000" dirty="0" err="1">
                <a:solidFill>
                  <a:srgbClr val="000000"/>
                </a:solidFill>
                <a:latin typeface="Roboto-Regular"/>
              </a:rPr>
              <a:t>večjez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. </a:t>
            </a:r>
            <a:r>
              <a:rPr lang="it-IT" sz="2000" dirty="0" err="1">
                <a:solidFill>
                  <a:srgbClr val="000000"/>
                </a:solidFill>
                <a:latin typeface="Roboto-Regular"/>
              </a:rPr>
              <a:t>poslovanje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 + </a:t>
            </a:r>
            <a:r>
              <a:rPr lang="it-IT" sz="2000" dirty="0" err="1">
                <a:solidFill>
                  <a:srgbClr val="000000"/>
                </a:solidFill>
                <a:latin typeface="Roboto-Regular"/>
              </a:rPr>
              <a:t>medjezikovno</a:t>
            </a:r>
            <a:r>
              <a:rPr lang="it-IT" sz="20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Roboto-Regular"/>
              </a:rPr>
              <a:t>posredovanje</a:t>
            </a:r>
            <a:br>
              <a:rPr lang="it-IT" sz="2000" dirty="0">
                <a:solidFill>
                  <a:srgbClr val="000000"/>
                </a:solidFill>
                <a:latin typeface="Roboto-Regular"/>
              </a:rPr>
            </a:br>
            <a:endParaRPr lang="sl-SI" sz="2000" dirty="0">
              <a:solidFill>
                <a:schemeClr val="accent6"/>
              </a:solidFill>
              <a:latin typeface="Roboto-Bold"/>
            </a:endParaRPr>
          </a:p>
        </p:txBody>
      </p:sp>
      <p:sp>
        <p:nvSpPr>
          <p:cNvPr id="23" name="Down Arrow 4">
            <a:extLst>
              <a:ext uri="{FF2B5EF4-FFF2-40B4-BE49-F238E27FC236}">
                <a16:creationId xmlns:a16="http://schemas.microsoft.com/office/drawing/2014/main" id="{713C6E9D-A0EA-8FE2-2879-21BD0E0EF918}"/>
              </a:ext>
            </a:extLst>
          </p:cNvPr>
          <p:cNvSpPr/>
          <p:nvPr/>
        </p:nvSpPr>
        <p:spPr>
          <a:xfrm>
            <a:off x="7565979" y="2739623"/>
            <a:ext cx="144140" cy="936104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3DB6F392-2B33-47A3-AF18-923C6E746C94}"/>
              </a:ext>
            </a:extLst>
          </p:cNvPr>
          <p:cNvSpPr txBox="1"/>
          <p:nvPr/>
        </p:nvSpPr>
        <p:spPr>
          <a:xfrm>
            <a:off x="2481014" y="2865685"/>
            <a:ext cx="252028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6"/>
                </a:solidFill>
                <a:latin typeface="Roboto-Bold"/>
              </a:rPr>
              <a:t>presentazione</a:t>
            </a:r>
            <a:r>
              <a:rPr lang="en-US" dirty="0">
                <a:solidFill>
                  <a:schemeClr val="accent6"/>
                </a:solidFill>
                <a:latin typeface="Roboto-Bold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Roboto-Bold"/>
              </a:rPr>
              <a:t>pubblica</a:t>
            </a:r>
            <a:r>
              <a:rPr lang="en-US" dirty="0">
                <a:solidFill>
                  <a:schemeClr val="accent6"/>
                </a:solidFill>
                <a:latin typeface="Roboto-Bold"/>
              </a:rPr>
              <a:t> del </a:t>
            </a:r>
            <a:r>
              <a:rPr lang="en-US" dirty="0" err="1">
                <a:solidFill>
                  <a:schemeClr val="accent6"/>
                </a:solidFill>
                <a:latin typeface="Roboto-Bold"/>
              </a:rPr>
              <a:t>progetto</a:t>
            </a:r>
            <a:endParaRPr lang="en-US" dirty="0">
              <a:solidFill>
                <a:schemeClr val="accent6"/>
              </a:solidFill>
              <a:latin typeface="Roboto-Bold"/>
            </a:endParaRP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F14CE1E2-A25B-2C42-CE1E-9574520B0138}"/>
              </a:ext>
            </a:extLst>
          </p:cNvPr>
          <p:cNvSpPr txBox="1"/>
          <p:nvPr/>
        </p:nvSpPr>
        <p:spPr>
          <a:xfrm>
            <a:off x="8021677" y="2845946"/>
            <a:ext cx="252028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6"/>
                </a:solidFill>
                <a:latin typeface="Roboto-Bold"/>
              </a:rPr>
              <a:t>javna</a:t>
            </a:r>
            <a:r>
              <a:rPr lang="en-US" dirty="0">
                <a:solidFill>
                  <a:schemeClr val="accent6"/>
                </a:solidFill>
                <a:latin typeface="Roboto-Bold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Roboto-Bold"/>
              </a:rPr>
              <a:t>predstavitev</a:t>
            </a:r>
            <a:r>
              <a:rPr lang="en-US" dirty="0">
                <a:solidFill>
                  <a:schemeClr val="accent6"/>
                </a:solidFill>
                <a:latin typeface="Roboto-Bold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Roboto-Bold"/>
              </a:rPr>
              <a:t>projekta</a:t>
            </a:r>
            <a:endParaRPr lang="en-US" dirty="0">
              <a:solidFill>
                <a:schemeClr val="accent6"/>
              </a:solidFill>
              <a:latin typeface="Roboto-Bold"/>
            </a:endParaRPr>
          </a:p>
        </p:txBody>
      </p:sp>
    </p:spTree>
    <p:extLst>
      <p:ext uri="{BB962C8B-B14F-4D97-AF65-F5344CB8AC3E}">
        <p14:creationId xmlns:p14="http://schemas.microsoft.com/office/powerpoint/2010/main" val="1260532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C3B4BF8-243C-4A2D-860E-3A4724E886DE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Auditorium, 3/6/2024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Auditorium, 3. 6.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03FC6F91-B249-C0DE-8F95-2AA433EC9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5878514"/>
            <a:ext cx="9144001" cy="7143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5B06A0E-F3BF-0242-DBE8-C0CB861F5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1557338"/>
            <a:ext cx="4787900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925" indent="-161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endParaRPr lang="sl-SI" altLang="it-IT" sz="1600">
              <a:solidFill>
                <a:schemeClr val="accent2"/>
              </a:solidFill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sl-SI" altLang="it-IT" sz="160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B4AADE1D-2408-CEF8-8E8B-4029A19F5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851" y="1484314"/>
            <a:ext cx="45005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925" indent="-161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600" i="1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1F1EDC30-332A-E66A-021C-9E8A31504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69" y="4484277"/>
            <a:ext cx="450056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925" indent="-161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presto!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kmalu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svidenje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riviodisi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it-IT" altLang="it-IT" sz="28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5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548FB95C-19A1-B4A1-6F73-B045A916B8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5390B42-F250-D860-3889-CFA40392FF9B}"/>
              </a:ext>
            </a:extLst>
          </p:cNvPr>
          <p:cNvSpPr/>
          <p:nvPr/>
        </p:nvSpPr>
        <p:spPr>
          <a:xfrm>
            <a:off x="0" y="1290396"/>
            <a:ext cx="12192000" cy="5567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5D31F6-A277-CA9E-B1E4-4C17B39CAFB1}"/>
              </a:ext>
            </a:extLst>
          </p:cNvPr>
          <p:cNvSpPr txBox="1"/>
          <p:nvPr/>
        </p:nvSpPr>
        <p:spPr>
          <a:xfrm>
            <a:off x="739219" y="1625379"/>
            <a:ext cx="49696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err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Monitoraggio</a:t>
            </a:r>
            <a:r>
              <a:rPr lang="sl-SI" sz="3200" b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sl-SI" sz="3200" b="1" dirty="0" err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controllo</a:t>
            </a:r>
            <a:r>
              <a:rPr lang="sl-SI" sz="3200" b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3200" b="1" dirty="0" err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dell‘esecuzione</a:t>
            </a:r>
            <a:r>
              <a:rPr lang="sl-SI" sz="3200" b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3200" b="1" dirty="0" err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progettuale</a:t>
            </a:r>
            <a:r>
              <a:rPr lang="it-IT" sz="3200" b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B40F46-3F54-365D-EDCE-FB9265B0E08D}"/>
              </a:ext>
            </a:extLst>
          </p:cNvPr>
          <p:cNvSpPr txBox="1"/>
          <p:nvPr/>
        </p:nvSpPr>
        <p:spPr>
          <a:xfrm>
            <a:off x="6356942" y="1692503"/>
            <a:ext cx="4969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Spremljanje in nadzor izvajanja projektnih aktivnosti</a:t>
            </a:r>
            <a:endParaRPr lang="it-IT" sz="3200" b="1" i="1" dirty="0">
              <a:solidFill>
                <a:srgbClr val="1E3D8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66E7BAA-5604-6195-938C-F1429D872A40}"/>
              </a:ext>
            </a:extLst>
          </p:cNvPr>
          <p:cNvSpPr txBox="1"/>
          <p:nvPr/>
        </p:nvSpPr>
        <p:spPr>
          <a:xfrm>
            <a:off x="739220" y="4068624"/>
            <a:ext cx="4969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Nevenka Pernarčič, </a:t>
            </a:r>
            <a:r>
              <a:rPr lang="sl-SI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lang="sl-SI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manager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E4B4E53-54CC-0696-331F-E91140D50D8F}"/>
              </a:ext>
            </a:extLst>
          </p:cNvPr>
          <p:cNvSpPr txBox="1"/>
          <p:nvPr/>
        </p:nvSpPr>
        <p:spPr>
          <a:xfrm>
            <a:off x="6377490" y="4068624"/>
            <a:ext cx="4969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Nevenka Pernarčič, projektni vodja</a:t>
            </a:r>
            <a:endParaRPr lang="it-IT" sz="14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5043A42-89B8-51A3-7E41-9CB3CA425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9296"/>
            <a:ext cx="12192000" cy="236870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74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>
            <a:extLst>
              <a:ext uri="{FF2B5EF4-FFF2-40B4-BE49-F238E27FC236}">
                <a16:creationId xmlns:a16="http://schemas.microsoft.com/office/drawing/2014/main" id="{95BE7196-FD18-4345-83C3-B34E1D792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007" y="40944"/>
            <a:ext cx="9114792" cy="5785912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15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C3B4BF8-243C-4A2D-860E-3A4724E886DE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Auditorium, 3/6/2024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Auditorium, 3. 6.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44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1032865"/>
            <a:ext cx="11153775" cy="723655"/>
          </a:xfrm>
        </p:spPr>
        <p:txBody>
          <a:bodyPr>
            <a:normAutofit/>
          </a:bodyPr>
          <a:lstStyle/>
          <a:p>
            <a:pPr algn="ctr"/>
            <a:r>
              <a:rPr lang="sl-SI" sz="2400" dirty="0" err="1"/>
              <a:t>Deliverables</a:t>
            </a:r>
            <a:r>
              <a:rPr lang="sl-SI" sz="2400" dirty="0"/>
              <a:t> e </a:t>
            </a:r>
            <a:r>
              <a:rPr lang="sl-SI" sz="2400" dirty="0" err="1"/>
              <a:t>ou</a:t>
            </a:r>
            <a:r>
              <a:rPr lang="sl-SI" sz="2400" dirty="0" err="1">
                <a:solidFill>
                  <a:srgbClr val="4F5C7F"/>
                </a:solidFill>
              </a:rPr>
              <a:t>t</a:t>
            </a:r>
            <a:r>
              <a:rPr lang="sl-SI" sz="2400" dirty="0" err="1"/>
              <a:t>put</a:t>
            </a:r>
            <a:r>
              <a:rPr lang="sl-SI" sz="2400" dirty="0"/>
              <a:t>                    Dosežki in neposredni učinki</a:t>
            </a:r>
            <a:endParaRPr lang="it-IT" sz="2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16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Auditorium, 3/6/2024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Auditorium, 3. 6.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611DD08-C000-B4F6-9779-BA64D2445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A20B340-1328-4054-99BD-15EF6E4B5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7C7142A-1837-4107-B54C-08B5E8961FD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95199A-A26D-4AF7-987C-22A8673DD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35" y="1894635"/>
            <a:ext cx="10296525" cy="396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66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1033200"/>
            <a:ext cx="11153775" cy="723655"/>
          </a:xfrm>
        </p:spPr>
        <p:txBody>
          <a:bodyPr>
            <a:normAutofit/>
          </a:bodyPr>
          <a:lstStyle/>
          <a:p>
            <a:pPr algn="ctr"/>
            <a:r>
              <a:rPr lang="sl-SI" sz="2400" dirty="0" err="1"/>
              <a:t>Deliverables</a:t>
            </a:r>
            <a:r>
              <a:rPr lang="sl-SI" sz="2400" dirty="0"/>
              <a:t> e </a:t>
            </a:r>
            <a:r>
              <a:rPr lang="sl-SI" sz="2400" dirty="0" err="1"/>
              <a:t>ou</a:t>
            </a:r>
            <a:r>
              <a:rPr lang="sl-SI" sz="2400" dirty="0" err="1">
                <a:solidFill>
                  <a:srgbClr val="4F5C7F"/>
                </a:solidFill>
              </a:rPr>
              <a:t>t</a:t>
            </a:r>
            <a:r>
              <a:rPr lang="sl-SI" sz="2400" dirty="0" err="1"/>
              <a:t>put</a:t>
            </a:r>
            <a:r>
              <a:rPr lang="sl-SI" sz="2400" dirty="0"/>
              <a:t>                    Dosežki in neposredni učinki</a:t>
            </a:r>
            <a:endParaRPr lang="it-IT" sz="2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17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Auditorium, 3/6/2024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Auditorium, 3. 6.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611DD08-C000-B4F6-9779-BA64D2445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A20B340-1328-4054-99BD-15EF6E4B5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7C7142A-1837-4107-B54C-08B5E8961FD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2975C57-5481-4E23-854B-CAA8C8FB5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35" y="1653068"/>
            <a:ext cx="10296525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89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1033200"/>
            <a:ext cx="11153775" cy="723655"/>
          </a:xfrm>
        </p:spPr>
        <p:txBody>
          <a:bodyPr>
            <a:normAutofit/>
          </a:bodyPr>
          <a:lstStyle/>
          <a:p>
            <a:pPr algn="ctr"/>
            <a:r>
              <a:rPr lang="sl-SI" sz="2400" dirty="0" err="1"/>
              <a:t>Deliverables</a:t>
            </a:r>
            <a:r>
              <a:rPr lang="sl-SI" sz="2400" dirty="0"/>
              <a:t> e </a:t>
            </a:r>
            <a:r>
              <a:rPr lang="sl-SI" sz="2400" dirty="0" err="1"/>
              <a:t>ou</a:t>
            </a:r>
            <a:r>
              <a:rPr lang="sl-SI" sz="2400" dirty="0" err="1">
                <a:solidFill>
                  <a:srgbClr val="4F5C7F"/>
                </a:solidFill>
              </a:rPr>
              <a:t>t</a:t>
            </a:r>
            <a:r>
              <a:rPr lang="sl-SI" sz="2400" dirty="0" err="1"/>
              <a:t>put</a:t>
            </a:r>
            <a:r>
              <a:rPr lang="sl-SI" sz="2400" dirty="0"/>
              <a:t>                    Dosežki in neposredni učinki</a:t>
            </a:r>
            <a:endParaRPr lang="it-IT" sz="2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18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Auditorium, 3/6/2024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Auditorium, 3. 6.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611DD08-C000-B4F6-9779-BA64D2445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A20B340-1328-4054-99BD-15EF6E4B5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7C7142A-1837-4107-B54C-08B5E8961FD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C3F5269-159B-4B01-8EB6-93E60E355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35" y="1789144"/>
            <a:ext cx="10296525" cy="40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43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1033200"/>
            <a:ext cx="11153775" cy="723655"/>
          </a:xfrm>
        </p:spPr>
        <p:txBody>
          <a:bodyPr>
            <a:normAutofit/>
          </a:bodyPr>
          <a:lstStyle/>
          <a:p>
            <a:pPr algn="ctr"/>
            <a:r>
              <a:rPr lang="sl-SI" sz="2400" dirty="0" err="1"/>
              <a:t>Deliverables</a:t>
            </a:r>
            <a:r>
              <a:rPr lang="sl-SI" sz="2400" dirty="0"/>
              <a:t> e </a:t>
            </a:r>
            <a:r>
              <a:rPr lang="sl-SI" sz="2400" dirty="0" err="1"/>
              <a:t>ou</a:t>
            </a:r>
            <a:r>
              <a:rPr lang="sl-SI" sz="2400" dirty="0" err="1">
                <a:solidFill>
                  <a:srgbClr val="4F5C7F"/>
                </a:solidFill>
              </a:rPr>
              <a:t>t</a:t>
            </a:r>
            <a:r>
              <a:rPr lang="sl-SI" sz="2400" dirty="0" err="1"/>
              <a:t>put</a:t>
            </a:r>
            <a:r>
              <a:rPr lang="sl-SI" sz="2400" dirty="0"/>
              <a:t>                    Dosežki in neposredni učinki</a:t>
            </a:r>
            <a:endParaRPr lang="it-IT" sz="2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19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Auditorium, 3/6/2024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Auditorium, 3. 6.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611DD08-C000-B4F6-9779-BA64D2445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A20B340-1328-4054-99BD-15EF6E4B5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7C7142A-1837-4107-B54C-08B5E8961FD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5E1775A-3B2C-4753-8CD7-F855DE715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35" y="1661531"/>
            <a:ext cx="10296525" cy="41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0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47D501-B7BE-64FC-703C-19508D9CF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dirty="0"/>
          </a:p>
          <a:p>
            <a:pPr eaLnBrk="1" hangingPunct="1">
              <a:spcBef>
                <a:spcPct val="0"/>
              </a:spcBef>
            </a:pPr>
            <a:endParaRPr lang="en-US" b="1" dirty="0"/>
          </a:p>
          <a:p>
            <a:pPr eaLnBrk="1" hangingPunct="1">
              <a:spcBef>
                <a:spcPct val="0"/>
              </a:spcBef>
            </a:pPr>
            <a:endParaRPr lang="en-US" b="1" dirty="0"/>
          </a:p>
          <a:p>
            <a:pPr eaLnBrk="1" hangingPunct="1">
              <a:spcBef>
                <a:spcPct val="0"/>
              </a:spcBef>
            </a:pPr>
            <a:endParaRPr lang="en-US" b="1" dirty="0"/>
          </a:p>
          <a:p>
            <a:pPr eaLnBrk="1" hangingPunct="1">
              <a:spcBef>
                <a:spcPct val="0"/>
              </a:spcBef>
            </a:pPr>
            <a:r>
              <a:rPr lang="en-US" b="1" dirty="0" err="1"/>
              <a:t>benvenute</a:t>
            </a:r>
            <a:r>
              <a:rPr lang="en-US" b="1" dirty="0"/>
              <a:t> e </a:t>
            </a:r>
            <a:r>
              <a:rPr lang="en-US" b="1" dirty="0" err="1"/>
              <a:t>benvenuti</a:t>
            </a:r>
            <a:r>
              <a:rPr lang="en-US" b="1" dirty="0"/>
              <a:t>!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err="1"/>
              <a:t>dobrodošle</a:t>
            </a:r>
            <a:r>
              <a:rPr lang="en-US" b="1" dirty="0"/>
              <a:t> in </a:t>
            </a:r>
            <a:r>
              <a:rPr lang="en-US" b="1" dirty="0" err="1"/>
              <a:t>dobrodošli</a:t>
            </a:r>
            <a:r>
              <a:rPr lang="en-US" b="1" dirty="0"/>
              <a:t>!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err="1"/>
              <a:t>benvignûts</a:t>
            </a:r>
            <a:r>
              <a:rPr lang="en-US" b="1" dirty="0"/>
              <a:t> und </a:t>
            </a:r>
            <a:r>
              <a:rPr lang="en-US" b="1" dirty="0" err="1"/>
              <a:t>benvignûdis</a:t>
            </a:r>
            <a:r>
              <a:rPr lang="en-US" b="1" dirty="0"/>
              <a:t>!</a:t>
            </a:r>
            <a:endParaRPr lang="it-IT" altLang="it-IT" sz="2400" i="1" dirty="0"/>
          </a:p>
          <a:p>
            <a:endParaRPr lang="sl-SI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C3B4BF8-243C-4A2D-860E-3A4724E886DE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Auditorium, 3/6/2024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Auditorium, 3. 6.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8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47D501-B7BE-64FC-703C-19508D9CF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64BED22-E1D7-CC68-739F-99191DC6F141}"/>
              </a:ext>
            </a:extLst>
          </p:cNvPr>
          <p:cNvSpPr/>
          <p:nvPr/>
        </p:nvSpPr>
        <p:spPr>
          <a:xfrm>
            <a:off x="-31348" y="1253224"/>
            <a:ext cx="12192000" cy="5101474"/>
          </a:xfrm>
          <a:prstGeom prst="rect">
            <a:avLst/>
          </a:prstGeom>
          <a:solidFill>
            <a:srgbClr val="1E3D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19A1B78-064B-DBF7-610F-E230561719C9}"/>
              </a:ext>
            </a:extLst>
          </p:cNvPr>
          <p:cNvSpPr txBox="1"/>
          <p:nvPr/>
        </p:nvSpPr>
        <p:spPr>
          <a:xfrm>
            <a:off x="729813" y="1687878"/>
            <a:ext cx="56458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Grazie per l’attenzione! / </a:t>
            </a:r>
            <a:r>
              <a:rPr lang="it-IT" sz="4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Hvala</a:t>
            </a:r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it-IT" sz="4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pozornost</a:t>
            </a:r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2E3860F-76BE-29C9-F992-C5478857F719}"/>
              </a:ext>
            </a:extLst>
          </p:cNvPr>
          <p:cNvSpPr txBox="1"/>
          <p:nvPr/>
        </p:nvSpPr>
        <p:spPr>
          <a:xfrm>
            <a:off x="775504" y="3694898"/>
            <a:ext cx="4444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Contatti / </a:t>
            </a:r>
            <a:r>
              <a:rPr lang="it-IT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Kontakti</a:t>
            </a:r>
            <a:r>
              <a:rPr lang="it-IT" sz="1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it-I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lang="sl-SI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crossterm@slori.org</a:t>
            </a:r>
            <a:endParaRPr lang="it-IT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6C7EDA7-3012-1A8E-6AB7-527CE3B46F3A}"/>
              </a:ext>
            </a:extLst>
          </p:cNvPr>
          <p:cNvSpPr txBox="1"/>
          <p:nvPr/>
        </p:nvSpPr>
        <p:spPr>
          <a:xfrm>
            <a:off x="8005843" y="4376780"/>
            <a:ext cx="3483942" cy="1478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it-IT" sz="1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SEGUICI / SLEDI NAM</a:t>
            </a:r>
            <a:r>
              <a:rPr lang="sl-SI" sz="1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it-IT" sz="1400" b="1" dirty="0">
              <a:solidFill>
                <a:schemeClr val="accent5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50000"/>
              </a:lnSpc>
            </a:pPr>
            <a:r>
              <a:rPr lang="it-IT" sz="1200" kern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www.ita-slo.eu/</a:t>
            </a:r>
            <a:r>
              <a:rPr lang="sl-SI" sz="12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crossterm</a:t>
            </a:r>
            <a:endParaRPr lang="it-IT" sz="1200" kern="1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50000"/>
              </a:lnSpc>
            </a:pPr>
            <a:endParaRPr lang="it-IT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458BD4D9-D453-1F19-8D8F-23F001842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981" y="5147783"/>
            <a:ext cx="252308" cy="2523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631599E-AE5A-15BE-D935-E1BEAF5541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" t="-3900" r="13866" b="51821"/>
          <a:stretch/>
        </p:blipFill>
        <p:spPr>
          <a:xfrm>
            <a:off x="340822" y="4248896"/>
            <a:ext cx="5660967" cy="2050082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BC2081E0-AB78-47D0-915C-EC56D0E37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56E4FF8-6D84-4231-B00A-BAED2A8C5FC5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AF3853C-21BA-4440-87DB-ABCE3D8423CC}"/>
              </a:ext>
            </a:extLst>
          </p:cNvPr>
          <p:cNvSpPr txBox="1"/>
          <p:nvPr/>
        </p:nvSpPr>
        <p:spPr>
          <a:xfrm>
            <a:off x="4351116" y="64272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Auditorium, 3/6/2024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Auditorium, 3. 6.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ED78632-4467-4D37-B7DA-6965A5B164E3}"/>
              </a:ext>
            </a:extLst>
          </p:cNvPr>
          <p:cNvSpPr txBox="1"/>
          <p:nvPr/>
        </p:nvSpPr>
        <p:spPr>
          <a:xfrm>
            <a:off x="6302625" y="2364986"/>
            <a:ext cx="5645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Grazi</a:t>
            </a:r>
            <a:r>
              <a:rPr lang="sl-SI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sl-SI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l’</a:t>
            </a:r>
            <a:r>
              <a:rPr lang="it-IT" sz="4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atenzion</a:t>
            </a:r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396241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548FB95C-19A1-B4A1-6F73-B045A916B8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5390B42-F250-D860-3889-CFA40392FF9B}"/>
              </a:ext>
            </a:extLst>
          </p:cNvPr>
          <p:cNvSpPr/>
          <p:nvPr/>
        </p:nvSpPr>
        <p:spPr>
          <a:xfrm>
            <a:off x="0" y="1290396"/>
            <a:ext cx="12192000" cy="5567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5D31F6-A277-CA9E-B1E4-4C17B39CAFB1}"/>
              </a:ext>
            </a:extLst>
          </p:cNvPr>
          <p:cNvSpPr txBox="1"/>
          <p:nvPr/>
        </p:nvSpPr>
        <p:spPr>
          <a:xfrm>
            <a:off x="739219" y="1625379"/>
            <a:ext cx="4969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>
                <a:solidFill>
                  <a:srgbClr val="1E3D86"/>
                </a:solidFill>
              </a:rPr>
              <a:t>PRESENTAZIONE DEL PIANO DI PROMOZIONE</a:t>
            </a:r>
            <a:endParaRPr lang="sl-SI" sz="3200" b="1" i="1" dirty="0">
              <a:solidFill>
                <a:srgbClr val="1E3D86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B40F46-3F54-365D-EDCE-FB9265B0E08D}"/>
              </a:ext>
            </a:extLst>
          </p:cNvPr>
          <p:cNvSpPr txBox="1"/>
          <p:nvPr/>
        </p:nvSpPr>
        <p:spPr>
          <a:xfrm>
            <a:off x="6377490" y="1492120"/>
            <a:ext cx="5316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>
                <a:solidFill>
                  <a:srgbClr val="1E3D86"/>
                </a:solidFill>
              </a:rPr>
              <a:t>PREDSTAVITEV NAČRTA PROMOCIJSKIH DEJAVNOSTI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66E7BAA-5604-6195-938C-F1429D872A40}"/>
              </a:ext>
            </a:extLst>
          </p:cNvPr>
          <p:cNvSpPr txBox="1"/>
          <p:nvPr/>
        </p:nvSpPr>
        <p:spPr>
          <a:xfrm>
            <a:off x="739220" y="4068624"/>
            <a:ext cx="4969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Jasmin Franza</a:t>
            </a:r>
          </a:p>
          <a:p>
            <a:r>
              <a:rPr lang="sl-SI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Responsabile</a:t>
            </a:r>
            <a:r>
              <a:rPr lang="sl-SI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della</a:t>
            </a:r>
            <a:r>
              <a:rPr lang="sl-SI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comunicazione</a:t>
            </a:r>
            <a:r>
              <a:rPr lang="sl-SI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E4B4E53-54CC-0696-331F-E91140D50D8F}"/>
              </a:ext>
            </a:extLst>
          </p:cNvPr>
          <p:cNvSpPr txBox="1"/>
          <p:nvPr/>
        </p:nvSpPr>
        <p:spPr>
          <a:xfrm>
            <a:off x="6377490" y="4068624"/>
            <a:ext cx="4969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Jasmin Franza</a:t>
            </a:r>
          </a:p>
          <a:p>
            <a:r>
              <a:rPr lang="sl-SI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Vodja komunikacijskih dejavnosti</a:t>
            </a:r>
            <a:endParaRPr lang="it-IT" sz="14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5043A42-89B8-51A3-7E41-9CB3CA425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9296"/>
            <a:ext cx="12192000" cy="236870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59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značba mesta besedila 7">
            <a:extLst>
              <a:ext uri="{FF2B5EF4-FFF2-40B4-BE49-F238E27FC236}">
                <a16:creationId xmlns:a16="http://schemas.microsoft.com/office/drawing/2014/main" id="{835ECCE8-DA7F-DEDB-24B7-DFD3157C3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504" y="1247689"/>
            <a:ext cx="5157787" cy="823912"/>
          </a:xfrm>
        </p:spPr>
        <p:txBody>
          <a:bodyPr>
            <a:noAutofit/>
          </a:bodyPr>
          <a:lstStyle/>
          <a:p>
            <a:r>
              <a:rPr lang="it-IT" sz="2800" i="1" dirty="0">
                <a:solidFill>
                  <a:srgbClr val="1E3D86"/>
                </a:solidFill>
              </a:rPr>
              <a:t>PRESENTAZIONE DEL PIANO DI PROMOZIONE</a:t>
            </a:r>
            <a:r>
              <a:rPr lang="sl-SI" sz="2800" i="1" dirty="0">
                <a:solidFill>
                  <a:srgbClr val="1E3D86"/>
                </a:solidFill>
              </a:rPr>
              <a:t> / 1</a:t>
            </a:r>
          </a:p>
        </p:txBody>
      </p:sp>
      <p:sp>
        <p:nvSpPr>
          <p:cNvPr id="11" name="Označba mesta vsebine 10">
            <a:extLst>
              <a:ext uri="{FF2B5EF4-FFF2-40B4-BE49-F238E27FC236}">
                <a16:creationId xmlns:a16="http://schemas.microsoft.com/office/drawing/2014/main" id="{C6334BB5-87CA-7952-56F7-B40FF2EA5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2270" y="2231482"/>
            <a:ext cx="5683730" cy="3454634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I </a:t>
            </a:r>
            <a:r>
              <a:rPr lang="sl-SI" dirty="0" err="1"/>
              <a:t>nostri</a:t>
            </a:r>
            <a:r>
              <a:rPr lang="sl-SI" dirty="0"/>
              <a:t> </a:t>
            </a:r>
            <a:r>
              <a:rPr lang="sl-SI" dirty="0" err="1"/>
              <a:t>target</a:t>
            </a:r>
            <a:r>
              <a:rPr lang="sl-SI" dirty="0"/>
              <a:t> </a:t>
            </a:r>
            <a:r>
              <a:rPr lang="sl-SI" dirty="0" err="1"/>
              <a:t>group</a:t>
            </a:r>
            <a:r>
              <a:rPr lang="sl-SI" dirty="0"/>
              <a:t>:</a:t>
            </a:r>
          </a:p>
          <a:p>
            <a:pPr lvl="1"/>
            <a:r>
              <a:rPr lang="it-IT" dirty="0"/>
              <a:t>autorità pubbliche</a:t>
            </a:r>
          </a:p>
          <a:p>
            <a:pPr lvl="1"/>
            <a:r>
              <a:rPr lang="it-IT" dirty="0"/>
              <a:t>agenzie settoriali</a:t>
            </a:r>
          </a:p>
          <a:p>
            <a:pPr lvl="1"/>
            <a:r>
              <a:rPr lang="it-IT" dirty="0"/>
              <a:t>fornitori di infrastrutture e servizi</a:t>
            </a:r>
          </a:p>
          <a:p>
            <a:pPr lvl="1"/>
            <a:r>
              <a:rPr lang="it-IT" dirty="0"/>
              <a:t>associazioni</a:t>
            </a:r>
          </a:p>
          <a:p>
            <a:pPr lvl="1"/>
            <a:r>
              <a:rPr lang="it-IT" dirty="0"/>
              <a:t>istituti di istruzione e ricerca</a:t>
            </a:r>
          </a:p>
          <a:p>
            <a:pPr lvl="1"/>
            <a:r>
              <a:rPr lang="it-IT" dirty="0"/>
              <a:t>centri di istruzione/formazione e scuole</a:t>
            </a:r>
          </a:p>
          <a:p>
            <a:pPr lvl="1"/>
            <a:r>
              <a:rPr lang="it-IT" dirty="0"/>
              <a:t>imprese</a:t>
            </a:r>
          </a:p>
          <a:p>
            <a:pPr lvl="1"/>
            <a:r>
              <a:rPr lang="it-IT" dirty="0"/>
              <a:t>organizzazioni</a:t>
            </a:r>
          </a:p>
          <a:p>
            <a:pPr lvl="1"/>
            <a:r>
              <a:rPr lang="it-IT" dirty="0"/>
              <a:t>GECT</a:t>
            </a:r>
          </a:p>
          <a:p>
            <a:pPr lvl="1"/>
            <a:r>
              <a:rPr lang="it-IT" dirty="0"/>
              <a:t>pubblico generico</a:t>
            </a:r>
          </a:p>
          <a:p>
            <a:pPr lvl="1"/>
            <a:r>
              <a:rPr lang="it-IT" dirty="0"/>
              <a:t>sanità</a:t>
            </a:r>
          </a:p>
          <a:p>
            <a:pPr lvl="1"/>
            <a:endParaRPr lang="it-IT" dirty="0"/>
          </a:p>
          <a:p>
            <a:pPr lvl="1"/>
            <a:endParaRPr lang="sl-SI" dirty="0"/>
          </a:p>
          <a:p>
            <a:pPr lvl="1"/>
            <a:endParaRPr lang="sl-SI" dirty="0"/>
          </a:p>
        </p:txBody>
      </p:sp>
      <p:sp>
        <p:nvSpPr>
          <p:cNvPr id="13" name="Označba mesta besedila 12">
            <a:extLst>
              <a:ext uri="{FF2B5EF4-FFF2-40B4-BE49-F238E27FC236}">
                <a16:creationId xmlns:a16="http://schemas.microsoft.com/office/drawing/2014/main" id="{D4F6D902-1E3C-1B61-7660-DEEF99C54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75208"/>
            <a:ext cx="5183188" cy="823912"/>
          </a:xfrm>
        </p:spPr>
        <p:txBody>
          <a:bodyPr>
            <a:normAutofit fontScale="85000" lnSpcReduction="10000"/>
          </a:bodyPr>
          <a:lstStyle/>
          <a:p>
            <a:r>
              <a:rPr lang="sl-SI" sz="3000" i="1" dirty="0">
                <a:solidFill>
                  <a:srgbClr val="1E3D86"/>
                </a:solidFill>
              </a:rPr>
              <a:t>PREDSTAVITEV NAČRTA PROMOCIJSKIH DEJAVNOSTI / 1</a:t>
            </a:r>
          </a:p>
        </p:txBody>
      </p:sp>
      <p:sp>
        <p:nvSpPr>
          <p:cNvPr id="14" name="Označba mesta vsebine 13">
            <a:extLst>
              <a:ext uri="{FF2B5EF4-FFF2-40B4-BE49-F238E27FC236}">
                <a16:creationId xmlns:a16="http://schemas.microsoft.com/office/drawing/2014/main" id="{A84BFBB4-C5D6-A536-8E88-09FD58770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7800" y="2173904"/>
            <a:ext cx="5651930" cy="3742166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Na</a:t>
            </a:r>
            <a:r>
              <a:rPr lang="sl-SI" dirty="0"/>
              <a:t>še ciljne skupine:</a:t>
            </a:r>
          </a:p>
          <a:p>
            <a:pPr lvl="1"/>
            <a:r>
              <a:rPr lang="sl-SI" dirty="0"/>
              <a:t>javni organi</a:t>
            </a:r>
          </a:p>
          <a:p>
            <a:pPr lvl="1"/>
            <a:r>
              <a:rPr lang="sl-SI" dirty="0"/>
              <a:t>sektorske agencije</a:t>
            </a:r>
          </a:p>
          <a:p>
            <a:pPr lvl="1"/>
            <a:r>
              <a:rPr lang="sl-SI" dirty="0"/>
              <a:t>ponudniki infrastrukture in storitev</a:t>
            </a:r>
          </a:p>
          <a:p>
            <a:pPr lvl="1"/>
            <a:r>
              <a:rPr lang="sl-SI" dirty="0"/>
              <a:t>društva</a:t>
            </a:r>
          </a:p>
          <a:p>
            <a:pPr lvl="1"/>
            <a:r>
              <a:rPr lang="sl-SI" dirty="0"/>
              <a:t>visokošolske in raziskovalne organizacije</a:t>
            </a:r>
          </a:p>
          <a:p>
            <a:pPr lvl="1"/>
            <a:r>
              <a:rPr lang="sl-SI" dirty="0"/>
              <a:t>centri za izobraževanje/usposabljanje in šole</a:t>
            </a:r>
          </a:p>
          <a:p>
            <a:pPr lvl="1"/>
            <a:r>
              <a:rPr lang="sl-SI" dirty="0"/>
              <a:t>podjetja</a:t>
            </a:r>
          </a:p>
          <a:p>
            <a:pPr lvl="1"/>
            <a:r>
              <a:rPr lang="sl-SI" dirty="0"/>
              <a:t>organizacije</a:t>
            </a:r>
          </a:p>
          <a:p>
            <a:pPr lvl="1"/>
            <a:r>
              <a:rPr lang="sl-SI" dirty="0"/>
              <a:t>EZTS</a:t>
            </a:r>
          </a:p>
          <a:p>
            <a:pPr lvl="1"/>
            <a:r>
              <a:rPr lang="sl-SI" dirty="0"/>
              <a:t>s</a:t>
            </a:r>
            <a:r>
              <a:rPr lang="sl-SI"/>
              <a:t>plošna </a:t>
            </a:r>
            <a:r>
              <a:rPr lang="sl-SI" dirty="0"/>
              <a:t>javnost</a:t>
            </a:r>
          </a:p>
          <a:p>
            <a:pPr lvl="1"/>
            <a:r>
              <a:rPr lang="sl-SI" dirty="0"/>
              <a:t>zdravstvo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22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Auditorium, 3/6/2024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Auditorium, 3. 6.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611DD08-C000-B4F6-9779-BA64D2445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A20B340-1328-4054-99BD-15EF6E4B5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7C7142A-1837-4107-B54C-08B5E8961FD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2BAA16A1-F1DD-76EB-66AF-F879BF5D1BA3}"/>
              </a:ext>
            </a:extLst>
          </p:cNvPr>
          <p:cNvSpPr txBox="1"/>
          <p:nvPr/>
        </p:nvSpPr>
        <p:spPr>
          <a:xfrm>
            <a:off x="5494946" y="6308824"/>
            <a:ext cx="558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b="1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Jasmin Franza</a:t>
            </a:r>
            <a:endParaRPr lang="sl-SI" sz="9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it-IT" sz="9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Responsabile della comunicazione | </a:t>
            </a:r>
            <a:r>
              <a:rPr lang="it-IT" sz="900" kern="100" dirty="0" err="1">
                <a:solidFill>
                  <a:srgbClr val="0070C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Vodja</a:t>
            </a:r>
            <a:r>
              <a:rPr lang="it-IT" sz="900" kern="100" dirty="0">
                <a:solidFill>
                  <a:srgbClr val="0070C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kern="100" dirty="0" err="1">
                <a:solidFill>
                  <a:srgbClr val="0070C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komunikacijskih</a:t>
            </a:r>
            <a:r>
              <a:rPr lang="it-IT" sz="900" kern="100" dirty="0">
                <a:solidFill>
                  <a:srgbClr val="0070C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kern="100" dirty="0" err="1">
                <a:solidFill>
                  <a:srgbClr val="0070C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dejavnosti</a:t>
            </a:r>
            <a:r>
              <a:rPr lang="it-IT" sz="9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it-IT" sz="900" kern="100" dirty="0" err="1">
                <a:solidFill>
                  <a:srgbClr val="2F549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it-IT" sz="900" kern="100" dirty="0">
                <a:solidFill>
                  <a:srgbClr val="2F549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manager</a:t>
            </a:r>
            <a:endParaRPr lang="sl-SI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66169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značba mesta besedila 7">
            <a:extLst>
              <a:ext uri="{FF2B5EF4-FFF2-40B4-BE49-F238E27FC236}">
                <a16:creationId xmlns:a16="http://schemas.microsoft.com/office/drawing/2014/main" id="{835ECCE8-DA7F-DEDB-24B7-DFD3157C3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504" y="1247689"/>
            <a:ext cx="5157787" cy="823912"/>
          </a:xfrm>
        </p:spPr>
        <p:txBody>
          <a:bodyPr>
            <a:noAutofit/>
          </a:bodyPr>
          <a:lstStyle/>
          <a:p>
            <a:r>
              <a:rPr lang="it-IT" sz="2800" i="1" dirty="0">
                <a:solidFill>
                  <a:srgbClr val="1E3D86"/>
                </a:solidFill>
              </a:rPr>
              <a:t>PRESENTAZIONE DEL PIANO DI PROMOZIONE</a:t>
            </a:r>
            <a:r>
              <a:rPr lang="sl-SI" sz="2800" i="1" dirty="0">
                <a:solidFill>
                  <a:srgbClr val="1E3D86"/>
                </a:solidFill>
              </a:rPr>
              <a:t> / 2</a:t>
            </a:r>
          </a:p>
        </p:txBody>
      </p:sp>
      <p:sp>
        <p:nvSpPr>
          <p:cNvPr id="11" name="Označba mesta vsebine 10">
            <a:extLst>
              <a:ext uri="{FF2B5EF4-FFF2-40B4-BE49-F238E27FC236}">
                <a16:creationId xmlns:a16="http://schemas.microsoft.com/office/drawing/2014/main" id="{C6334BB5-87CA-7952-56F7-B40FF2EA5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2270" y="2231482"/>
            <a:ext cx="5683730" cy="3454634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P</a:t>
            </a:r>
            <a:r>
              <a:rPr lang="it-IT" dirty="0" err="1"/>
              <a:t>resentazione</a:t>
            </a:r>
            <a:r>
              <a:rPr lang="it-IT" dirty="0"/>
              <a:t> pubblica del progetto 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</a:t>
            </a:r>
            <a:r>
              <a:rPr lang="it-IT" dirty="0" err="1"/>
              <a:t>romozione</a:t>
            </a:r>
            <a:r>
              <a:rPr lang="it-IT" dirty="0"/>
              <a:t> del progetto prevista anche nelle rispettive aree operative dei partner</a:t>
            </a:r>
            <a:endParaRPr lang="sl-SI" dirty="0"/>
          </a:p>
          <a:p>
            <a:pPr lvl="1"/>
            <a:r>
              <a:rPr lang="sl-SI" dirty="0"/>
              <a:t>in </a:t>
            </a:r>
            <a:r>
              <a:rPr lang="sl-SI" dirty="0" err="1"/>
              <a:t>accordo</a:t>
            </a:r>
            <a:r>
              <a:rPr lang="sl-SI" dirty="0"/>
              <a:t> con il LP</a:t>
            </a:r>
          </a:p>
          <a:p>
            <a:pPr lvl="1"/>
            <a:r>
              <a:rPr lang="sl-SI" dirty="0" err="1"/>
              <a:t>eventi</a:t>
            </a:r>
            <a:r>
              <a:rPr lang="sl-SI" dirty="0"/>
              <a:t>, </a:t>
            </a:r>
            <a:r>
              <a:rPr lang="sl-SI" dirty="0" err="1"/>
              <a:t>articoli</a:t>
            </a:r>
            <a:r>
              <a:rPr lang="sl-SI" dirty="0"/>
              <a:t>, post</a:t>
            </a:r>
          </a:p>
          <a:p>
            <a:pPr lvl="1"/>
            <a:r>
              <a:rPr lang="sl-SI" dirty="0"/>
              <a:t>+PPA!</a:t>
            </a:r>
          </a:p>
        </p:txBody>
      </p:sp>
      <p:sp>
        <p:nvSpPr>
          <p:cNvPr id="13" name="Označba mesta besedila 12">
            <a:extLst>
              <a:ext uri="{FF2B5EF4-FFF2-40B4-BE49-F238E27FC236}">
                <a16:creationId xmlns:a16="http://schemas.microsoft.com/office/drawing/2014/main" id="{D4F6D902-1E3C-1B61-7660-DEEF99C54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75208"/>
            <a:ext cx="5183188" cy="823912"/>
          </a:xfrm>
        </p:spPr>
        <p:txBody>
          <a:bodyPr>
            <a:normAutofit fontScale="85000" lnSpcReduction="10000"/>
          </a:bodyPr>
          <a:lstStyle/>
          <a:p>
            <a:r>
              <a:rPr lang="sl-SI" sz="3000" i="1" dirty="0">
                <a:solidFill>
                  <a:srgbClr val="1E3D86"/>
                </a:solidFill>
              </a:rPr>
              <a:t>PREDSTAVITEV NAČRTA PROMOCIJSKIH DEJAVNOSTI / 2</a:t>
            </a:r>
          </a:p>
        </p:txBody>
      </p:sp>
      <p:sp>
        <p:nvSpPr>
          <p:cNvPr id="14" name="Označba mesta vsebine 13">
            <a:extLst>
              <a:ext uri="{FF2B5EF4-FFF2-40B4-BE49-F238E27FC236}">
                <a16:creationId xmlns:a16="http://schemas.microsoft.com/office/drawing/2014/main" id="{A84BFBB4-C5D6-A536-8E88-09FD58770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7800" y="2173904"/>
            <a:ext cx="5651930" cy="3742166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Glavna javna predstavitev projekta </a:t>
            </a:r>
          </a:p>
          <a:p>
            <a:endParaRPr lang="sl-SI" dirty="0"/>
          </a:p>
          <a:p>
            <a:r>
              <a:rPr lang="sl-SI" dirty="0"/>
              <a:t>Promocija projekta predvidena tudi na posameznih območjih delovanja partnerjev</a:t>
            </a:r>
          </a:p>
          <a:p>
            <a:pPr lvl="1"/>
            <a:r>
              <a:rPr lang="sl-SI" dirty="0"/>
              <a:t>v dogovoru z VP</a:t>
            </a:r>
          </a:p>
          <a:p>
            <a:pPr lvl="1"/>
            <a:r>
              <a:rPr lang="sl-SI" dirty="0"/>
              <a:t>dogodki, objave, poročanje</a:t>
            </a:r>
          </a:p>
          <a:p>
            <a:pPr lvl="1"/>
            <a:r>
              <a:rPr lang="sl-SI" dirty="0"/>
              <a:t>+PPA!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23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Auditorium, 3/6/2024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Auditorium, 3. 6.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611DD08-C000-B4F6-9779-BA64D2445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A20B340-1328-4054-99BD-15EF6E4B5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7C7142A-1837-4107-B54C-08B5E8961FD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2BAA16A1-F1DD-76EB-66AF-F879BF5D1BA3}"/>
              </a:ext>
            </a:extLst>
          </p:cNvPr>
          <p:cNvSpPr txBox="1"/>
          <p:nvPr/>
        </p:nvSpPr>
        <p:spPr>
          <a:xfrm>
            <a:off x="5435125" y="6322491"/>
            <a:ext cx="558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b="1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Jasmin Franza</a:t>
            </a:r>
            <a:endParaRPr lang="sl-SI" sz="9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it-IT" sz="9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Responsabile della comunicazione | </a:t>
            </a:r>
            <a:r>
              <a:rPr lang="it-IT" sz="900" kern="100" dirty="0" err="1">
                <a:solidFill>
                  <a:srgbClr val="0070C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Vodja</a:t>
            </a:r>
            <a:r>
              <a:rPr lang="it-IT" sz="900" kern="100" dirty="0">
                <a:solidFill>
                  <a:srgbClr val="0070C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kern="100" dirty="0" err="1">
                <a:solidFill>
                  <a:srgbClr val="0070C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komunikacijskih</a:t>
            </a:r>
            <a:r>
              <a:rPr lang="it-IT" sz="900" kern="100" dirty="0">
                <a:solidFill>
                  <a:srgbClr val="0070C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kern="100" dirty="0" err="1">
                <a:solidFill>
                  <a:srgbClr val="0070C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dejavnosti</a:t>
            </a:r>
            <a:r>
              <a:rPr lang="it-IT" sz="9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it-IT" sz="900" kern="100" dirty="0" err="1">
                <a:solidFill>
                  <a:srgbClr val="2F549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it-IT" sz="900" kern="100" dirty="0">
                <a:solidFill>
                  <a:srgbClr val="2F549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manager</a:t>
            </a:r>
            <a:endParaRPr lang="sl-SI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1113174-09F4-7353-1682-F96537345199}"/>
              </a:ext>
            </a:extLst>
          </p:cNvPr>
          <p:cNvSpPr txBox="1"/>
          <p:nvPr/>
        </p:nvSpPr>
        <p:spPr>
          <a:xfrm>
            <a:off x="2085174" y="2663589"/>
            <a:ext cx="4546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it-IT" sz="2400" b="1" u="sng" dirty="0">
                <a:solidFill>
                  <a:srgbClr val="FF0000"/>
                </a:solidFill>
              </a:rPr>
              <a:t>conferenza stampa 2 luglio</a:t>
            </a:r>
            <a:endParaRPr lang="sl-SI" sz="2400" dirty="0">
              <a:solidFill>
                <a:srgbClr val="FF0000"/>
              </a:solidFill>
            </a:endParaRPr>
          </a:p>
          <a:p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B1538F0-2985-F736-4EE6-EE3C8A9AF92C}"/>
              </a:ext>
            </a:extLst>
          </p:cNvPr>
          <p:cNvSpPr txBox="1"/>
          <p:nvPr/>
        </p:nvSpPr>
        <p:spPr>
          <a:xfrm>
            <a:off x="7645638" y="2663589"/>
            <a:ext cx="4546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 tiskovna konferenca 2. julija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155415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značba mesta besedila 7">
            <a:extLst>
              <a:ext uri="{FF2B5EF4-FFF2-40B4-BE49-F238E27FC236}">
                <a16:creationId xmlns:a16="http://schemas.microsoft.com/office/drawing/2014/main" id="{835ECCE8-DA7F-DEDB-24B7-DFD3157C3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504" y="1247689"/>
            <a:ext cx="5157787" cy="823912"/>
          </a:xfrm>
        </p:spPr>
        <p:txBody>
          <a:bodyPr>
            <a:noAutofit/>
          </a:bodyPr>
          <a:lstStyle/>
          <a:p>
            <a:r>
              <a:rPr lang="it-IT" sz="2800" i="1" dirty="0">
                <a:solidFill>
                  <a:srgbClr val="1E3D86"/>
                </a:solidFill>
              </a:rPr>
              <a:t>PRESENTAZIONE DEL PIANO DI PROMOZIONE</a:t>
            </a:r>
            <a:r>
              <a:rPr lang="sl-SI" sz="2800" i="1" dirty="0">
                <a:solidFill>
                  <a:srgbClr val="1E3D86"/>
                </a:solidFill>
              </a:rPr>
              <a:t> / 3</a:t>
            </a:r>
          </a:p>
        </p:txBody>
      </p:sp>
      <p:sp>
        <p:nvSpPr>
          <p:cNvPr id="11" name="Označba mesta vsebine 10">
            <a:extLst>
              <a:ext uri="{FF2B5EF4-FFF2-40B4-BE49-F238E27FC236}">
                <a16:creationId xmlns:a16="http://schemas.microsoft.com/office/drawing/2014/main" id="{C6334BB5-87CA-7952-56F7-B40FF2EA5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2270" y="2231482"/>
            <a:ext cx="5683730" cy="34546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Pagina </a:t>
            </a:r>
            <a:r>
              <a:rPr lang="sl-SI" dirty="0" err="1">
                <a:solidFill>
                  <a:schemeClr val="accent6">
                    <a:lumMod val="75000"/>
                  </a:schemeClr>
                </a:solidFill>
              </a:rPr>
              <a:t>web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6">
                    <a:lumMod val="75000"/>
                  </a:schemeClr>
                </a:solidFill>
              </a:rPr>
              <a:t>CrossTerm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 sul sito </a:t>
            </a:r>
            <a:r>
              <a:rPr lang="sl-SI" dirty="0" err="1">
                <a:solidFill>
                  <a:schemeClr val="accent6">
                    <a:lumMod val="75000"/>
                  </a:schemeClr>
                </a:solidFill>
              </a:rPr>
              <a:t>Interreg</a:t>
            </a:r>
            <a:endParaRPr lang="sl-SI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sl-SI" dirty="0" err="1"/>
              <a:t>Gestita</a:t>
            </a:r>
            <a:r>
              <a:rPr lang="sl-SI" dirty="0"/>
              <a:t> dal LP</a:t>
            </a:r>
          </a:p>
          <a:p>
            <a:pPr lvl="1"/>
            <a:r>
              <a:rPr lang="sl-SI" dirty="0" err="1"/>
              <a:t>Approvazione</a:t>
            </a:r>
            <a:r>
              <a:rPr lang="sl-SI" dirty="0"/>
              <a:t> JS</a:t>
            </a:r>
          </a:p>
          <a:p>
            <a:pPr lvl="1"/>
            <a:endParaRPr lang="sl-SI" dirty="0"/>
          </a:p>
          <a:p>
            <a:pPr marL="457200" lvl="1" indent="0">
              <a:buNone/>
            </a:pPr>
            <a:r>
              <a:rPr lang="sl-SI" dirty="0"/>
              <a:t>+ i </a:t>
            </a:r>
            <a:r>
              <a:rPr lang="sl-SI" dirty="0" err="1"/>
              <a:t>nostri</a:t>
            </a:r>
            <a:r>
              <a:rPr lang="sl-SI" dirty="0"/>
              <a:t> siti/pagine social</a:t>
            </a:r>
          </a:p>
          <a:p>
            <a:pPr marL="457200" lvl="1" indent="0">
              <a:buNone/>
            </a:pPr>
            <a:endParaRPr lang="sl-SI" dirty="0"/>
          </a:p>
          <a:p>
            <a:pPr lvl="1"/>
            <a:r>
              <a:rPr lang="sl-SI" dirty="0" err="1"/>
              <a:t>Bisogna</a:t>
            </a:r>
            <a:r>
              <a:rPr lang="sl-SI" dirty="0"/>
              <a:t> </a:t>
            </a:r>
            <a:r>
              <a:rPr lang="sl-SI" dirty="0" err="1"/>
              <a:t>documentare</a:t>
            </a:r>
            <a:r>
              <a:rPr lang="sl-SI" dirty="0"/>
              <a:t> </a:t>
            </a:r>
            <a:r>
              <a:rPr lang="sl-SI" dirty="0" err="1"/>
              <a:t>tutto</a:t>
            </a:r>
            <a:endParaRPr lang="sl-SI" dirty="0"/>
          </a:p>
        </p:txBody>
      </p:sp>
      <p:sp>
        <p:nvSpPr>
          <p:cNvPr id="13" name="Označba mesta besedila 12">
            <a:extLst>
              <a:ext uri="{FF2B5EF4-FFF2-40B4-BE49-F238E27FC236}">
                <a16:creationId xmlns:a16="http://schemas.microsoft.com/office/drawing/2014/main" id="{D4F6D902-1E3C-1B61-7660-DEEF99C54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75208"/>
            <a:ext cx="5183188" cy="823912"/>
          </a:xfrm>
        </p:spPr>
        <p:txBody>
          <a:bodyPr>
            <a:normAutofit fontScale="85000" lnSpcReduction="10000"/>
          </a:bodyPr>
          <a:lstStyle/>
          <a:p>
            <a:r>
              <a:rPr lang="sl-SI" sz="3000" i="1" dirty="0">
                <a:solidFill>
                  <a:srgbClr val="1E3D86"/>
                </a:solidFill>
              </a:rPr>
              <a:t>PREDSTAVITEV NAČRTA PROMOCIJSKIH DEJAVNOSTI / 3</a:t>
            </a:r>
          </a:p>
        </p:txBody>
      </p:sp>
      <p:sp>
        <p:nvSpPr>
          <p:cNvPr id="14" name="Označba mesta vsebine 13">
            <a:extLst>
              <a:ext uri="{FF2B5EF4-FFF2-40B4-BE49-F238E27FC236}">
                <a16:creationId xmlns:a16="http://schemas.microsoft.com/office/drawing/2014/main" id="{A84BFBB4-C5D6-A536-8E88-09FD58770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54334" y="2143459"/>
            <a:ext cx="6064200" cy="37421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Spletna stran </a:t>
            </a:r>
            <a:r>
              <a:rPr lang="sl-SI" dirty="0" err="1">
                <a:solidFill>
                  <a:schemeClr val="accent6">
                    <a:lumMod val="75000"/>
                  </a:schemeClr>
                </a:solidFill>
              </a:rPr>
              <a:t>CrossTerm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 na spletišču </a:t>
            </a:r>
            <a:r>
              <a:rPr lang="sl-SI" dirty="0" err="1">
                <a:solidFill>
                  <a:schemeClr val="accent6">
                    <a:lumMod val="75000"/>
                  </a:schemeClr>
                </a:solidFill>
              </a:rPr>
              <a:t>Interreg</a:t>
            </a:r>
            <a:endParaRPr lang="sl-SI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sl-SI" dirty="0"/>
              <a:t>Upravlja VP</a:t>
            </a:r>
          </a:p>
          <a:p>
            <a:pPr lvl="1"/>
            <a:r>
              <a:rPr lang="sl-SI" dirty="0"/>
              <a:t>JS pregleda</a:t>
            </a:r>
          </a:p>
          <a:p>
            <a:pPr lvl="1"/>
            <a:endParaRPr lang="sl-SI" dirty="0"/>
          </a:p>
          <a:p>
            <a:pPr marL="457200" lvl="1" indent="0">
              <a:buNone/>
            </a:pPr>
            <a:r>
              <a:rPr lang="sl-SI" dirty="0"/>
              <a:t>+ naše spletne strani/družbena omrežja</a:t>
            </a:r>
          </a:p>
          <a:p>
            <a:pPr marL="457200" lvl="1" indent="0">
              <a:buNone/>
            </a:pPr>
            <a:endParaRPr lang="sl-SI" dirty="0"/>
          </a:p>
          <a:p>
            <a:pPr lvl="1"/>
            <a:r>
              <a:rPr lang="sl-SI" dirty="0"/>
              <a:t>Treba evidentirati vse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24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Auditorium, 3/6/2024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Auditorium, 3. 6.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611DD08-C000-B4F6-9779-BA64D2445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A20B340-1328-4054-99BD-15EF6E4B5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7C7142A-1837-4107-B54C-08B5E8961FD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2BAA16A1-F1DD-76EB-66AF-F879BF5D1BA3}"/>
              </a:ext>
            </a:extLst>
          </p:cNvPr>
          <p:cNvSpPr txBox="1"/>
          <p:nvPr/>
        </p:nvSpPr>
        <p:spPr>
          <a:xfrm>
            <a:off x="5435125" y="6322491"/>
            <a:ext cx="558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b="1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Jasmin Franza</a:t>
            </a:r>
            <a:endParaRPr lang="sl-SI" sz="9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it-IT" sz="9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Responsabile della comunicazione | </a:t>
            </a:r>
            <a:r>
              <a:rPr lang="it-IT" sz="900" kern="100" dirty="0" err="1">
                <a:solidFill>
                  <a:srgbClr val="0070C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Vodja</a:t>
            </a:r>
            <a:r>
              <a:rPr lang="it-IT" sz="900" kern="100" dirty="0">
                <a:solidFill>
                  <a:srgbClr val="0070C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kern="100" dirty="0" err="1">
                <a:solidFill>
                  <a:srgbClr val="0070C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komunikacijskih</a:t>
            </a:r>
            <a:r>
              <a:rPr lang="it-IT" sz="900" kern="100" dirty="0">
                <a:solidFill>
                  <a:srgbClr val="0070C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kern="100" dirty="0" err="1">
                <a:solidFill>
                  <a:srgbClr val="0070C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dejavnosti</a:t>
            </a:r>
            <a:r>
              <a:rPr lang="it-IT" sz="9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it-IT" sz="900" kern="100" dirty="0" err="1">
                <a:solidFill>
                  <a:srgbClr val="2F549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it-IT" sz="900" kern="100" dirty="0">
                <a:solidFill>
                  <a:srgbClr val="2F549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manager</a:t>
            </a:r>
            <a:endParaRPr lang="sl-SI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90313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47D501-B7BE-64FC-703C-19508D9CF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64BED22-E1D7-CC68-739F-99191DC6F141}"/>
              </a:ext>
            </a:extLst>
          </p:cNvPr>
          <p:cNvSpPr/>
          <p:nvPr/>
        </p:nvSpPr>
        <p:spPr>
          <a:xfrm>
            <a:off x="-31348" y="1253224"/>
            <a:ext cx="12192000" cy="5101474"/>
          </a:xfrm>
          <a:prstGeom prst="rect">
            <a:avLst/>
          </a:prstGeom>
          <a:solidFill>
            <a:srgbClr val="1E3D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19A1B78-064B-DBF7-610F-E230561719C9}"/>
              </a:ext>
            </a:extLst>
          </p:cNvPr>
          <p:cNvSpPr txBox="1"/>
          <p:nvPr/>
        </p:nvSpPr>
        <p:spPr>
          <a:xfrm>
            <a:off x="729813" y="1687878"/>
            <a:ext cx="56458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Grazie per l’attenzione! / </a:t>
            </a:r>
            <a:r>
              <a:rPr lang="it-IT" sz="4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Hvala</a:t>
            </a:r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it-IT" sz="4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pozornost</a:t>
            </a:r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2E3860F-76BE-29C9-F992-C5478857F719}"/>
              </a:ext>
            </a:extLst>
          </p:cNvPr>
          <p:cNvSpPr txBox="1"/>
          <p:nvPr/>
        </p:nvSpPr>
        <p:spPr>
          <a:xfrm>
            <a:off x="775504" y="3694898"/>
            <a:ext cx="4444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Contatti / </a:t>
            </a:r>
            <a:r>
              <a:rPr lang="it-IT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Kontakti</a:t>
            </a:r>
            <a:r>
              <a:rPr lang="it-IT" sz="1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it-I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lang="sl-SI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crossterm@slori.org</a:t>
            </a:r>
            <a:endParaRPr lang="it-IT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6C7EDA7-3012-1A8E-6AB7-527CE3B46F3A}"/>
              </a:ext>
            </a:extLst>
          </p:cNvPr>
          <p:cNvSpPr txBox="1"/>
          <p:nvPr/>
        </p:nvSpPr>
        <p:spPr>
          <a:xfrm>
            <a:off x="8005843" y="4376780"/>
            <a:ext cx="3483942" cy="1478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it-IT" sz="1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SEGUICI / SLEDI NAM</a:t>
            </a:r>
            <a:r>
              <a:rPr lang="sl-SI" sz="1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it-IT" sz="1400" b="1" dirty="0">
              <a:solidFill>
                <a:schemeClr val="accent5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50000"/>
              </a:lnSpc>
            </a:pPr>
            <a:r>
              <a:rPr lang="it-IT" sz="1200" kern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www.ita-slo.eu/</a:t>
            </a:r>
            <a:r>
              <a:rPr lang="sl-SI" sz="12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crossterm</a:t>
            </a:r>
            <a:endParaRPr lang="it-IT" sz="1200" kern="1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50000"/>
              </a:lnSpc>
            </a:pPr>
            <a:endParaRPr lang="it-IT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458BD4D9-D453-1F19-8D8F-23F001842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981" y="5147783"/>
            <a:ext cx="252308" cy="2523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631599E-AE5A-15BE-D935-E1BEAF5541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" t="-3900" r="13866" b="51821"/>
          <a:stretch/>
        </p:blipFill>
        <p:spPr>
          <a:xfrm>
            <a:off x="340822" y="4248896"/>
            <a:ext cx="5660967" cy="2050082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BC2081E0-AB78-47D0-915C-EC56D0E37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56E4FF8-6D84-4231-B00A-BAED2A8C5FC5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AF3853C-21BA-4440-87DB-ABCE3D8423CC}"/>
              </a:ext>
            </a:extLst>
          </p:cNvPr>
          <p:cNvSpPr txBox="1"/>
          <p:nvPr/>
        </p:nvSpPr>
        <p:spPr>
          <a:xfrm>
            <a:off x="4351116" y="64272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Auditorium, 3/6/2024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Auditorium, 3. 6.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ED78632-4467-4D37-B7DA-6965A5B164E3}"/>
              </a:ext>
            </a:extLst>
          </p:cNvPr>
          <p:cNvSpPr txBox="1"/>
          <p:nvPr/>
        </p:nvSpPr>
        <p:spPr>
          <a:xfrm>
            <a:off x="6302625" y="2364986"/>
            <a:ext cx="5645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Grazi</a:t>
            </a:r>
            <a:r>
              <a:rPr lang="sl-SI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sl-SI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l’</a:t>
            </a:r>
            <a:r>
              <a:rPr lang="it-IT" sz="4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atenzion</a:t>
            </a:r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75059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A509EF78-E5DA-76A5-9ECE-9FD0C06B8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258552"/>
            <a:ext cx="5157787" cy="823912"/>
          </a:xfrm>
        </p:spPr>
        <p:txBody>
          <a:bodyPr/>
          <a:lstStyle/>
          <a:p>
            <a:r>
              <a:rPr lang="it-IT" altLang="it-IT" sz="2400" dirty="0">
                <a:solidFill>
                  <a:srgbClr val="183883"/>
                </a:solidFill>
              </a:rPr>
              <a:t>DA DOVE SIAMO PARTITI</a:t>
            </a:r>
          </a:p>
          <a:p>
            <a:endParaRPr lang="sl-SI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47D501-B7BE-64FC-703C-19508D9CF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56461"/>
            <a:ext cx="5157787" cy="4107030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1800" dirty="0" err="1">
                <a:latin typeface="Helvetica" pitchFamily="2" charset="0"/>
              </a:rPr>
              <a:t>Territorio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transfrontaliero</a:t>
            </a:r>
            <a:r>
              <a:rPr lang="en-US" sz="1800" dirty="0">
                <a:latin typeface="Helvetica" pitchFamily="2" charset="0"/>
              </a:rPr>
              <a:t> con </a:t>
            </a:r>
            <a:r>
              <a:rPr lang="en-US" sz="1800" dirty="0" err="1">
                <a:latin typeface="Helvetica" pitchFamily="2" charset="0"/>
              </a:rPr>
              <a:t>più</a:t>
            </a:r>
            <a:r>
              <a:rPr lang="en-US" sz="1800" dirty="0">
                <a:latin typeface="Helvetica" pitchFamily="2" charset="0"/>
              </a:rPr>
              <a:t> lingue (e loro </a:t>
            </a:r>
            <a:r>
              <a:rPr lang="en-US" sz="1800" dirty="0" err="1">
                <a:latin typeface="Helvetica" pitchFamily="2" charset="0"/>
              </a:rPr>
              <a:t>varianti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locali</a:t>
            </a:r>
            <a:r>
              <a:rPr lang="en-US" sz="1800" dirty="0">
                <a:latin typeface="Helvetica" pitchFamily="2" charset="0"/>
              </a:rPr>
              <a:t>) </a:t>
            </a:r>
            <a:r>
              <a:rPr lang="en-US" sz="1800" dirty="0" err="1">
                <a:latin typeface="Helvetica" pitchFamily="2" charset="0"/>
              </a:rPr>
              <a:t>ufficialmente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riconosciute</a:t>
            </a:r>
            <a:r>
              <a:rPr lang="en-US" sz="1800" dirty="0">
                <a:latin typeface="Helvetica" pitchFamily="2" charset="0"/>
              </a:rPr>
              <a:t> e </a:t>
            </a:r>
            <a:r>
              <a:rPr lang="en-US" sz="1800" dirty="0" err="1">
                <a:latin typeface="Helvetica" pitchFamily="2" charset="0"/>
              </a:rPr>
              <a:t>utilizzate</a:t>
            </a:r>
            <a:r>
              <a:rPr lang="en-US" sz="1800" dirty="0">
                <a:latin typeface="Helvetica" pitchFamily="2" charset="0"/>
              </a:rPr>
              <a:t> </a:t>
            </a:r>
          </a:p>
          <a:p>
            <a:pPr marL="342900" indent="-342900">
              <a:lnSpc>
                <a:spcPct val="70000"/>
              </a:lnSpc>
              <a:buFont typeface="Wingdings" pitchFamily="2" charset="2"/>
              <a:buChar char="è"/>
            </a:pPr>
            <a:r>
              <a:rPr lang="en-US" sz="1800" dirty="0" err="1">
                <a:latin typeface="Helvetica" pitchFamily="2" charset="0"/>
              </a:rPr>
              <a:t>multilinguismo</a:t>
            </a:r>
            <a:r>
              <a:rPr lang="en-US" sz="1800" dirty="0">
                <a:latin typeface="Helvetica" pitchFamily="2" charset="0"/>
              </a:rPr>
              <a:t>?</a:t>
            </a:r>
          </a:p>
          <a:p>
            <a:pPr marL="342900" indent="-342900">
              <a:lnSpc>
                <a:spcPct val="70000"/>
              </a:lnSpc>
              <a:buFont typeface="Wingdings" pitchFamily="2" charset="2"/>
              <a:buChar char="è"/>
            </a:pPr>
            <a:r>
              <a:rPr lang="en-US" sz="1800" dirty="0" err="1">
                <a:latin typeface="Helvetica" pitchFamily="2" charset="0"/>
              </a:rPr>
              <a:t>diversità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linguistica</a:t>
            </a:r>
            <a:r>
              <a:rPr lang="en-US" sz="1800" dirty="0">
                <a:latin typeface="Helvetica" pitchFamily="2" charset="0"/>
              </a:rPr>
              <a:t>?</a:t>
            </a:r>
          </a:p>
          <a:p>
            <a:pPr marL="342900" indent="-342900">
              <a:lnSpc>
                <a:spcPct val="70000"/>
              </a:lnSpc>
              <a:buFont typeface="Wingdings" pitchFamily="2" charset="2"/>
              <a:buChar char="è"/>
            </a:pPr>
            <a:r>
              <a:rPr lang="en-US" sz="1800" dirty="0" err="1">
                <a:latin typeface="Helvetica" pitchFamily="2" charset="0"/>
              </a:rPr>
              <a:t>consapevolezza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linguistica</a:t>
            </a:r>
            <a:r>
              <a:rPr lang="en-US" sz="1800" dirty="0">
                <a:latin typeface="Helvetica" pitchFamily="2" charset="0"/>
              </a:rPr>
              <a:t>?</a:t>
            </a:r>
          </a:p>
          <a:p>
            <a:pPr>
              <a:lnSpc>
                <a:spcPct val="70000"/>
              </a:lnSpc>
            </a:pPr>
            <a:endParaRPr lang="en-US" sz="1800" dirty="0">
              <a:latin typeface="Helvetica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 err="1">
                <a:latin typeface="Helvetica" pitchFamily="2" charset="0"/>
              </a:rPr>
              <a:t>Sfida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comune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dell’area</a:t>
            </a:r>
            <a:r>
              <a:rPr lang="en-US" sz="1800" dirty="0">
                <a:latin typeface="Helvetica" pitchFamily="2" charset="0"/>
              </a:rPr>
              <a:t>: </a:t>
            </a:r>
          </a:p>
          <a:p>
            <a:pPr>
              <a:lnSpc>
                <a:spcPct val="70000"/>
              </a:lnSpc>
            </a:pPr>
            <a:endParaRPr lang="en-US" sz="1800" dirty="0">
              <a:latin typeface="Helvetica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 err="1">
                <a:latin typeface="Helvetica" pitchFamily="2" charset="0"/>
              </a:rPr>
              <a:t>debole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efficacia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nellagestione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congiunta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della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diversità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linguistica</a:t>
            </a:r>
            <a:endParaRPr lang="en-US" sz="1800" dirty="0">
              <a:latin typeface="Helvetica" pitchFamily="2" charset="0"/>
            </a:endParaRPr>
          </a:p>
          <a:p>
            <a:pPr>
              <a:lnSpc>
                <a:spcPct val="70000"/>
              </a:lnSpc>
            </a:pPr>
            <a:endParaRPr lang="en-US" sz="1800" dirty="0">
              <a:latin typeface="Helvetica" pitchFamily="2" charset="0"/>
            </a:endParaRPr>
          </a:p>
          <a:p>
            <a:pPr marL="848995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Helvetica" pitchFamily="2" charset="0"/>
              </a:rPr>
              <a:t>pubblica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amministrazione</a:t>
            </a:r>
            <a:r>
              <a:rPr lang="en-US" sz="1800" dirty="0">
                <a:latin typeface="Helvetica" pitchFamily="2" charset="0"/>
              </a:rPr>
              <a:t>, </a:t>
            </a:r>
          </a:p>
          <a:p>
            <a:pPr marL="848995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Helvetica" pitchFamily="2" charset="0"/>
              </a:rPr>
              <a:t>terminologia</a:t>
            </a:r>
            <a:endParaRPr lang="en-US" sz="1800" dirty="0">
              <a:latin typeface="Helvetica" pitchFamily="2" charset="0"/>
            </a:endParaRPr>
          </a:p>
        </p:txBody>
      </p:sp>
      <p:sp>
        <p:nvSpPr>
          <p:cNvPr id="8" name="Označba mesta besedila 7">
            <a:extLst>
              <a:ext uri="{FF2B5EF4-FFF2-40B4-BE49-F238E27FC236}">
                <a16:creationId xmlns:a16="http://schemas.microsoft.com/office/drawing/2014/main" id="{2C0BAF1E-676F-BE07-AC65-0A1D91AC0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75208"/>
            <a:ext cx="5183188" cy="823912"/>
          </a:xfrm>
        </p:spPr>
        <p:txBody>
          <a:bodyPr/>
          <a:lstStyle/>
          <a:p>
            <a:r>
              <a:rPr lang="sl-SI" altLang="it-IT" sz="2400" dirty="0">
                <a:solidFill>
                  <a:srgbClr val="183883"/>
                </a:solidFill>
              </a:rPr>
              <a:t>KJE SMO ZAČELI</a:t>
            </a:r>
            <a:endParaRPr lang="it-IT" altLang="it-IT" sz="2400" dirty="0">
              <a:solidFill>
                <a:srgbClr val="183883"/>
              </a:solidFill>
            </a:endParaRPr>
          </a:p>
          <a:p>
            <a:endParaRPr lang="sl-SI" dirty="0"/>
          </a:p>
        </p:txBody>
      </p:sp>
      <p:sp>
        <p:nvSpPr>
          <p:cNvPr id="11" name="Označba mesta vsebine 10">
            <a:extLst>
              <a:ext uri="{FF2B5EF4-FFF2-40B4-BE49-F238E27FC236}">
                <a16:creationId xmlns:a16="http://schemas.microsoft.com/office/drawing/2014/main" id="{B2A95980-A5E3-4452-A98B-5BCD2744B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560945"/>
            <a:ext cx="5183188" cy="42025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 err="1">
                <a:latin typeface="Helvetica" pitchFamily="2" charset="0"/>
              </a:rPr>
              <a:t>Čezmejno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območje</a:t>
            </a:r>
            <a:r>
              <a:rPr lang="en-US" sz="2800" dirty="0">
                <a:latin typeface="Helvetica" pitchFamily="2" charset="0"/>
              </a:rPr>
              <a:t> z </a:t>
            </a:r>
            <a:r>
              <a:rPr lang="en-US" sz="2800" dirty="0" err="1">
                <a:latin typeface="Helvetica" pitchFamily="2" charset="0"/>
              </a:rPr>
              <a:t>več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uradno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priznanimi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jeziki</a:t>
            </a:r>
            <a:r>
              <a:rPr lang="en-US" sz="2800" dirty="0">
                <a:latin typeface="Helvetica" pitchFamily="2" charset="0"/>
              </a:rPr>
              <a:t> (in </a:t>
            </a:r>
            <a:r>
              <a:rPr lang="en-US" sz="2800" dirty="0" err="1">
                <a:latin typeface="Helvetica" pitchFamily="2" charset="0"/>
              </a:rPr>
              <a:t>njihovimi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lokalnimi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različicami</a:t>
            </a:r>
            <a:r>
              <a:rPr lang="en-US" sz="2800" dirty="0">
                <a:latin typeface="Helvetica" pitchFamily="2" charset="0"/>
              </a:rPr>
              <a:t>),</a:t>
            </a:r>
            <a:r>
              <a:rPr lang="en-US" sz="2800" dirty="0">
                <a:effectLst/>
                <a:latin typeface="Helvetica" pitchFamily="2" charset="0"/>
              </a:rPr>
              <a:t>ki se </a:t>
            </a:r>
            <a:r>
              <a:rPr lang="en-US" sz="2800" dirty="0" err="1">
                <a:effectLst/>
                <a:latin typeface="Helvetica" pitchFamily="2" charset="0"/>
              </a:rPr>
              <a:t>uporabljajo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na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različne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načine</a:t>
            </a:r>
            <a:endParaRPr lang="en-US" sz="2800" dirty="0">
              <a:effectLst/>
              <a:latin typeface="Helvetica" pitchFamily="2" charset="0"/>
            </a:endParaRPr>
          </a:p>
          <a:p>
            <a:pPr marL="342900" indent="-342900">
              <a:buFont typeface="Wingdings" pitchFamily="2" charset="2"/>
              <a:buChar char="è"/>
            </a:pPr>
            <a:r>
              <a:rPr lang="en-US" sz="2800" dirty="0" err="1">
                <a:latin typeface="Helvetica" pitchFamily="2" charset="0"/>
              </a:rPr>
              <a:t>večjezičnost</a:t>
            </a:r>
            <a:r>
              <a:rPr lang="en-US" sz="2800" dirty="0">
                <a:latin typeface="Helvetica" pitchFamily="2" charset="0"/>
              </a:rPr>
              <a:t>?</a:t>
            </a:r>
          </a:p>
          <a:p>
            <a:pPr marL="342900" indent="-342900">
              <a:buFont typeface="Wingdings" pitchFamily="2" charset="2"/>
              <a:buChar char="è"/>
            </a:pPr>
            <a:r>
              <a:rPr lang="en-US" sz="2800" dirty="0" err="1">
                <a:effectLst/>
                <a:latin typeface="Helvetica" pitchFamily="2" charset="0"/>
              </a:rPr>
              <a:t>jezikovna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raznolikost</a:t>
            </a:r>
            <a:r>
              <a:rPr lang="en-US" sz="2800" dirty="0">
                <a:effectLst/>
                <a:latin typeface="Helvetica" pitchFamily="2" charset="0"/>
              </a:rPr>
              <a:t>?</a:t>
            </a:r>
          </a:p>
          <a:p>
            <a:pPr marL="342900" indent="-342900">
              <a:buFont typeface="Wingdings" pitchFamily="2" charset="2"/>
              <a:buChar char="è"/>
            </a:pPr>
            <a:r>
              <a:rPr lang="en-US" sz="2800" dirty="0" err="1">
                <a:latin typeface="Helvetica" pitchFamily="2" charset="0"/>
              </a:rPr>
              <a:t>jezikovna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ozaveščenost</a:t>
            </a:r>
            <a:r>
              <a:rPr lang="en-US" sz="2800" dirty="0">
                <a:latin typeface="Helvetica" pitchFamily="2" charset="0"/>
              </a:rPr>
              <a:t>?</a:t>
            </a:r>
            <a:endParaRPr lang="en-US" sz="28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800" b="1" dirty="0" err="1">
                <a:latin typeface="Helvetica" pitchFamily="2" charset="0"/>
              </a:rPr>
              <a:t>Skupni</a:t>
            </a:r>
            <a:r>
              <a:rPr lang="en-US" sz="2800" b="1" dirty="0">
                <a:latin typeface="Helvetica" pitchFamily="2" charset="0"/>
              </a:rPr>
              <a:t> </a:t>
            </a:r>
            <a:r>
              <a:rPr lang="en-US" sz="2800" b="1" dirty="0" err="1">
                <a:latin typeface="Helvetica" pitchFamily="2" charset="0"/>
              </a:rPr>
              <a:t>izziv</a:t>
            </a:r>
            <a:r>
              <a:rPr lang="en-US" sz="2800" b="1" dirty="0">
                <a:latin typeface="Helvetica" pitchFamily="2" charset="0"/>
              </a:rPr>
              <a:t> </a:t>
            </a:r>
            <a:r>
              <a:rPr lang="en-US" sz="2800" b="1" dirty="0" err="1">
                <a:latin typeface="Helvetica" pitchFamily="2" charset="0"/>
              </a:rPr>
              <a:t>območja</a:t>
            </a:r>
            <a:r>
              <a:rPr lang="en-US" sz="2800" b="1" dirty="0">
                <a:latin typeface="Helvetica" pitchFamily="2" charset="0"/>
              </a:rPr>
              <a:t>:</a:t>
            </a:r>
          </a:p>
          <a:p>
            <a:endParaRPr lang="en-US" sz="28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800" dirty="0" err="1">
                <a:effectLst/>
                <a:latin typeface="Helvetica" pitchFamily="2" charset="0"/>
              </a:rPr>
              <a:t>šibka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učinkovitost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skupnega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upravljanja</a:t>
            </a:r>
            <a:br>
              <a:rPr lang="en-US" sz="2800" dirty="0">
                <a:effectLst/>
                <a:latin typeface="Helvetica" pitchFamily="2" charset="0"/>
              </a:rPr>
            </a:br>
            <a:r>
              <a:rPr lang="en-US" sz="2800" dirty="0" err="1">
                <a:effectLst/>
                <a:latin typeface="Helvetica" pitchFamily="2" charset="0"/>
              </a:rPr>
              <a:t>jezikovne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raznolikosti</a:t>
            </a:r>
            <a:endParaRPr lang="en-US" sz="2800" dirty="0">
              <a:latin typeface="Helvetica" pitchFamily="2" charset="0"/>
            </a:endParaRPr>
          </a:p>
          <a:p>
            <a:pPr marL="1316038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Helvetica" pitchFamily="2" charset="0"/>
              </a:rPr>
              <a:t>javna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uprava</a:t>
            </a:r>
            <a:r>
              <a:rPr lang="en-US" sz="2800" dirty="0">
                <a:effectLst/>
                <a:latin typeface="Helvetica" pitchFamily="2" charset="0"/>
              </a:rPr>
              <a:t>,</a:t>
            </a:r>
          </a:p>
          <a:p>
            <a:pPr marL="1316038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Helvetica" pitchFamily="2" charset="0"/>
              </a:rPr>
              <a:t>terminologija</a:t>
            </a:r>
            <a:endParaRPr lang="en-US" sz="2800" dirty="0">
              <a:effectLst/>
              <a:latin typeface="Helvetica" pitchFamily="2" charset="0"/>
            </a:endParaRPr>
          </a:p>
          <a:p>
            <a:endParaRPr lang="sl-SI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C3B4BF8-243C-4A2D-860E-3A4724E886DE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Auditorium, 3/6/2024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Auditorium, 3. 6.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7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A509EF78-E5DA-76A5-9ECE-9FD0C06B8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163" y="1138126"/>
            <a:ext cx="5157787" cy="521519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183883"/>
                </a:solidFill>
              </a:rPr>
              <a:t>DOVE VOGLIAMO ARRIVARE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47D501-B7BE-64FC-703C-19508D9CF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5504" y="1752278"/>
            <a:ext cx="5157787" cy="4107030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2200" b="1" dirty="0" err="1">
                <a:latin typeface="Helvetica" pitchFamily="2" charset="0"/>
              </a:rPr>
              <a:t>Obiettivo</a:t>
            </a:r>
            <a:r>
              <a:rPr lang="en-US" sz="2200" b="1" dirty="0">
                <a:latin typeface="Helvetica" pitchFamily="2" charset="0"/>
              </a:rPr>
              <a:t> </a:t>
            </a:r>
            <a:r>
              <a:rPr lang="en-US" sz="2200" b="1" dirty="0" err="1">
                <a:latin typeface="Helvetica" pitchFamily="2" charset="0"/>
              </a:rPr>
              <a:t>generale</a:t>
            </a:r>
            <a:r>
              <a:rPr lang="en-US" sz="2200" b="1" dirty="0">
                <a:latin typeface="Helvetica" pitchFamily="2" charset="0"/>
              </a:rPr>
              <a:t>:</a:t>
            </a:r>
          </a:p>
          <a:p>
            <a:pPr>
              <a:lnSpc>
                <a:spcPct val="70000"/>
              </a:lnSpc>
            </a:pPr>
            <a:endParaRPr lang="en-US" sz="2200" b="1" dirty="0">
              <a:latin typeface="Helvetica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2200" dirty="0" err="1">
                <a:latin typeface="Helvetica" pitchFamily="2" charset="0"/>
              </a:rPr>
              <a:t>migliorare</a:t>
            </a:r>
            <a:r>
              <a:rPr lang="en-US" sz="2200" dirty="0">
                <a:latin typeface="Helvetica" pitchFamily="2" charset="0"/>
              </a:rPr>
              <a:t> la </a:t>
            </a:r>
            <a:r>
              <a:rPr lang="en-US" sz="2200" dirty="0" err="1">
                <a:latin typeface="Helvetica" pitchFamily="2" charset="0"/>
              </a:rPr>
              <a:t>qualità</a:t>
            </a:r>
            <a:r>
              <a:rPr lang="en-US" sz="2200" dirty="0">
                <a:latin typeface="Helvetica" pitchFamily="2" charset="0"/>
              </a:rPr>
              <a:t> e </a:t>
            </a:r>
            <a:r>
              <a:rPr lang="en-US" sz="2200" dirty="0" err="1">
                <a:latin typeface="Helvetica" pitchFamily="2" charset="0"/>
              </a:rPr>
              <a:t>l’efficienza</a:t>
            </a:r>
            <a:r>
              <a:rPr lang="en-US" sz="2200" dirty="0">
                <a:latin typeface="Helvetica" pitchFamily="2" charset="0"/>
              </a:rPr>
              <a:t> </a:t>
            </a:r>
            <a:r>
              <a:rPr lang="en-US" sz="2200" dirty="0" err="1">
                <a:latin typeface="Helvetica" pitchFamily="2" charset="0"/>
              </a:rPr>
              <a:t>dei</a:t>
            </a:r>
            <a:r>
              <a:rPr lang="en-US" sz="2200" dirty="0">
                <a:latin typeface="Helvetica" pitchFamily="2" charset="0"/>
              </a:rPr>
              <a:t> </a:t>
            </a:r>
            <a:r>
              <a:rPr lang="en-US" sz="2200" dirty="0" err="1">
                <a:latin typeface="Helvetica" pitchFamily="2" charset="0"/>
              </a:rPr>
              <a:t>servizi</a:t>
            </a:r>
            <a:r>
              <a:rPr lang="en-US" sz="2200" dirty="0">
                <a:latin typeface="Helvetica" pitchFamily="2" charset="0"/>
              </a:rPr>
              <a:t> </a:t>
            </a:r>
            <a:r>
              <a:rPr lang="en-US" sz="2200" dirty="0" err="1">
                <a:latin typeface="Helvetica" pitchFamily="2" charset="0"/>
              </a:rPr>
              <a:t>linguistici</a:t>
            </a:r>
            <a:r>
              <a:rPr lang="en-US" sz="2200" dirty="0">
                <a:latin typeface="Helvetica" pitchFamily="2" charset="0"/>
              </a:rPr>
              <a:t> </a:t>
            </a:r>
            <a:r>
              <a:rPr lang="en-US" sz="2200" dirty="0" err="1">
                <a:latin typeface="Helvetica" pitchFamily="2" charset="0"/>
              </a:rPr>
              <a:t>nella</a:t>
            </a:r>
            <a:r>
              <a:rPr lang="en-US" sz="2200" dirty="0">
                <a:latin typeface="Helvetica" pitchFamily="2" charset="0"/>
              </a:rPr>
              <a:t> P.A. con la </a:t>
            </a:r>
            <a:r>
              <a:rPr lang="en-US" sz="2200" dirty="0" err="1">
                <a:latin typeface="Helvetica" pitchFamily="2" charset="0"/>
              </a:rPr>
              <a:t>realizzazione</a:t>
            </a:r>
            <a:r>
              <a:rPr lang="en-US" sz="2200" dirty="0">
                <a:latin typeface="Helvetica" pitchFamily="2" charset="0"/>
              </a:rPr>
              <a:t> di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Helvetica" pitchFamily="2" charset="0"/>
              </a:rPr>
              <a:t>strategie</a:t>
            </a:r>
            <a:r>
              <a:rPr lang="en-US" sz="2200" dirty="0">
                <a:latin typeface="Helvetica" pitchFamily="2" charset="0"/>
              </a:rPr>
              <a:t>, 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Helvetica" pitchFamily="2" charset="0"/>
              </a:rPr>
              <a:t>modelli</a:t>
            </a:r>
            <a:r>
              <a:rPr lang="en-US" sz="2200" dirty="0">
                <a:latin typeface="Helvetica" pitchFamily="2" charset="0"/>
              </a:rPr>
              <a:t> e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Helvetica" pitchFamily="2" charset="0"/>
              </a:rPr>
              <a:t>strumenti</a:t>
            </a:r>
            <a:r>
              <a:rPr lang="en-US" sz="2200" dirty="0">
                <a:latin typeface="Helvetica" pitchFamily="2" charset="0"/>
              </a:rPr>
              <a:t> </a:t>
            </a:r>
            <a:r>
              <a:rPr lang="en-US" sz="2200" dirty="0" err="1">
                <a:latin typeface="Helvetica" pitchFamily="2" charset="0"/>
              </a:rPr>
              <a:t>comuni</a:t>
            </a:r>
            <a:r>
              <a:rPr lang="en-US" sz="2200" dirty="0">
                <a:latin typeface="Helvetica" pitchFamily="2" charset="0"/>
              </a:rPr>
              <a:t> </a:t>
            </a:r>
          </a:p>
          <a:p>
            <a:pPr>
              <a:lnSpc>
                <a:spcPct val="70000"/>
              </a:lnSpc>
            </a:pPr>
            <a:endParaRPr lang="en-US" sz="2200" b="1" dirty="0">
              <a:latin typeface="Helvetica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2200" dirty="0" err="1">
                <a:latin typeface="Helvetica" pitchFamily="2" charset="0"/>
              </a:rPr>
              <a:t>promuovendo</a:t>
            </a:r>
            <a:r>
              <a:rPr lang="en-US" sz="2200" dirty="0">
                <a:latin typeface="Helvetica" pitchFamily="2" charset="0"/>
              </a:rPr>
              <a:t> un </a:t>
            </a:r>
            <a:r>
              <a:rPr lang="en-US" sz="2200" dirty="0" err="1">
                <a:latin typeface="Helvetica" pitchFamily="2" charset="0"/>
              </a:rPr>
              <a:t>uso</a:t>
            </a:r>
            <a:r>
              <a:rPr lang="en-US" sz="2200" dirty="0">
                <a:latin typeface="Helvetica" pitchFamily="2" charset="0"/>
              </a:rPr>
              <a:t> </a:t>
            </a:r>
            <a:r>
              <a:rPr lang="en-US" sz="2200" dirty="0" err="1">
                <a:latin typeface="Helvetica" pitchFamily="2" charset="0"/>
              </a:rPr>
              <a:t>più</a:t>
            </a:r>
            <a:r>
              <a:rPr lang="en-US" sz="2200" dirty="0">
                <a:latin typeface="Helvetica" pitchFamily="2" charset="0"/>
              </a:rPr>
              <a:t> </a:t>
            </a:r>
            <a:r>
              <a:rPr lang="en-US" sz="2200" dirty="0" err="1">
                <a:latin typeface="Helvetica" pitchFamily="2" charset="0"/>
              </a:rPr>
              <a:t>coerente</a:t>
            </a:r>
            <a:r>
              <a:rPr lang="en-US" sz="2200" dirty="0">
                <a:latin typeface="Helvetica" pitchFamily="2" charset="0"/>
              </a:rPr>
              <a:t> ed </a:t>
            </a:r>
            <a:r>
              <a:rPr lang="en-US" sz="2200" dirty="0" err="1">
                <a:latin typeface="Helvetica" pitchFamily="2" charset="0"/>
              </a:rPr>
              <a:t>efficace</a:t>
            </a:r>
            <a:r>
              <a:rPr lang="en-US" sz="2200" dirty="0">
                <a:latin typeface="Helvetica" pitchFamily="2" charset="0"/>
              </a:rPr>
              <a:t> </a:t>
            </a:r>
            <a:r>
              <a:rPr lang="en-US" sz="2200" dirty="0" err="1">
                <a:latin typeface="Helvetica" pitchFamily="2" charset="0"/>
              </a:rPr>
              <a:t>delle</a:t>
            </a:r>
            <a:r>
              <a:rPr lang="en-US" sz="2200" dirty="0">
                <a:latin typeface="Helvetica" pitchFamily="2" charset="0"/>
              </a:rPr>
              <a:t> lingue del </a:t>
            </a:r>
            <a:r>
              <a:rPr lang="en-US" sz="2200" dirty="0" err="1">
                <a:latin typeface="Helvetica" pitchFamily="2" charset="0"/>
              </a:rPr>
              <a:t>territorio</a:t>
            </a:r>
            <a:r>
              <a:rPr lang="en-US" sz="2200" dirty="0">
                <a:latin typeface="Helvetica" pitchFamily="2" charset="0"/>
              </a:rPr>
              <a:t>.</a:t>
            </a:r>
          </a:p>
        </p:txBody>
      </p:sp>
      <p:sp>
        <p:nvSpPr>
          <p:cNvPr id="8" name="Označba mesta besedila 7">
            <a:extLst>
              <a:ext uri="{FF2B5EF4-FFF2-40B4-BE49-F238E27FC236}">
                <a16:creationId xmlns:a16="http://schemas.microsoft.com/office/drawing/2014/main" id="{2C0BAF1E-676F-BE07-AC65-0A1D91AC0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2649" y="968086"/>
            <a:ext cx="5183188" cy="60219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sl-SI" altLang="it-IT" sz="2400" dirty="0">
                <a:solidFill>
                  <a:srgbClr val="183883"/>
                </a:solidFill>
              </a:rPr>
              <a:t>KAM ŽELIMO PRITI</a:t>
            </a:r>
            <a:endParaRPr lang="it-IT" altLang="it-IT" sz="2400" dirty="0">
              <a:solidFill>
                <a:srgbClr val="183883"/>
              </a:solidFill>
            </a:endParaRPr>
          </a:p>
        </p:txBody>
      </p:sp>
      <p:sp>
        <p:nvSpPr>
          <p:cNvPr id="11" name="Označba mesta vsebine 10">
            <a:extLst>
              <a:ext uri="{FF2B5EF4-FFF2-40B4-BE49-F238E27FC236}">
                <a16:creationId xmlns:a16="http://schemas.microsoft.com/office/drawing/2014/main" id="{B2A95980-A5E3-4452-A98B-5BCD2744B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560945"/>
            <a:ext cx="5183188" cy="42025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dirty="0" err="1">
                <a:effectLst/>
                <a:latin typeface="Helvetica" pitchFamily="2" charset="0"/>
              </a:rPr>
              <a:t>Splošni</a:t>
            </a:r>
            <a:r>
              <a:rPr lang="en-US" sz="2800" b="1" dirty="0">
                <a:effectLst/>
                <a:latin typeface="Helvetica" pitchFamily="2" charset="0"/>
              </a:rPr>
              <a:t> </a:t>
            </a:r>
            <a:r>
              <a:rPr lang="en-US" sz="2800" b="1" dirty="0" err="1">
                <a:effectLst/>
                <a:latin typeface="Helvetica" pitchFamily="2" charset="0"/>
              </a:rPr>
              <a:t>cilj</a:t>
            </a:r>
            <a:r>
              <a:rPr lang="en-US" sz="2800" b="1" dirty="0">
                <a:effectLst/>
                <a:latin typeface="Helvetica" pitchFamily="2" charset="0"/>
              </a:rPr>
              <a:t>:</a:t>
            </a:r>
          </a:p>
          <a:p>
            <a:endParaRPr lang="en-US" sz="2800" b="1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800" dirty="0" err="1">
                <a:effectLst/>
                <a:latin typeface="Helvetica" pitchFamily="2" charset="0"/>
              </a:rPr>
              <a:t>izboljšati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kakovost</a:t>
            </a:r>
            <a:r>
              <a:rPr lang="en-US" sz="2800" dirty="0">
                <a:effectLst/>
                <a:latin typeface="Helvetica" pitchFamily="2" charset="0"/>
              </a:rPr>
              <a:t> in </a:t>
            </a:r>
            <a:r>
              <a:rPr lang="en-US" sz="2800" dirty="0" err="1">
                <a:effectLst/>
                <a:latin typeface="Helvetica" pitchFamily="2" charset="0"/>
              </a:rPr>
              <a:t>učinkovitost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jezikovnih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storitev</a:t>
            </a:r>
            <a:r>
              <a:rPr lang="en-US" sz="2800" dirty="0">
                <a:effectLst/>
                <a:latin typeface="Helvetica" pitchFamily="2" charset="0"/>
              </a:rPr>
              <a:t> v </a:t>
            </a:r>
            <a:r>
              <a:rPr lang="en-US" sz="2800" dirty="0" err="1">
                <a:effectLst/>
                <a:latin typeface="Helvetica" pitchFamily="2" charset="0"/>
              </a:rPr>
              <a:t>javni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upravi</a:t>
            </a:r>
            <a:r>
              <a:rPr lang="en-US" sz="2800" dirty="0">
                <a:effectLst/>
                <a:latin typeface="Helvetica" pitchFamily="2" charset="0"/>
              </a:rPr>
              <a:t> z </a:t>
            </a:r>
            <a:r>
              <a:rPr lang="en-US" sz="2800" dirty="0" err="1">
                <a:effectLst/>
                <a:latin typeface="Helvetica" pitchFamily="2" charset="0"/>
              </a:rPr>
              <a:t>oblikovanjem</a:t>
            </a:r>
            <a:endParaRPr lang="en-US" sz="28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effectLst/>
                <a:latin typeface="Helvetica" pitchFamily="2" charset="0"/>
              </a:rPr>
              <a:t>skupnih</a:t>
            </a:r>
            <a:r>
              <a:rPr lang="en-US" sz="3600" dirty="0">
                <a:effectLst/>
                <a:latin typeface="Helvetica" pitchFamily="2" charset="0"/>
              </a:rPr>
              <a:t> </a:t>
            </a:r>
            <a:r>
              <a:rPr lang="en-US" sz="3600" dirty="0" err="1">
                <a:effectLst/>
                <a:latin typeface="Helvetica" pitchFamily="2" charset="0"/>
              </a:rPr>
              <a:t>strategij</a:t>
            </a:r>
            <a:r>
              <a:rPr lang="en-US" sz="3600" dirty="0">
                <a:effectLst/>
                <a:latin typeface="Helvetica" pitchFamily="2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effectLst/>
                <a:latin typeface="Helvetica" pitchFamily="2" charset="0"/>
              </a:rPr>
              <a:t>modelov</a:t>
            </a:r>
            <a:r>
              <a:rPr lang="en-US" sz="3600" dirty="0">
                <a:effectLst/>
                <a:latin typeface="Helvetica" pitchFamily="2" charset="0"/>
              </a:rPr>
              <a:t> 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effectLst/>
                <a:latin typeface="Helvetica" pitchFamily="2" charset="0"/>
              </a:rPr>
              <a:t>orodij</a:t>
            </a:r>
            <a:r>
              <a:rPr lang="en-US" sz="3600" dirty="0">
                <a:effectLst/>
                <a:latin typeface="Helvetica" pitchFamily="2" charset="0"/>
              </a:rPr>
              <a:t> </a:t>
            </a:r>
          </a:p>
          <a:p>
            <a:endParaRPr lang="en-US" sz="28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800" dirty="0" err="1">
                <a:effectLst/>
                <a:latin typeface="Helvetica" pitchFamily="2" charset="0"/>
              </a:rPr>
              <a:t>ter</a:t>
            </a:r>
            <a:r>
              <a:rPr lang="en-US" sz="2800" dirty="0">
                <a:effectLst/>
                <a:latin typeface="Helvetica" pitchFamily="2" charset="0"/>
              </a:rPr>
              <a:t> s </a:t>
            </a:r>
            <a:r>
              <a:rPr lang="en-US" sz="2800" dirty="0" err="1">
                <a:effectLst/>
                <a:latin typeface="Helvetica" pitchFamily="2" charset="0"/>
              </a:rPr>
              <a:t>tem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spodbujati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doslednejšo</a:t>
            </a:r>
            <a:r>
              <a:rPr lang="en-US" sz="2800" dirty="0">
                <a:effectLst/>
                <a:latin typeface="Helvetica" pitchFamily="2" charset="0"/>
              </a:rPr>
              <a:t> in </a:t>
            </a:r>
            <a:r>
              <a:rPr lang="en-US" sz="2800" dirty="0" err="1">
                <a:effectLst/>
                <a:latin typeface="Helvetica" pitchFamily="2" charset="0"/>
              </a:rPr>
              <a:t>učinkovitejšo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uporabo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jezikov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tega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območja</a:t>
            </a:r>
            <a:r>
              <a:rPr lang="en-US" sz="2800" dirty="0"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4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C3B4BF8-243C-4A2D-860E-3A4724E886DE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Auditorium, 3/6/2024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Auditorium, 3. 6.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7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5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15" name="Picture 5" descr="Several different colored hands&#10;&#10;Description automatically generated with medium confidence">
            <a:extLst>
              <a:ext uri="{FF2B5EF4-FFF2-40B4-BE49-F238E27FC236}">
                <a16:creationId xmlns:a16="http://schemas.microsoft.com/office/drawing/2014/main" id="{C39712C0-E4A4-2B1F-E938-F9D642A7E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80" y="136525"/>
            <a:ext cx="6234050" cy="606015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C3B4BF8-243C-4A2D-860E-3A4724E886DE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Auditorium, 3/6/2024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Auditorium, 3. 6.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8AD335D2-AFA8-7164-7894-478FCAF6D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43" y="1164757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183883"/>
                </a:solidFill>
              </a:rPr>
              <a:t>PERCHÈ DOBBIAMO FARLO?</a:t>
            </a:r>
          </a:p>
        </p:txBody>
      </p:sp>
      <p:sp>
        <p:nvSpPr>
          <p:cNvPr id="14" name="CasellaDiTesto 7">
            <a:extLst>
              <a:ext uri="{FF2B5EF4-FFF2-40B4-BE49-F238E27FC236}">
                <a16:creationId xmlns:a16="http://schemas.microsoft.com/office/drawing/2014/main" id="{66A299BF-3758-56DC-98ED-2F8BBCB45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813" y="1239047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sl-SI" altLang="it-IT" sz="2000" dirty="0">
                <a:solidFill>
                  <a:srgbClr val="183883"/>
                </a:solidFill>
              </a:rPr>
              <a:t>ČEMU TO DELAMO?</a:t>
            </a:r>
            <a:endParaRPr lang="it-IT" altLang="it-IT" sz="2000" dirty="0">
              <a:solidFill>
                <a:srgbClr val="1838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8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6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C3B4BF8-243C-4A2D-860E-3A4724E886DE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Auditorium, 3/6/2024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Auditorium, 3. 6.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CasellaDiTesto 1">
            <a:extLst>
              <a:ext uri="{FF2B5EF4-FFF2-40B4-BE49-F238E27FC236}">
                <a16:creationId xmlns:a16="http://schemas.microsoft.com/office/drawing/2014/main" id="{A46F6A27-EB20-52F1-AAB1-3AF29EBB1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732" y="1093256"/>
            <a:ext cx="42341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183883"/>
                </a:solidFill>
              </a:rPr>
              <a:t>INFO GENERALI SUL PROGETTO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225E1BF4-A5B5-D4DC-439A-650591E890A0}"/>
              </a:ext>
            </a:extLst>
          </p:cNvPr>
          <p:cNvSpPr txBox="1">
            <a:spLocks/>
          </p:cNvSpPr>
          <p:nvPr/>
        </p:nvSpPr>
        <p:spPr>
          <a:xfrm>
            <a:off x="1201733" y="1356202"/>
            <a:ext cx="4234125" cy="4417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accent6"/>
                </a:solidFill>
                <a:latin typeface="Roboto-Bold"/>
              </a:rPr>
              <a:t>Priorità del programma </a:t>
            </a:r>
            <a:endParaRPr lang="sl-SI" sz="1800" dirty="0">
              <a:solidFill>
                <a:schemeClr val="accent6"/>
              </a:solidFill>
              <a:latin typeface="Roboto-Bold"/>
            </a:endParaRPr>
          </a:p>
          <a:p>
            <a:r>
              <a:rPr lang="it-IT" sz="1800" dirty="0">
                <a:solidFill>
                  <a:srgbClr val="000000"/>
                </a:solidFill>
                <a:latin typeface="Roboto-Regular"/>
              </a:rPr>
              <a:t>M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igliore governance della cooperazione</a:t>
            </a:r>
          </a:p>
          <a:p>
            <a:endParaRPr lang="it-IT" sz="1800" b="0" dirty="0">
              <a:solidFill>
                <a:srgbClr val="000000"/>
              </a:solidFill>
              <a:latin typeface="Roboto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accent6"/>
                </a:solidFill>
                <a:latin typeface="Roboto-Bold"/>
              </a:rPr>
              <a:t>Obiettivo specifico della priorità </a:t>
            </a:r>
            <a:endParaRPr lang="sl-SI" sz="1800" dirty="0">
              <a:solidFill>
                <a:schemeClr val="accent6"/>
              </a:solidFill>
              <a:latin typeface="Roboto-Bold"/>
            </a:endParaRPr>
          </a:p>
          <a:p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ISO 1.(b): Potenziamento di una amministrazione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pubblica efficiente mediante la promozione della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cooperazione giuridica e amministrativa e della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cooperazione fra cittadini, attori della società civile e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istituzioni, in particolare con l'intento di eliminare gli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1800" b="0" dirty="0" err="1">
                <a:solidFill>
                  <a:srgbClr val="000000"/>
                </a:solidFill>
                <a:latin typeface="Roboto-Regular"/>
              </a:rPr>
              <a:t>ostacoli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di 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tipo giuridico e di altro tipo nelle regioni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frontaliere</a:t>
            </a:r>
            <a:endParaRPr lang="sl-SI" sz="1800" b="0" dirty="0">
              <a:solidFill>
                <a:srgbClr val="000000"/>
              </a:solidFill>
              <a:latin typeface="Roboto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dirty="0" err="1">
                <a:solidFill>
                  <a:schemeClr val="accent6"/>
                </a:solidFill>
                <a:latin typeface="Roboto-Bold"/>
              </a:rPr>
              <a:t>Durata</a:t>
            </a:r>
            <a:r>
              <a:rPr lang="sl-SI" sz="1800" dirty="0">
                <a:solidFill>
                  <a:schemeClr val="accent6"/>
                </a:solidFill>
                <a:latin typeface="Roboto-Bold"/>
              </a:rPr>
              <a:t>: </a:t>
            </a:r>
            <a:r>
              <a:rPr lang="sl-SI" sz="1800" dirty="0">
                <a:solidFill>
                  <a:srgbClr val="000000"/>
                </a:solidFill>
                <a:latin typeface="Roboto-Regular"/>
              </a:rPr>
              <a:t>24 mesi</a:t>
            </a:r>
          </a:p>
        </p:txBody>
      </p:sp>
      <p:sp>
        <p:nvSpPr>
          <p:cNvPr id="22" name="CasellaDiTesto 1">
            <a:extLst>
              <a:ext uri="{FF2B5EF4-FFF2-40B4-BE49-F238E27FC236}">
                <a16:creationId xmlns:a16="http://schemas.microsoft.com/office/drawing/2014/main" id="{362FDA27-3C1C-CF31-805F-4A6FFF555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553" y="1093256"/>
            <a:ext cx="42341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183883"/>
                </a:solidFill>
              </a:rPr>
              <a:t>SPLOŠNO O PROJEKTU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93290451-213F-6380-8B5E-4433EA1C8254}"/>
              </a:ext>
            </a:extLst>
          </p:cNvPr>
          <p:cNvSpPr txBox="1">
            <a:spLocks/>
          </p:cNvSpPr>
          <p:nvPr/>
        </p:nvSpPr>
        <p:spPr>
          <a:xfrm>
            <a:off x="7271600" y="1572761"/>
            <a:ext cx="4082200" cy="41241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l-SI" sz="1800" b="1" kern="0" dirty="0">
                <a:solidFill>
                  <a:schemeClr val="accent6"/>
                </a:solidFill>
                <a:latin typeface="Roboto-Bold"/>
              </a:rPr>
              <a:t>Prednostna naloga programa </a:t>
            </a:r>
          </a:p>
          <a:p>
            <a:pPr marL="0" indent="0">
              <a:buFontTx/>
              <a:buNone/>
            </a:pPr>
            <a:r>
              <a:rPr lang="sl-SI" sz="1800" kern="0" dirty="0">
                <a:solidFill>
                  <a:srgbClr val="000000"/>
                </a:solidFill>
                <a:latin typeface="Roboto-Regular"/>
              </a:rPr>
              <a:t>Boljše upravljanje sodelovanja</a:t>
            </a:r>
          </a:p>
          <a:p>
            <a:pPr marL="0" indent="0">
              <a:buFontTx/>
              <a:buNone/>
            </a:pPr>
            <a:endParaRPr lang="sl-SI" sz="1800" kern="0" dirty="0">
              <a:solidFill>
                <a:srgbClr val="000000"/>
              </a:solidFill>
              <a:latin typeface="Roboto-Regular"/>
            </a:endParaRPr>
          </a:p>
          <a:p>
            <a:r>
              <a:rPr lang="sl-SI" sz="1800" b="1" kern="0" dirty="0">
                <a:solidFill>
                  <a:schemeClr val="accent6"/>
                </a:solidFill>
                <a:latin typeface="Roboto-Bold"/>
              </a:rPr>
              <a:t>Specifični cilj prednostne naloge </a:t>
            </a:r>
          </a:p>
          <a:p>
            <a:pPr marL="0" indent="0">
              <a:buFontTx/>
              <a:buNone/>
            </a:pPr>
            <a:r>
              <a:rPr lang="sl-SI" sz="1800" kern="0" dirty="0">
                <a:solidFill>
                  <a:srgbClr val="000000"/>
                </a:solidFill>
                <a:latin typeface="Roboto-Regular"/>
              </a:rPr>
              <a:t>ISO 1.(b): Krepitev učinkovite javne uprave s spodbujanjem pravnega in upravnega sodelovanja ter sodelovanja med državljani, akterji civilne družbe in institucijami, zlasti z namenom, da se odpravijo pravne in druge ovire v obmejnih regijah</a:t>
            </a:r>
          </a:p>
          <a:p>
            <a:pPr marL="0" indent="0">
              <a:buFontTx/>
              <a:buNone/>
            </a:pPr>
            <a:endParaRPr lang="sl-SI" sz="1800" kern="0" dirty="0">
              <a:solidFill>
                <a:srgbClr val="000000"/>
              </a:solidFill>
              <a:latin typeface="Roboto-Regular"/>
            </a:endParaRPr>
          </a:p>
          <a:p>
            <a:r>
              <a:rPr lang="sl-SI" sz="1800" kern="0" dirty="0">
                <a:solidFill>
                  <a:schemeClr val="accent6"/>
                </a:solidFill>
                <a:latin typeface="Roboto-Bold"/>
              </a:rPr>
              <a:t>Trajanje: </a:t>
            </a:r>
            <a:r>
              <a:rPr lang="sl-SI" sz="1800" b="1" kern="0" dirty="0">
                <a:solidFill>
                  <a:srgbClr val="000000"/>
                </a:solidFill>
                <a:latin typeface="Roboto-Regular"/>
              </a:rPr>
              <a:t>24 mesecev</a:t>
            </a:r>
          </a:p>
          <a:p>
            <a:pPr marL="0" indent="0">
              <a:buFontTx/>
              <a:buNone/>
            </a:pPr>
            <a:endParaRPr lang="sl-SI" sz="1800" kern="0" dirty="0">
              <a:solidFill>
                <a:srgbClr val="000000"/>
              </a:solidFill>
              <a:latin typeface="Robot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9369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7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C3B4BF8-243C-4A2D-860E-3A4724E886DE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Auditorium, 3/6/2024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Auditorium, 3. 6.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087BDE-CB0C-2367-CEC5-EFC9CC418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727" y="67089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183883"/>
                </a:solidFill>
              </a:rPr>
              <a:t>PARTNER DEL PROGETTO</a:t>
            </a:r>
          </a:p>
        </p:txBody>
      </p:sp>
      <p:sp>
        <p:nvSpPr>
          <p:cNvPr id="3" name="CasellaDiTesto 7">
            <a:extLst>
              <a:ext uri="{FF2B5EF4-FFF2-40B4-BE49-F238E27FC236}">
                <a16:creationId xmlns:a16="http://schemas.microsoft.com/office/drawing/2014/main" id="{75448314-C466-761E-DDDA-421C28D43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283" y="473074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sl-SI" altLang="it-IT" sz="2000" dirty="0">
                <a:solidFill>
                  <a:srgbClr val="183883"/>
                </a:solidFill>
              </a:rPr>
              <a:t>PROJEKTNI PARTNERJI</a:t>
            </a:r>
            <a:endParaRPr lang="it-IT" altLang="it-IT" sz="2000" dirty="0">
              <a:solidFill>
                <a:srgbClr val="183883"/>
              </a:solidFill>
            </a:endParaRPr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3273CA72-9F93-5B0F-AF17-1DBF44A78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27684"/>
          <a:stretch/>
        </p:blipFill>
        <p:spPr bwMode="auto">
          <a:xfrm>
            <a:off x="1766874" y="1036833"/>
            <a:ext cx="8820472" cy="88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36A9AC1-B2A7-0831-3B5E-D3BFDF661C04}"/>
              </a:ext>
            </a:extLst>
          </p:cNvPr>
          <p:cNvSpPr txBox="1">
            <a:spLocks/>
          </p:cNvSpPr>
          <p:nvPr/>
        </p:nvSpPr>
        <p:spPr>
          <a:xfrm>
            <a:off x="838200" y="1688566"/>
            <a:ext cx="11538423" cy="42473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sl-SI" sz="1400" dirty="0">
                <a:solidFill>
                  <a:srgbClr val="000000"/>
                </a:solidFill>
                <a:latin typeface="Roboto-Regular"/>
              </a:rPr>
              <a:t>Slovenski raziskovalni inštitut 			           </a:t>
            </a:r>
            <a:r>
              <a:rPr lang="it-IT" sz="1400" dirty="0">
                <a:solidFill>
                  <a:srgbClr val="000000"/>
                </a:solidFill>
                <a:latin typeface="Roboto-Regular"/>
              </a:rPr>
              <a:t>(IT) 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      </a:t>
            </a:r>
            <a:r>
              <a:rPr lang="it-IT" sz="1400" dirty="0">
                <a:solidFill>
                  <a:srgbClr val="000000"/>
                </a:solidFill>
                <a:latin typeface="Roboto-Regular"/>
              </a:rPr>
              <a:t>SLORI                  LP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Istituto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sloveno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di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ricerche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Slovene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research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institute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Regione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autonoma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FVG 		    		           (IT) 	   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Regione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FVG      PP2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sl-SI" sz="1400" dirty="0">
                <a:solidFill>
                  <a:srgbClr val="000000"/>
                </a:solidFill>
                <a:latin typeface="Roboto-Regular"/>
              </a:rPr>
              <a:t>Avtonomna dežela FJK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Autonomous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Region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FVG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it-IT" sz="1400" dirty="0">
                <a:solidFill>
                  <a:srgbClr val="000000"/>
                </a:solidFill>
                <a:latin typeface="Roboto-Regular"/>
              </a:rPr>
              <a:t>Comunità Autogestita Costiera della Nazionalità Italiana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	           (SI)	    CAN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Costiera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    PP3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sl-SI" sz="1400" dirty="0">
                <a:solidFill>
                  <a:srgbClr val="000000"/>
                </a:solidFill>
                <a:latin typeface="Roboto-Regular"/>
              </a:rPr>
              <a:t>Obalna samoupravna skupnost italijanske narodnosti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en-US" sz="1400" dirty="0">
                <a:solidFill>
                  <a:srgbClr val="000000"/>
                </a:solidFill>
                <a:latin typeface="Roboto-Regular"/>
              </a:rPr>
              <a:t>Costal </a:t>
            </a:r>
            <a:r>
              <a:rPr lang="en-US" sz="1400" dirty="0" err="1">
                <a:solidFill>
                  <a:srgbClr val="000000"/>
                </a:solidFill>
                <a:latin typeface="Roboto-Regular"/>
              </a:rPr>
              <a:t>selfgoverning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Roboto-Regular"/>
              </a:rPr>
              <a:t>community of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oboto-Regular"/>
              </a:rPr>
              <a:t>italian</a:t>
            </a:r>
            <a:r>
              <a:rPr lang="en-US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Roboto-Regular"/>
              </a:rPr>
              <a:t>nationalit</a:t>
            </a:r>
            <a:endParaRPr lang="sl-SI" sz="1400" dirty="0">
              <a:solidFill>
                <a:srgbClr val="000000"/>
              </a:solidFill>
              <a:latin typeface="Roboto-Regular"/>
            </a:endParaRP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it-IT" sz="1400" dirty="0" err="1">
                <a:solidFill>
                  <a:srgbClr val="000000"/>
                </a:solidFill>
                <a:latin typeface="Roboto-Regular"/>
              </a:rPr>
              <a:t>Agjenzie</a:t>
            </a:r>
            <a:r>
              <a:rPr lang="it-IT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Roboto-Regular"/>
              </a:rPr>
              <a:t>regjonâl</a:t>
            </a:r>
            <a:r>
              <a:rPr lang="it-IT" sz="1400" dirty="0">
                <a:solidFill>
                  <a:srgbClr val="000000"/>
                </a:solidFill>
                <a:latin typeface="Roboto-Regular"/>
              </a:rPr>
              <a:t> pe </a:t>
            </a:r>
            <a:r>
              <a:rPr lang="it-IT" sz="1400" dirty="0" err="1">
                <a:solidFill>
                  <a:srgbClr val="000000"/>
                </a:solidFill>
                <a:latin typeface="Roboto-Regular"/>
              </a:rPr>
              <a:t>lenghe</a:t>
            </a:r>
            <a:r>
              <a:rPr lang="it-IT" sz="1400" dirty="0">
                <a:solidFill>
                  <a:srgbClr val="000000"/>
                </a:solidFill>
                <a:latin typeface="Roboto-Regular"/>
              </a:rPr>
              <a:t> furlane (Ag.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Roboto-Regular"/>
              </a:rPr>
              <a:t>reg.le</a:t>
            </a:r>
            <a:r>
              <a:rPr lang="it-IT" sz="1400" dirty="0">
                <a:solidFill>
                  <a:srgbClr val="000000"/>
                </a:solidFill>
                <a:latin typeface="Roboto-Regular"/>
              </a:rPr>
              <a:t> per la lingua friulana)    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(IT)</a:t>
            </a:r>
            <a:r>
              <a:rPr lang="it-IT" sz="1400" dirty="0">
                <a:solidFill>
                  <a:srgbClr val="000000"/>
                </a:solidFill>
                <a:latin typeface="Roboto-Regular"/>
              </a:rPr>
              <a:t>    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 </a:t>
            </a:r>
            <a:r>
              <a:rPr lang="sl-SI" sz="1400" dirty="0" err="1">
                <a:solidFill>
                  <a:srgbClr val="000000"/>
                </a:solidFill>
                <a:latin typeface="Roboto-Regular"/>
              </a:rPr>
              <a:t>ARLeF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	            PP4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pl-PL" sz="1400" dirty="0">
                <a:solidFill>
                  <a:srgbClr val="000000"/>
                </a:solidFill>
                <a:latin typeface="Roboto-Regular"/>
              </a:rPr>
              <a:t>Deželna agencija za furlanski jezik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en-US" sz="1400" dirty="0">
                <a:solidFill>
                  <a:srgbClr val="000000"/>
                </a:solidFill>
                <a:latin typeface="Roboto-Regular"/>
              </a:rPr>
              <a:t>Regional Agency for Friulian Language</a:t>
            </a:r>
            <a:endParaRPr lang="sl-SI" sz="1400" dirty="0">
              <a:solidFill>
                <a:srgbClr val="000000"/>
              </a:solidFill>
              <a:latin typeface="Roboto-Regular"/>
            </a:endParaRP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sl-SI" sz="1400" dirty="0">
                <a:solidFill>
                  <a:srgbClr val="000000"/>
                </a:solidFill>
                <a:latin typeface="Roboto-Regular"/>
              </a:rPr>
              <a:t>Univerza v LJ, Fakulteta za računalništvo in informatiko 	           (SI)	    UL FRI (CJVT)    PP5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it-IT" sz="1400" dirty="0">
                <a:solidFill>
                  <a:srgbClr val="000000"/>
                </a:solidFill>
                <a:latin typeface="Roboto-Regular"/>
              </a:rPr>
              <a:t>Facoltà di Informatica dell'Università di Lubiana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en-US" sz="1400" dirty="0">
                <a:solidFill>
                  <a:srgbClr val="000000"/>
                </a:solidFill>
                <a:latin typeface="Roboto-Regular"/>
              </a:rPr>
              <a:t>University of Ljubljana, Faculty of Computer and</a:t>
            </a:r>
            <a:r>
              <a:rPr lang="sl-SI" sz="14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Roboto-Regular"/>
              </a:rPr>
              <a:t>Information Science</a:t>
            </a:r>
            <a:endParaRPr lang="sl-SI" sz="1400" dirty="0">
              <a:solidFill>
                <a:srgbClr val="000000"/>
              </a:solidFill>
              <a:latin typeface="Roboto-Regular"/>
            </a:endParaRP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sl-SI" sz="1400" dirty="0">
                <a:solidFill>
                  <a:srgbClr val="000000"/>
                </a:solidFill>
                <a:latin typeface="Roboto-Regular"/>
              </a:rPr>
              <a:t>Znanstveno-raziskovalno središče Koper 		           (SI)	    ZRS KP	            PP6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it-IT" sz="1400" dirty="0">
                <a:solidFill>
                  <a:srgbClr val="000000"/>
                </a:solidFill>
                <a:latin typeface="Roboto-Regular"/>
              </a:rPr>
              <a:t>Centro di ricerche scientifiche di Capodistria</a:t>
            </a:r>
            <a:br>
              <a:rPr lang="sl-SI" sz="1400" dirty="0">
                <a:solidFill>
                  <a:srgbClr val="000000"/>
                </a:solidFill>
                <a:latin typeface="Roboto-Regular"/>
              </a:rPr>
            </a:br>
            <a:r>
              <a:rPr lang="en-US" sz="1400" dirty="0">
                <a:solidFill>
                  <a:srgbClr val="000000"/>
                </a:solidFill>
                <a:latin typeface="Roboto-Regular"/>
              </a:rPr>
              <a:t>Science and research </a:t>
            </a:r>
            <a:r>
              <a:rPr lang="en-US" sz="1400" dirty="0" err="1">
                <a:solidFill>
                  <a:srgbClr val="000000"/>
                </a:solidFill>
                <a:latin typeface="Roboto-Regular"/>
              </a:rPr>
              <a:t>centre</a:t>
            </a:r>
            <a:r>
              <a:rPr lang="en-US" sz="1400" dirty="0">
                <a:solidFill>
                  <a:srgbClr val="000000"/>
                </a:solidFill>
                <a:latin typeface="Roboto-Regular"/>
              </a:rPr>
              <a:t> Koper</a:t>
            </a:r>
            <a:endParaRPr lang="sl-SI" sz="1400" dirty="0">
              <a:solidFill>
                <a:srgbClr val="000000"/>
              </a:solidFill>
              <a:latin typeface="Robot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6770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8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C3B4BF8-243C-4A2D-860E-3A4724E886DE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Auditorium, 3/6/2024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Auditorium, 3. 6.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537EB433-143E-4D8D-0BE8-7ABE94245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877" y="160681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183883"/>
                </a:solidFill>
              </a:rPr>
              <a:t>PARTNER ASSOCIATI</a:t>
            </a:r>
          </a:p>
        </p:txBody>
      </p:sp>
      <p:sp>
        <p:nvSpPr>
          <p:cNvPr id="11" name="CasellaDiTesto 7">
            <a:extLst>
              <a:ext uri="{FF2B5EF4-FFF2-40B4-BE49-F238E27FC236}">
                <a16:creationId xmlns:a16="http://schemas.microsoft.com/office/drawing/2014/main" id="{47883D84-0889-3184-F782-00008F792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031" y="506897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sl-SI" altLang="it-IT" sz="2000" dirty="0">
                <a:solidFill>
                  <a:srgbClr val="183883"/>
                </a:solidFill>
              </a:rPr>
              <a:t>PRIDRUŽENI PARTNERJI</a:t>
            </a:r>
            <a:endParaRPr lang="it-IT" altLang="it-IT" sz="2000" dirty="0">
              <a:solidFill>
                <a:srgbClr val="183883"/>
              </a:solidFill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6E7E5262-492F-C4EF-1714-0F7285A6862F}"/>
              </a:ext>
            </a:extLst>
          </p:cNvPr>
          <p:cNvSpPr txBox="1">
            <a:spLocks/>
          </p:cNvSpPr>
          <p:nvPr/>
        </p:nvSpPr>
        <p:spPr>
          <a:xfrm>
            <a:off x="1875410" y="5216437"/>
            <a:ext cx="8664487" cy="35164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800" b="0" dirty="0">
              <a:solidFill>
                <a:srgbClr val="000000"/>
              </a:solidFill>
              <a:latin typeface="Roboto-Regular"/>
            </a:endParaRPr>
          </a:p>
          <a:p>
            <a:pPr marL="342900" indent="-342900">
              <a:buClr>
                <a:schemeClr val="accent6"/>
              </a:buClr>
              <a:buFont typeface="+mj-lt"/>
              <a:buAutoNum type="arabicPeriod"/>
            </a:pP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Partenariato transfrontaliero EURADRIA tra Italia e Slovenia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/ Čezmejno partnerstvo EURADRIA med Italijo in Slovenijo</a:t>
            </a:r>
            <a:endParaRPr lang="it-IT" sz="1800" b="0" dirty="0">
              <a:solidFill>
                <a:srgbClr val="000000"/>
              </a:solidFill>
              <a:latin typeface="Roboto-Regular"/>
            </a:endParaRPr>
          </a:p>
          <a:p>
            <a:pPr marL="342900" indent="-342900">
              <a:buClr>
                <a:schemeClr val="accent6"/>
              </a:buClr>
              <a:buFont typeface="+mj-lt"/>
              <a:buAutoNum type="arabicPeriod"/>
            </a:pP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GECT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GO /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EZTS GO </a:t>
            </a:r>
          </a:p>
          <a:p>
            <a:pPr marL="342900" indent="-342900">
              <a:buClr>
                <a:schemeClr val="accent6"/>
              </a:buClr>
              <a:buFont typeface="+mj-lt"/>
              <a:buAutoNum type="arabicPeriod"/>
            </a:pPr>
            <a:r>
              <a:rPr lang="nb-NO" sz="1800" b="0" dirty="0">
                <a:solidFill>
                  <a:srgbClr val="000000"/>
                </a:solidFill>
                <a:latin typeface="Roboto-Regular"/>
              </a:rPr>
              <a:t>Generalni konzulat Republike Slovenije v Trstu 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/ 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Consolato Generale della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Repubblica di Slovenia a Trieste</a:t>
            </a:r>
            <a:endParaRPr lang="sl-SI" sz="1800" b="0" dirty="0">
              <a:solidFill>
                <a:srgbClr val="000000"/>
              </a:solidFill>
              <a:latin typeface="Roboto-Regular"/>
            </a:endParaRPr>
          </a:p>
          <a:p>
            <a:pPr marL="342900" indent="-342900">
              <a:buClr>
                <a:schemeClr val="accent6"/>
              </a:buClr>
              <a:buFont typeface="+mj-lt"/>
              <a:buAutoNum type="arabicPeriod"/>
            </a:pP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Consolato Generale d’Italia a Capodistria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/ </a:t>
            </a:r>
            <a:r>
              <a:rPr lang="pl-PL" sz="1800" b="0" dirty="0">
                <a:solidFill>
                  <a:srgbClr val="000000"/>
                </a:solidFill>
                <a:latin typeface="Roboto-Regular"/>
              </a:rPr>
              <a:t>Generalni konzulat Italije v Kopru</a:t>
            </a:r>
            <a:endParaRPr lang="sl-SI" sz="1800" dirty="0">
              <a:solidFill>
                <a:srgbClr val="000000"/>
              </a:solidFill>
              <a:latin typeface="Roboto-Regular"/>
            </a:endParaRPr>
          </a:p>
          <a:p>
            <a:pPr marL="342900" indent="-342900">
              <a:buClr>
                <a:schemeClr val="accent6"/>
              </a:buClr>
              <a:buFont typeface="+mj-lt"/>
              <a:buAutoNum type="arabicPeriod" startAt="5"/>
            </a:pPr>
            <a:r>
              <a:rPr lang="it-IT" sz="1800" b="0" dirty="0" err="1">
                <a:solidFill>
                  <a:srgbClr val="000000"/>
                </a:solidFill>
                <a:latin typeface="Roboto-Regular"/>
              </a:rPr>
              <a:t>Univerza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 v Novi </a:t>
            </a:r>
            <a:r>
              <a:rPr lang="it-IT" sz="1800" b="0" dirty="0" err="1">
                <a:solidFill>
                  <a:srgbClr val="000000"/>
                </a:solidFill>
                <a:latin typeface="Roboto-Regular"/>
              </a:rPr>
              <a:t>Gorici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/ </a:t>
            </a:r>
            <a:r>
              <a:rPr lang="sl-SI" sz="1800" b="0" dirty="0" err="1">
                <a:solidFill>
                  <a:srgbClr val="000000"/>
                </a:solidFill>
                <a:latin typeface="Roboto-Regular"/>
              </a:rPr>
              <a:t>Universit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à di Nova Gorica</a:t>
            </a:r>
          </a:p>
          <a:p>
            <a:pPr marL="342900" indent="-342900">
              <a:buClr>
                <a:schemeClr val="accent6"/>
              </a:buClr>
              <a:buFont typeface="+mj-lt"/>
              <a:buAutoNum type="arabicPeriod" startAt="5"/>
            </a:pP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Dipartimento di Scienze Giuridiche, del Linguaggio, dell’Interpretazione e della Traduzione, Università degli Studi di </a:t>
            </a:r>
            <a:r>
              <a:rPr lang="it-IT" sz="1800" dirty="0">
                <a:solidFill>
                  <a:srgbClr val="000000"/>
                </a:solidFill>
                <a:latin typeface="Roboto-Regular"/>
              </a:rPr>
              <a:t>Trieste (IUSLIT)/ </a:t>
            </a:r>
            <a:r>
              <a:rPr lang="it-IT" sz="1800" b="0" dirty="0" err="1">
                <a:solidFill>
                  <a:srgbClr val="000000"/>
                </a:solidFill>
                <a:latin typeface="Roboto-Regular"/>
              </a:rPr>
              <a:t>Oddelek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 za pravo, </a:t>
            </a:r>
            <a:r>
              <a:rPr lang="it-IT" sz="1800" b="0" dirty="0" err="1">
                <a:solidFill>
                  <a:srgbClr val="000000"/>
                </a:solidFill>
                <a:latin typeface="Roboto-Regular"/>
              </a:rPr>
              <a:t>jezik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, </a:t>
            </a:r>
            <a:r>
              <a:rPr lang="it-IT" sz="1800" b="0" dirty="0" err="1">
                <a:solidFill>
                  <a:srgbClr val="000000"/>
                </a:solidFill>
                <a:latin typeface="Roboto-Regular"/>
              </a:rPr>
              <a:t>tolmačenje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 in </a:t>
            </a:r>
            <a:r>
              <a:rPr lang="it-IT" sz="1800" b="0" dirty="0" err="1">
                <a:solidFill>
                  <a:srgbClr val="000000"/>
                </a:solidFill>
                <a:latin typeface="Roboto-Regular"/>
              </a:rPr>
              <a:t>prevajanje</a:t>
            </a:r>
            <a:r>
              <a:rPr lang="it-IT" sz="1800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sz="1800" b="0" dirty="0" err="1">
                <a:solidFill>
                  <a:srgbClr val="000000"/>
                </a:solidFill>
                <a:latin typeface="Roboto-Regular"/>
              </a:rPr>
              <a:t>Univerze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 v </a:t>
            </a:r>
            <a:r>
              <a:rPr lang="it-IT" sz="1800" b="0" dirty="0" err="1">
                <a:solidFill>
                  <a:srgbClr val="000000"/>
                </a:solidFill>
                <a:latin typeface="Roboto-Regular"/>
              </a:rPr>
              <a:t>Trstu</a:t>
            </a:r>
            <a:endParaRPr lang="sl-SI" sz="1800" b="0" dirty="0">
              <a:solidFill>
                <a:srgbClr val="000000"/>
              </a:solidFill>
              <a:latin typeface="Roboto-Regular"/>
            </a:endParaRPr>
          </a:p>
          <a:p>
            <a:pPr marL="342900" indent="-342900">
              <a:buClr>
                <a:schemeClr val="accent6"/>
              </a:buClr>
              <a:buFont typeface="+mj-lt"/>
              <a:buAutoNum type="arabicPeriod" startAt="5"/>
            </a:pP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Oddelek za italijanistiko, Fakulteta za humanistične študije, Univerza na Primorskem / </a:t>
            </a:r>
            <a:br>
              <a:rPr lang="sl-SI" sz="1800" b="0" dirty="0">
                <a:solidFill>
                  <a:srgbClr val="000000"/>
                </a:solidFill>
                <a:latin typeface="Roboto-Regular"/>
              </a:rPr>
            </a:b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Dipartimento di italianistica, Facoltà di studi umanistici, Università del</a:t>
            </a: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 Litorale</a:t>
            </a:r>
            <a:endParaRPr lang="it-IT" sz="1800" b="0" dirty="0">
              <a:solidFill>
                <a:srgbClr val="000000"/>
              </a:solidFill>
              <a:latin typeface="Roboto-Regular"/>
            </a:endParaRPr>
          </a:p>
          <a:p>
            <a:pPr marL="342900" indent="-342900">
              <a:buClr>
                <a:schemeClr val="accent6"/>
              </a:buClr>
              <a:buFont typeface="+mj-lt"/>
              <a:buAutoNum type="arabicPeriod" startAt="5"/>
            </a:pPr>
            <a:r>
              <a:rPr lang="sl-SI" sz="1800" b="0" dirty="0">
                <a:solidFill>
                  <a:srgbClr val="000000"/>
                </a:solidFill>
                <a:latin typeface="Roboto-Regular"/>
              </a:rPr>
              <a:t>Zavod Republike Slovenije za zaposlovanje, Območna služba Koper </a:t>
            </a:r>
            <a:r>
              <a:rPr lang="it-IT" sz="1800" b="0" dirty="0">
                <a:solidFill>
                  <a:srgbClr val="000000"/>
                </a:solidFill>
                <a:latin typeface="Roboto-Regular"/>
              </a:rPr>
              <a:t>/ Agenzia del lavoro della Repubblica di Slovenia, Ufficio regionale di Capodistria</a:t>
            </a:r>
            <a:endParaRPr lang="sl-SI" sz="1800" b="0" dirty="0">
              <a:solidFill>
                <a:srgbClr val="000000"/>
              </a:solidFill>
              <a:latin typeface="Roboto-Regular"/>
            </a:endParaRPr>
          </a:p>
          <a:p>
            <a:endParaRPr lang="sl-SI" sz="1800" b="0" dirty="0">
              <a:solidFill>
                <a:srgbClr val="000000"/>
              </a:solidFill>
              <a:latin typeface="Roboto-Regular"/>
            </a:endParaRPr>
          </a:p>
          <a:p>
            <a:endParaRPr lang="sl-SI" sz="1800" dirty="0">
              <a:solidFill>
                <a:srgbClr val="000000"/>
              </a:solidFill>
              <a:latin typeface="Roboto-Regular"/>
            </a:endParaRPr>
          </a:p>
          <a:p>
            <a:endParaRPr lang="sl-SI" sz="1800" b="0" dirty="0">
              <a:solidFill>
                <a:srgbClr val="000000"/>
              </a:solidFill>
              <a:latin typeface="Roboto-Regular"/>
            </a:endParaRPr>
          </a:p>
          <a:p>
            <a:endParaRPr lang="sl-SI" sz="1800" b="0" dirty="0">
              <a:solidFill>
                <a:srgbClr val="000000"/>
              </a:solidFill>
              <a:latin typeface="Roboto-Regular"/>
            </a:endParaRPr>
          </a:p>
          <a:p>
            <a:endParaRPr lang="sl-SI" sz="1800" b="0" dirty="0">
              <a:solidFill>
                <a:srgbClr val="000000"/>
              </a:solidFill>
              <a:latin typeface="Roboto-Regular"/>
            </a:endParaRPr>
          </a:p>
          <a:p>
            <a:endParaRPr lang="sl-SI" sz="1800" b="0" dirty="0">
              <a:solidFill>
                <a:srgbClr val="000000"/>
              </a:solidFill>
              <a:latin typeface="Roboto-Regular"/>
            </a:endParaRPr>
          </a:p>
          <a:p>
            <a:endParaRPr lang="sl-SI" sz="1800" b="0" dirty="0">
              <a:solidFill>
                <a:srgbClr val="000000"/>
              </a:solidFill>
              <a:latin typeface="Roboto-Regular"/>
            </a:endParaRPr>
          </a:p>
          <a:p>
            <a:endParaRPr lang="sl-SI" sz="1800" dirty="0">
              <a:solidFill>
                <a:srgbClr val="000000"/>
              </a:solidFill>
              <a:latin typeface="Robot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1536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9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FB2DA1-8BF3-4BCF-BB4A-DD2F8F6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ED9062-5754-4BEE-B12A-68AFDE67620F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C3B4BF8-243C-4A2D-860E-3A4724E886DE}"/>
              </a:ext>
            </a:extLst>
          </p:cNvPr>
          <p:cNvSpPr txBox="1"/>
          <p:nvPr/>
        </p:nvSpPr>
        <p:spPr>
          <a:xfrm>
            <a:off x="775504" y="6377661"/>
            <a:ext cx="784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Trieste, Sala Auditorium, 3/6/2024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Trst, dvorana Auditorium, 3. 6.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537EB433-143E-4D8D-0BE8-7ABE94245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877" y="160681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183883"/>
                </a:solidFill>
              </a:rPr>
              <a:t>PARTNER ASSOCIATI</a:t>
            </a:r>
          </a:p>
        </p:txBody>
      </p:sp>
      <p:sp>
        <p:nvSpPr>
          <p:cNvPr id="11" name="CasellaDiTesto 7">
            <a:extLst>
              <a:ext uri="{FF2B5EF4-FFF2-40B4-BE49-F238E27FC236}">
                <a16:creationId xmlns:a16="http://schemas.microsoft.com/office/drawing/2014/main" id="{47883D84-0889-3184-F782-00008F792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031" y="506897"/>
            <a:ext cx="396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sl-SI" altLang="it-IT" sz="2000" dirty="0">
                <a:solidFill>
                  <a:srgbClr val="183883"/>
                </a:solidFill>
              </a:rPr>
              <a:t>PRIDRUŽENI PARTNERJI</a:t>
            </a:r>
            <a:endParaRPr lang="it-IT" altLang="it-IT" sz="2000" dirty="0">
              <a:solidFill>
                <a:srgbClr val="183883"/>
              </a:solidFill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51DA24DE-613D-B0FD-7823-3249BE583951}"/>
              </a:ext>
            </a:extLst>
          </p:cNvPr>
          <p:cNvSpPr txBox="1">
            <a:spLocks/>
          </p:cNvSpPr>
          <p:nvPr/>
        </p:nvSpPr>
        <p:spPr>
          <a:xfrm>
            <a:off x="1102502" y="2462709"/>
            <a:ext cx="4476750" cy="4737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accent6"/>
              </a:buClr>
              <a:buFont typeface="+mj-lt"/>
              <a:buAutoNum type="arabicPeriod" startAt="9"/>
            </a:pPr>
            <a:r>
              <a:rPr lang="it-IT" sz="1800" b="0">
                <a:solidFill>
                  <a:srgbClr val="000000"/>
                </a:solidFill>
                <a:latin typeface="Roboto-Regular"/>
              </a:rPr>
              <a:t>Občina Ankaran / </a:t>
            </a:r>
            <a:br>
              <a:rPr lang="sl-SI" sz="1800" b="0">
                <a:solidFill>
                  <a:srgbClr val="000000"/>
                </a:solidFill>
                <a:latin typeface="Roboto-Regular"/>
              </a:rPr>
            </a:br>
            <a:r>
              <a:rPr lang="it-IT" sz="1800" b="0">
                <a:solidFill>
                  <a:srgbClr val="000000"/>
                </a:solidFill>
                <a:latin typeface="Roboto-Regular"/>
              </a:rPr>
              <a:t>Comune di Ancarano </a:t>
            </a:r>
            <a:endParaRPr lang="sl-SI" sz="1800" b="0">
              <a:solidFill>
                <a:srgbClr val="000000"/>
              </a:solidFill>
              <a:latin typeface="Roboto-Regular"/>
            </a:endParaRPr>
          </a:p>
          <a:p>
            <a:pPr marL="457200" indent="-457200">
              <a:buClr>
                <a:schemeClr val="accent6"/>
              </a:buClr>
              <a:buFont typeface="+mj-lt"/>
              <a:buAutoNum type="arabicPeriod" startAt="9"/>
            </a:pPr>
            <a:r>
              <a:rPr lang="it-IT" sz="1800" b="0">
                <a:solidFill>
                  <a:srgbClr val="000000"/>
                </a:solidFill>
                <a:latin typeface="Roboto-Regular"/>
              </a:rPr>
              <a:t>Mestna občina Koper / </a:t>
            </a:r>
            <a:br>
              <a:rPr lang="sl-SI" sz="1800" b="0">
                <a:solidFill>
                  <a:srgbClr val="000000"/>
                </a:solidFill>
                <a:latin typeface="Roboto-Regular"/>
              </a:rPr>
            </a:br>
            <a:r>
              <a:rPr lang="it-IT" sz="1800" b="0">
                <a:solidFill>
                  <a:srgbClr val="000000"/>
                </a:solidFill>
                <a:latin typeface="Roboto-Regular"/>
              </a:rPr>
              <a:t>Comune città di Capodistria </a:t>
            </a:r>
            <a:endParaRPr lang="sl-SI" sz="1800" b="0">
              <a:solidFill>
                <a:srgbClr val="000000"/>
              </a:solidFill>
              <a:latin typeface="Roboto-Regular"/>
            </a:endParaRPr>
          </a:p>
          <a:p>
            <a:pPr marL="457200" indent="-457200">
              <a:buClr>
                <a:schemeClr val="accent6"/>
              </a:buClr>
              <a:buFont typeface="+mj-lt"/>
              <a:buAutoNum type="arabicPeriod" startAt="9"/>
            </a:pPr>
            <a:r>
              <a:rPr lang="it-IT" sz="1800" b="0">
                <a:solidFill>
                  <a:srgbClr val="000000"/>
                </a:solidFill>
                <a:latin typeface="Roboto-Regular"/>
              </a:rPr>
              <a:t>Občina Izola / </a:t>
            </a:r>
            <a:br>
              <a:rPr lang="sl-SI" sz="1800" b="0">
                <a:solidFill>
                  <a:srgbClr val="000000"/>
                </a:solidFill>
                <a:latin typeface="Roboto-Regular"/>
              </a:rPr>
            </a:br>
            <a:r>
              <a:rPr lang="it-IT" sz="1800" b="0">
                <a:solidFill>
                  <a:srgbClr val="000000"/>
                </a:solidFill>
                <a:latin typeface="Roboto-Regular"/>
              </a:rPr>
              <a:t>Comune di Isola</a:t>
            </a:r>
            <a:endParaRPr lang="sl-SI" sz="1800">
              <a:solidFill>
                <a:srgbClr val="000000"/>
              </a:solidFill>
              <a:latin typeface="Roboto-Regular"/>
            </a:endParaRPr>
          </a:p>
          <a:p>
            <a:pPr marL="457200" indent="-457200">
              <a:buClr>
                <a:schemeClr val="accent6"/>
              </a:buClr>
              <a:buFont typeface="+mj-lt"/>
              <a:buAutoNum type="arabicPeriod" startAt="9"/>
            </a:pPr>
            <a:r>
              <a:rPr lang="it-IT" sz="1800" b="0">
                <a:solidFill>
                  <a:srgbClr val="000000"/>
                </a:solidFill>
                <a:latin typeface="Roboto-Regular"/>
              </a:rPr>
              <a:t>Občina Piran / </a:t>
            </a:r>
            <a:br>
              <a:rPr lang="sl-SI" sz="1800" b="0">
                <a:solidFill>
                  <a:srgbClr val="000000"/>
                </a:solidFill>
                <a:latin typeface="Roboto-Regular"/>
              </a:rPr>
            </a:br>
            <a:r>
              <a:rPr lang="it-IT" sz="1800" b="0">
                <a:solidFill>
                  <a:srgbClr val="000000"/>
                </a:solidFill>
                <a:latin typeface="Roboto-Regular"/>
              </a:rPr>
              <a:t>Comune di Pirano </a:t>
            </a:r>
            <a:endParaRPr lang="sl-SI" sz="1800" b="0">
              <a:solidFill>
                <a:srgbClr val="000000"/>
              </a:solidFill>
              <a:latin typeface="Roboto-Regular"/>
            </a:endParaRPr>
          </a:p>
          <a:p>
            <a:endParaRPr lang="sl-SI" sz="1800">
              <a:solidFill>
                <a:srgbClr val="000000"/>
              </a:solidFill>
              <a:latin typeface="Roboto-Regular"/>
            </a:endParaRPr>
          </a:p>
          <a:p>
            <a:pPr marL="457200" indent="-457200">
              <a:buClr>
                <a:schemeClr val="accent6"/>
              </a:buClr>
              <a:buFont typeface="+mj-lt"/>
              <a:buAutoNum type="arabicPeriod" startAt="13"/>
            </a:pPr>
            <a:r>
              <a:rPr lang="it-IT" sz="1800" b="0">
                <a:solidFill>
                  <a:srgbClr val="000000"/>
                </a:solidFill>
                <a:latin typeface="Roboto-Regular"/>
              </a:rPr>
              <a:t>Comune di Udine</a:t>
            </a:r>
            <a:r>
              <a:rPr lang="sl-SI" sz="1800" b="0">
                <a:solidFill>
                  <a:srgbClr val="000000"/>
                </a:solidFill>
                <a:latin typeface="Roboto-Regular"/>
              </a:rPr>
              <a:t> / Comun di Udin / Občina Videm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 startAt="13"/>
            </a:pPr>
            <a:r>
              <a:rPr lang="it-IT" sz="1800" b="0">
                <a:solidFill>
                  <a:srgbClr val="000000"/>
                </a:solidFill>
                <a:latin typeface="Roboto-Regular"/>
              </a:rPr>
              <a:t>Comune di Codroipo / </a:t>
            </a:r>
            <a:r>
              <a:rPr lang="sl-SI" sz="1800" b="0">
                <a:solidFill>
                  <a:srgbClr val="000000"/>
                </a:solidFill>
                <a:latin typeface="Roboto-Regular"/>
              </a:rPr>
              <a:t>Comun di Codroip / </a:t>
            </a:r>
            <a:r>
              <a:rPr lang="it-IT" sz="1800" b="0">
                <a:solidFill>
                  <a:srgbClr val="000000"/>
                </a:solidFill>
                <a:latin typeface="Roboto-Regular"/>
              </a:rPr>
              <a:t>Ob</a:t>
            </a:r>
            <a:r>
              <a:rPr lang="sl-SI" sz="1800" b="0">
                <a:solidFill>
                  <a:srgbClr val="000000"/>
                </a:solidFill>
                <a:latin typeface="Roboto-Regular"/>
              </a:rPr>
              <a:t>čina Codroipo 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 startAt="13"/>
            </a:pPr>
            <a:r>
              <a:rPr lang="it-IT" sz="1800" b="0">
                <a:solidFill>
                  <a:srgbClr val="000000"/>
                </a:solidFill>
                <a:latin typeface="Roboto-Regular"/>
              </a:rPr>
              <a:t>Comune di Gemona del Friuli</a:t>
            </a:r>
            <a:r>
              <a:rPr lang="sl-SI" sz="1800" b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1800">
                <a:solidFill>
                  <a:srgbClr val="000000"/>
                </a:solidFill>
                <a:latin typeface="Roboto-Regular"/>
              </a:rPr>
              <a:t>/ Comun di Glemone</a:t>
            </a:r>
            <a:r>
              <a:rPr lang="it-IT" sz="1800" b="0">
                <a:solidFill>
                  <a:srgbClr val="000000"/>
                </a:solidFill>
                <a:latin typeface="Roboto-Regular"/>
              </a:rPr>
              <a:t> </a:t>
            </a:r>
            <a:r>
              <a:rPr lang="sl-SI" sz="1800" b="0">
                <a:solidFill>
                  <a:srgbClr val="000000"/>
                </a:solidFill>
                <a:latin typeface="Roboto-Regular"/>
              </a:rPr>
              <a:t>/ </a:t>
            </a:r>
            <a:r>
              <a:rPr lang="it-IT" sz="1800" b="0">
                <a:solidFill>
                  <a:srgbClr val="000000"/>
                </a:solidFill>
                <a:latin typeface="Roboto-Regular"/>
              </a:rPr>
              <a:t>Občina Humin</a:t>
            </a:r>
            <a:endParaRPr lang="sl-SI" sz="1800" b="0">
              <a:solidFill>
                <a:srgbClr val="000000"/>
              </a:solidFill>
              <a:latin typeface="Roboto-Regular"/>
            </a:endParaRPr>
          </a:p>
          <a:p>
            <a:endParaRPr lang="it-IT" sz="1800" b="0">
              <a:solidFill>
                <a:srgbClr val="000000"/>
              </a:solidFill>
              <a:latin typeface="Roboto-Regular"/>
            </a:endParaRPr>
          </a:p>
          <a:p>
            <a:endParaRPr lang="sl-SI" sz="1800" b="0">
              <a:solidFill>
                <a:srgbClr val="000000"/>
              </a:solidFill>
              <a:latin typeface="Roboto-Regular"/>
            </a:endParaRPr>
          </a:p>
          <a:p>
            <a:br>
              <a:rPr lang="sl-SI" sz="1800">
                <a:solidFill>
                  <a:srgbClr val="000000"/>
                </a:solidFill>
                <a:latin typeface="Roboto-Regular"/>
              </a:rPr>
            </a:br>
            <a:endParaRPr lang="sl-SI" sz="1800" dirty="0">
              <a:solidFill>
                <a:srgbClr val="000000"/>
              </a:solidFill>
              <a:latin typeface="Roboto-Regular"/>
            </a:endParaRP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9056131F-6737-CC7E-432F-BE0604FA7AFB}"/>
              </a:ext>
            </a:extLst>
          </p:cNvPr>
          <p:cNvSpPr txBox="1"/>
          <p:nvPr/>
        </p:nvSpPr>
        <p:spPr>
          <a:xfrm>
            <a:off x="6901694" y="1178842"/>
            <a:ext cx="4264024" cy="465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6"/>
              </a:buClr>
              <a:buFont typeface="+mj-lt"/>
              <a:buAutoNum type="arabicPeriod" startAt="16"/>
            </a:pPr>
            <a:r>
              <a:rPr lang="it-IT" dirty="0">
                <a:solidFill>
                  <a:srgbClr val="000000"/>
                </a:solidFill>
                <a:latin typeface="Roboto-Regular"/>
              </a:rPr>
              <a:t>Comune di Duino Aurisina / </a:t>
            </a:r>
            <a:br>
              <a:rPr lang="sl-SI" dirty="0">
                <a:solidFill>
                  <a:srgbClr val="000000"/>
                </a:solidFill>
                <a:latin typeface="Roboto-Regular"/>
              </a:rPr>
            </a:br>
            <a:r>
              <a:rPr lang="it-IT" dirty="0" err="1">
                <a:solidFill>
                  <a:srgbClr val="000000"/>
                </a:solidFill>
                <a:latin typeface="Roboto-Regular"/>
              </a:rPr>
              <a:t>Občina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Devin - </a:t>
            </a:r>
            <a:r>
              <a:rPr lang="it-IT" dirty="0" err="1">
                <a:solidFill>
                  <a:srgbClr val="000000"/>
                </a:solidFill>
                <a:latin typeface="Roboto-Regular"/>
              </a:rPr>
              <a:t>Nabrežina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endParaRPr lang="sl-SI" dirty="0">
              <a:solidFill>
                <a:srgbClr val="000000"/>
              </a:solidFill>
              <a:latin typeface="Roboto-Regular"/>
            </a:endParaRPr>
          </a:p>
          <a:p>
            <a:pPr marL="457200" indent="-45720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6"/>
              </a:buClr>
              <a:buFont typeface="+mj-lt"/>
              <a:buAutoNum type="arabicPeriod" startAt="16"/>
            </a:pPr>
            <a:r>
              <a:rPr lang="it-IT" dirty="0">
                <a:solidFill>
                  <a:srgbClr val="000000"/>
                </a:solidFill>
                <a:latin typeface="Roboto-Regular"/>
              </a:rPr>
              <a:t>Comune di Monrupino / </a:t>
            </a:r>
            <a:br>
              <a:rPr lang="sl-SI" dirty="0">
                <a:solidFill>
                  <a:srgbClr val="000000"/>
                </a:solidFill>
                <a:latin typeface="Roboto-Regular"/>
              </a:rPr>
            </a:br>
            <a:r>
              <a:rPr lang="it-IT" dirty="0" err="1">
                <a:solidFill>
                  <a:srgbClr val="000000"/>
                </a:solidFill>
                <a:latin typeface="Roboto-Regular"/>
              </a:rPr>
              <a:t>Občina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Roboto-Regular"/>
              </a:rPr>
              <a:t>Repentabor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endParaRPr lang="sl-SI" dirty="0">
              <a:solidFill>
                <a:srgbClr val="000000"/>
              </a:solidFill>
              <a:latin typeface="Roboto-Regular"/>
            </a:endParaRPr>
          </a:p>
          <a:p>
            <a:pPr marL="457200" indent="-45720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6"/>
              </a:buClr>
              <a:buFont typeface="+mj-lt"/>
              <a:buAutoNum type="arabicPeriod" startAt="16"/>
            </a:pPr>
            <a:r>
              <a:rPr lang="it-IT" dirty="0">
                <a:solidFill>
                  <a:srgbClr val="000000"/>
                </a:solidFill>
                <a:latin typeface="Roboto-Regular"/>
              </a:rPr>
              <a:t>Comune di Sgonico / </a:t>
            </a:r>
            <a:br>
              <a:rPr lang="sl-SI" dirty="0">
                <a:solidFill>
                  <a:srgbClr val="000000"/>
                </a:solidFill>
                <a:latin typeface="Roboto-Regular"/>
              </a:rPr>
            </a:br>
            <a:r>
              <a:rPr lang="it-IT" dirty="0" err="1">
                <a:solidFill>
                  <a:srgbClr val="000000"/>
                </a:solidFill>
                <a:latin typeface="Roboto-Regular"/>
              </a:rPr>
              <a:t>Občina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Roboto-Regular"/>
              </a:rPr>
              <a:t>Zgonik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endParaRPr lang="sl-SI" dirty="0">
              <a:solidFill>
                <a:srgbClr val="000000"/>
              </a:solidFill>
              <a:latin typeface="Roboto-Regular"/>
            </a:endParaRPr>
          </a:p>
          <a:p>
            <a:pPr marL="457200" indent="-45720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6"/>
              </a:buClr>
              <a:buFont typeface="+mj-lt"/>
              <a:buAutoNum type="arabicPeriod" startAt="16"/>
            </a:pPr>
            <a:r>
              <a:rPr lang="it-IT" dirty="0">
                <a:solidFill>
                  <a:srgbClr val="000000"/>
                </a:solidFill>
                <a:latin typeface="Roboto-Regular"/>
              </a:rPr>
              <a:t>Comune di San Dorligo della Valle / </a:t>
            </a:r>
            <a:br>
              <a:rPr lang="sl-SI" dirty="0">
                <a:solidFill>
                  <a:srgbClr val="000000"/>
                </a:solidFill>
                <a:latin typeface="Roboto-Regular"/>
              </a:rPr>
            </a:br>
            <a:r>
              <a:rPr lang="it-IT" dirty="0" err="1">
                <a:solidFill>
                  <a:srgbClr val="000000"/>
                </a:solidFill>
                <a:latin typeface="Roboto-Regular"/>
              </a:rPr>
              <a:t>Občina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Dolina </a:t>
            </a:r>
            <a:endParaRPr lang="sl-SI" dirty="0">
              <a:solidFill>
                <a:srgbClr val="000000"/>
              </a:solidFill>
              <a:latin typeface="Roboto-Regular"/>
            </a:endParaRPr>
          </a:p>
          <a:p>
            <a:pPr marL="457200" indent="-45720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6"/>
              </a:buClr>
              <a:buFont typeface="+mj-lt"/>
              <a:buAutoNum type="arabicPeriod" startAt="16"/>
            </a:pPr>
            <a:r>
              <a:rPr lang="it-IT" dirty="0">
                <a:solidFill>
                  <a:srgbClr val="000000"/>
                </a:solidFill>
                <a:latin typeface="Roboto-Regular"/>
              </a:rPr>
              <a:t>Comune di San Floriano del Collio / </a:t>
            </a:r>
            <a:br>
              <a:rPr lang="sl-SI" dirty="0">
                <a:solidFill>
                  <a:srgbClr val="000000"/>
                </a:solidFill>
                <a:latin typeface="Roboto-Regular"/>
              </a:rPr>
            </a:br>
            <a:r>
              <a:rPr lang="it-IT" dirty="0" err="1">
                <a:solidFill>
                  <a:srgbClr val="000000"/>
                </a:solidFill>
                <a:latin typeface="Roboto-Regular"/>
              </a:rPr>
              <a:t>Občina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Roboto-Regular"/>
              </a:rPr>
              <a:t>Števerjan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endParaRPr lang="sl-SI" dirty="0">
              <a:solidFill>
                <a:srgbClr val="000000"/>
              </a:solidFill>
              <a:latin typeface="Roboto-Regular"/>
            </a:endParaRPr>
          </a:p>
          <a:p>
            <a:pPr marL="457200" indent="-45720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6"/>
              </a:buClr>
              <a:buFont typeface="+mj-lt"/>
              <a:buAutoNum type="arabicPeriod" startAt="16"/>
            </a:pPr>
            <a:r>
              <a:rPr lang="it-IT" dirty="0">
                <a:solidFill>
                  <a:srgbClr val="000000"/>
                </a:solidFill>
                <a:latin typeface="Roboto-Regular"/>
              </a:rPr>
              <a:t>Comune di Savogna d'Isonzo / </a:t>
            </a:r>
            <a:br>
              <a:rPr lang="sl-SI" dirty="0">
                <a:solidFill>
                  <a:srgbClr val="000000"/>
                </a:solidFill>
                <a:latin typeface="Roboto-Regular"/>
              </a:rPr>
            </a:br>
            <a:r>
              <a:rPr lang="it-IT" dirty="0" err="1">
                <a:solidFill>
                  <a:srgbClr val="000000"/>
                </a:solidFill>
                <a:latin typeface="Roboto-Regular"/>
              </a:rPr>
              <a:t>Občina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Roboto-Regular"/>
              </a:rPr>
              <a:t>Sovodnje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Roboto-Regular"/>
              </a:rPr>
              <a:t>ob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Roboto-Regular"/>
              </a:rPr>
              <a:t>Soči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endParaRPr lang="sl-SI" dirty="0">
              <a:solidFill>
                <a:srgbClr val="000000"/>
              </a:solidFill>
              <a:latin typeface="Roboto-Regular"/>
            </a:endParaRPr>
          </a:p>
          <a:p>
            <a:pPr marL="457200" indent="-45720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6"/>
              </a:buClr>
              <a:buFont typeface="+mj-lt"/>
              <a:buAutoNum type="arabicPeriod" startAt="16"/>
            </a:pPr>
            <a:r>
              <a:rPr lang="it-IT" dirty="0">
                <a:solidFill>
                  <a:srgbClr val="000000"/>
                </a:solidFill>
                <a:latin typeface="Roboto-Regular"/>
              </a:rPr>
              <a:t>Comune di Doberdò del Lago / </a:t>
            </a:r>
            <a:br>
              <a:rPr lang="sl-SI" dirty="0">
                <a:solidFill>
                  <a:srgbClr val="000000"/>
                </a:solidFill>
                <a:latin typeface="Roboto-Regular"/>
              </a:rPr>
            </a:br>
            <a:r>
              <a:rPr lang="it-IT" dirty="0" err="1">
                <a:solidFill>
                  <a:srgbClr val="000000"/>
                </a:solidFill>
                <a:latin typeface="Roboto-Regular"/>
              </a:rPr>
              <a:t>Občina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Roboto-Regular"/>
              </a:rPr>
              <a:t>Doberdob</a:t>
            </a:r>
            <a:r>
              <a:rPr lang="it-IT" dirty="0">
                <a:solidFill>
                  <a:srgbClr val="000000"/>
                </a:solidFill>
                <a:latin typeface="Roboto-Regular"/>
              </a:rPr>
              <a:t> </a:t>
            </a:r>
            <a:endParaRPr lang="sl-SI" dirty="0">
              <a:solidFill>
                <a:srgbClr val="000000"/>
              </a:solidFill>
              <a:latin typeface="Robot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843493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8" id="{514D9736-F3D5-F949-836B-43FDEAF7F553}" vid="{116BE3DA-244C-C942-8907-0430AE3D3C1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B45B7D763BB004890832F1CFAA4CDDF" ma:contentTypeVersion="0" ma:contentTypeDescription="Creare un nuovo documento." ma:contentTypeScope="" ma:versionID="42d0f4e92040db0b21413a0cffe1d5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0FA1BB-D55A-4668-B918-A6A38DC00F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260C32-FE01-481F-AEBA-7065A42570F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A86AFC-C291-4FDB-9A72-F3CCBAB359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ppt_widescreen-PO1</Template>
  <TotalTime>174</TotalTime>
  <Words>2168</Words>
  <Application>Microsoft Office PowerPoint</Application>
  <PresentationFormat>Širokozaslonsko</PresentationFormat>
  <Paragraphs>399</Paragraphs>
  <Slides>25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35" baseType="lpstr">
      <vt:lpstr>Aptos</vt:lpstr>
      <vt:lpstr>Arial</vt:lpstr>
      <vt:lpstr>Helvetica</vt:lpstr>
      <vt:lpstr>Open Sans</vt:lpstr>
      <vt:lpstr>Open Sans Semibold</vt:lpstr>
      <vt:lpstr>Roboto-Bold</vt:lpstr>
      <vt:lpstr>Roboto-Regular</vt:lpstr>
      <vt:lpstr>Trebuchet MS</vt:lpstr>
      <vt:lpstr>Wingdings</vt:lpstr>
      <vt:lpstr>Tema di Office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Deliverables e output                    Dosežki in neposredni učinki</vt:lpstr>
      <vt:lpstr>Deliverables e output                    Dosežki in neposredni učinki</vt:lpstr>
      <vt:lpstr>Deliverables e output                    Dosežki in neposredni učinki</vt:lpstr>
      <vt:lpstr>Deliverables e output                    Dosežki in neposredni učinki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Čavdek Luka</dc:creator>
  <cp:lastModifiedBy>Franza, Jasmin</cp:lastModifiedBy>
  <cp:revision>35</cp:revision>
  <dcterms:created xsi:type="dcterms:W3CDTF">2024-05-21T11:31:51Z</dcterms:created>
  <dcterms:modified xsi:type="dcterms:W3CDTF">2024-06-03T07:19:07Z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0x0101006B45B7D763BB004890832F1CFAA4CDDF</vt:lpwstr>
  </property>
</Properties>
</file>