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7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B1A3"/>
    <a:srgbClr val="2B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4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1A68-7766-6B4F-A404-FBD95B68BD09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9FD4-6909-C849-B0DE-A106633BD6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94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EE4F8-FCBE-494C-BD6F-640C1B5B1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AED309-C7BF-CBB2-6C46-CAE46D14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480F8-72A5-BA53-FEDF-7C50A304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8093A-169D-F140-ACAA-6019CD3119A6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B4701-454E-7A19-4EF7-5CA31742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B2F65-E112-CC1A-58E0-56C92A6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23F6D-F3CB-2E63-7587-0434C3A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CA031C-0CD1-7848-B235-10723F07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EBE1C-7C03-1549-8A7A-F862533C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321AB-94A3-1146-9B9F-C10139FD0257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36081-9B16-09A5-A6C5-3B40FFB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01415-5274-7295-83B7-80029577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9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45AF5-1CBA-4715-879C-9DC64BB47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C1D5F-FF93-1421-6997-2CE14D3F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62350-1C76-EBF1-2BBE-C3F2DEB6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AC119-B1BE-344D-989E-852BF5EEB564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0D6B7-A73B-65EA-5AEE-6373735E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74F1F-E217-EB95-9E4A-11AB36D2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F49AC-6213-1B21-63C0-586BEF86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83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AD1D9-E5AA-8513-2398-8C5D6B21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10515600" cy="28876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DEC09-6434-D579-D564-996120A4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14ED8-19D2-C142-91D4-A1CB97582E0B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C1575-1355-96E5-B119-47CFACD6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2B95B-4729-5CF5-172F-2DB54C8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F0FB-082B-1BA2-C664-5477615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3FBD93-67BF-0F3C-BA5A-4F1142E3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F771E-7E41-3CE7-86DB-4C8F6299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840744-59A3-534C-9BB5-239BD940844A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D2B36-1361-C526-FB6A-D73301D1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C0B0F-CB75-2B8B-20C5-91F0B700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0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61824-1E6D-585C-F25D-BDB808D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5B8E8-EB9B-58EE-98D2-0B49129D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D708AD-F1CC-1FF0-A35A-1F512CE6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5DB12-A167-33AD-DC12-A11D6009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926C8-FBAD-5544-A84C-AA8E89EE0B19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EE798-A9E6-99F9-3673-669F5D4B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F3412-83AA-0195-4094-E7453A77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7E473-49FC-1125-9B79-8F7DE866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C9068-5904-CC7A-CBF6-6FA8FAB9E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4AB98-69FF-B0DA-6E61-ADE0ED99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D94D08-FC34-7B55-8C1A-932231B2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785BD-F67D-9FEA-4100-1236FB2CB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A6B3DE-DB5D-FD76-89CE-9E30A50E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B3ED1-6C38-DD4A-ABC9-ACC788DEE337}" type="datetime1">
              <a:rPr lang="it-IT" smtClean="0"/>
              <a:t>02/07/2024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E441B9-B57F-B6F3-3491-E501E00C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F60049-373B-681A-4D1B-C3DB6ED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EB75F-B38C-5423-AA24-8FB31B4D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4F6D29-7EC9-BF5D-0E67-9D16073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20DC4-8AC3-CF44-BACC-F628DCC4BA75}" type="datetime1">
              <a:rPr lang="it-IT" smtClean="0"/>
              <a:t>02/07/2024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42BBE8-F4E6-A119-A129-A9527A29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F215F4-8CCA-0D88-9EB1-6F791DC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9CAF22-9D2C-2F13-C206-1E86E94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E2C52-AFE7-E74E-8EBE-207E3C62BA7A}" type="datetime1">
              <a:rPr lang="it-IT" smtClean="0"/>
              <a:t>02/07/2024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78FDBD-C028-39E7-84DA-C44260D5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3026A5-530B-A331-7FA1-BD64B44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CD572-A4B2-A051-063B-63D1EA7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BE02C-9B89-455F-E6BD-FE19B1B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1D08C6-E4DE-4AEF-C6A2-C16DEAA7B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408E15-4207-F3B7-F029-4A1C5AE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C6656-1FF4-AC47-8C50-DD13BCE3BEE8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58ED2B-6558-7E30-0E66-E018F5C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31B772-F8FE-A748-2C1A-6F064163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65F31-A70C-ACDB-368E-115DCCE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A68DF-4DDB-9ECF-837A-9F9648CF0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CB9BEF-575F-31E9-81A9-C60F0D09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94EC6E-17FF-237A-ED8B-B75E1F03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BB8-9234-954F-8449-E702963523E8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EE2E97-9D0E-6A0C-1205-64E3F5EA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110958-44CB-7923-45C1-DCCF9A8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452398-1616-ECCD-0CAB-C8FBB44B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DA6F6-2527-42FD-5DDB-9190B360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72723-F405-2990-B9C0-C1E7BB90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DC4B6-0626-466B-5869-AC57277E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0B5782-5817-E445-956A-379BFC1C972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37C209-FE2D-F8BE-65FF-6303E94AAA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38198" y="6200721"/>
            <a:ext cx="10515601" cy="818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E86BCD-F4CC-2AEC-DF84-5E1C502A19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38200" y="261620"/>
            <a:ext cx="2806696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B44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496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resentazione</a:t>
            </a:r>
            <a:r>
              <a:rPr lang="it-IT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progetto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56942" y="1692503"/>
            <a:ext cx="496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redstavitev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Matejka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Grgi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č,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coordinatrice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scientifica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7749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Matejka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Grgi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č, strokovna koordinatorka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6E191A7E-CFA1-D6F8-28E7-B37145ED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7" y="1045669"/>
            <a:ext cx="447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chemeClr val="accent6"/>
                </a:solidFill>
                <a:latin typeface="Roboto-Bold"/>
              </a:rPr>
              <a:t>PIANO DI LAVORO DEL PROGETTO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F1BA1385-303D-2769-2EC5-0993EDF6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171" y="934974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sz="2000" dirty="0">
                <a:solidFill>
                  <a:schemeClr val="accent6"/>
                </a:solidFill>
                <a:latin typeface="Roboto-Bold"/>
              </a:rPr>
              <a:t>DELOVNI NAČRT PROJEKTA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B48BB51-EE3D-BEB8-9557-E793C2666E40}"/>
              </a:ext>
            </a:extLst>
          </p:cNvPr>
          <p:cNvSpPr txBox="1">
            <a:spLocks/>
          </p:cNvSpPr>
          <p:nvPr/>
        </p:nvSpPr>
        <p:spPr>
          <a:xfrm>
            <a:off x="855375" y="514039"/>
            <a:ext cx="4932582" cy="4961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0" dirty="0" err="1">
                <a:solidFill>
                  <a:schemeClr val="accent6"/>
                </a:solidFill>
                <a:latin typeface="Roboto-Bold"/>
              </a:rPr>
              <a:t>Work</a:t>
            </a:r>
            <a:r>
              <a:rPr lang="sl-SI" sz="2000" b="0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sl-SI" sz="2000" b="0" dirty="0" err="1">
                <a:solidFill>
                  <a:schemeClr val="accent6"/>
                </a:solidFill>
                <a:latin typeface="Roboto-Bold"/>
              </a:rPr>
              <a:t>packages</a:t>
            </a:r>
            <a:endParaRPr lang="it-IT" sz="2000" b="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Analisi dei bisogni e delle buone prassi in materia di operatività multilingue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nella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P.A.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2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Trasferimento di buone prassi e modello transfrontaliero per la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standardizzazione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dei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termini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3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Strumento terminologico 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ICT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e workshop per promuoverne l'utilizzo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4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Documento strategico per la governance transfrontaliera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dell'operatività multilingue nella 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P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.A.</a:t>
            </a:r>
            <a:endParaRPr lang="sl-SI" sz="2000" b="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D28E927-F818-AF3F-50DE-26A38C185515}"/>
              </a:ext>
            </a:extLst>
          </p:cNvPr>
          <p:cNvSpPr txBox="1">
            <a:spLocks/>
          </p:cNvSpPr>
          <p:nvPr/>
        </p:nvSpPr>
        <p:spPr>
          <a:xfrm>
            <a:off x="6984247" y="1356395"/>
            <a:ext cx="4575902" cy="470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l-SI" sz="2000" kern="0" dirty="0">
                <a:solidFill>
                  <a:schemeClr val="accent6"/>
                </a:solidFill>
                <a:latin typeface="Roboto-Bold"/>
              </a:rPr>
              <a:t>Delovni paketi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1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Analiza potreb in dobrih praks na področju večjezičnega poslovanja v javni upravi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2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Prenos dobrih praks in čezmejni model za standardizacijo terminov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3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Terminološko orodje IKT in delavnice za promocijo njegove uporabe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4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Strateški dokument za čezmejno upravljanje večjezičnega poslovanja v javni upravi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0398EA-6FEE-4120-8B7F-5EF72A3786C7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75FDF5-0B2F-5C00-410B-062C1281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" y="1097126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6"/>
                </a:solidFill>
                <a:latin typeface="Roboto-Bold"/>
              </a:rPr>
              <a:t>IN BREVE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48C8ED5E-7C7E-BEC3-0BD3-857257D2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019" y="817626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sz="2000" dirty="0">
                <a:solidFill>
                  <a:schemeClr val="accent6"/>
                </a:solidFill>
                <a:latin typeface="Roboto-Bold"/>
              </a:rPr>
              <a:t>NA KRATKO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184DC2E-529F-7BA7-146C-227D7CD97056}"/>
              </a:ext>
            </a:extLst>
          </p:cNvPr>
          <p:cNvSpPr txBox="1">
            <a:spLocks/>
          </p:cNvSpPr>
          <p:nvPr/>
        </p:nvSpPr>
        <p:spPr>
          <a:xfrm>
            <a:off x="636056" y="665133"/>
            <a:ext cx="5132446" cy="4961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focus group, conferenza 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analisi dei bisogni (pubblicazione)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2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standardizzazione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transfrontaliera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dei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termini (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trasferimento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+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lavoro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congiunto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),</a:t>
            </a:r>
            <a:br>
              <a:rPr lang="sl-SI" sz="2000" b="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termini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standardizzati</a:t>
            </a:r>
            <a:br>
              <a:rPr lang="sl-SI" sz="2000" dirty="0">
                <a:solidFill>
                  <a:schemeClr val="accent6"/>
                </a:solidFill>
                <a:latin typeface="Roboto-Bold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modello</a:t>
            </a:r>
            <a:r>
              <a:rPr lang="sl-SI" sz="2000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comune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3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soluzioni innovative per la gestione della terminologia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strumento terminologico </a:t>
            </a:r>
            <a:r>
              <a:rPr lang="sl-SI" sz="2000" dirty="0">
                <a:solidFill>
                  <a:schemeClr val="accent6"/>
                </a:solidFill>
                <a:latin typeface="Roboto-Bold"/>
              </a:rPr>
              <a:t>ICT</a:t>
            </a:r>
            <a:br>
              <a:rPr lang="sl-SI" sz="2000" dirty="0">
                <a:solidFill>
                  <a:schemeClr val="accent6"/>
                </a:solidFill>
                <a:latin typeface="Roboto-Bold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wor</a:t>
            </a:r>
            <a:r>
              <a:rPr lang="it-IT" sz="2000" dirty="0">
                <a:solidFill>
                  <a:schemeClr val="accent6"/>
                </a:solidFill>
                <a:latin typeface="Roboto-Bold"/>
              </a:rPr>
              <a:t>k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shop</a:t>
            </a:r>
            <a:endParaRPr lang="it-IT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4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strategie e piani d’azione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documento strategico congiunto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09AF93B-5BC4-F709-94CD-ADACCFD51B78}"/>
              </a:ext>
            </a:extLst>
          </p:cNvPr>
          <p:cNvSpPr txBox="1">
            <a:spLocks/>
          </p:cNvSpPr>
          <p:nvPr/>
        </p:nvSpPr>
        <p:spPr>
          <a:xfrm>
            <a:off x="6879436" y="1279291"/>
            <a:ext cx="4676508" cy="470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1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fokusne skupine, konferenca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analiza potreb 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(publikacija)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2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čezmejna standardizacija terminov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rgbClr val="000000"/>
                </a:solidFill>
                <a:latin typeface="Roboto-Regular"/>
              </a:rPr>
              <a:t>(prenos + skupno delo partnerjev)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standardizirani termini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skupni model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3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inovativne rešitve za upravljanje terminologije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terminološko orodje IKT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delavnice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4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strategije in načrti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skupni strateški dokument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E38B68A-815E-4311-B2D3-3E8B6A127B9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9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FC6F91-B249-C0DE-8F95-2AA433EC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5878514"/>
            <a:ext cx="9144001" cy="7143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B06A0E-F3BF-0242-DBE8-C0CB861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557338"/>
            <a:ext cx="47879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4AADE1D-2408-CEF8-8E8B-4029A19F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1500642"/>
            <a:ext cx="45005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600" i="1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3C2466-9467-4967-B8DA-5A1F97DB1E50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asellaDiTesto 1">
            <a:extLst>
              <a:ext uri="{FF2B5EF4-FFF2-40B4-BE49-F238E27FC236}">
                <a16:creationId xmlns:a16="http://schemas.microsoft.com/office/drawing/2014/main" id="{38A53EC4-1F21-46DA-BFAD-F113DC5A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308" y="111655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6"/>
                </a:solidFill>
                <a:latin typeface="Roboto-Bold"/>
              </a:rPr>
              <a:t>prossimi appuntamenti: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171BF85-4D42-4C83-84DD-70CAE1894962}"/>
              </a:ext>
            </a:extLst>
          </p:cNvPr>
          <p:cNvSpPr txBox="1">
            <a:spLocks/>
          </p:cNvSpPr>
          <p:nvPr/>
        </p:nvSpPr>
        <p:spPr>
          <a:xfrm>
            <a:off x="874230" y="1900752"/>
            <a:ext cx="4502312" cy="4392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WP 1</a:t>
            </a:r>
          </a:p>
          <a:p>
            <a:r>
              <a:rPr lang="it-IT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focus group: 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traduttor*, </a:t>
            </a:r>
            <a:r>
              <a:rPr lang="it-IT" sz="1800" b="0" dirty="0" err="1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sportellist</a:t>
            </a:r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*, responsabili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sloveno in Italia,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italiano in Slovenia,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friulano in Italia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(luglio—agosto 2024)</a:t>
            </a:r>
          </a:p>
          <a:p>
            <a:endParaRPr lang="it-IT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conferenza transfrontaliera: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condivisione con il pubblico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riflessione, buone prassi, idee…</a:t>
            </a:r>
          </a:p>
          <a:p>
            <a:r>
              <a:rPr lang="it-IT" sz="1800" b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(16 (?) ottobre 2024)</a:t>
            </a:r>
          </a:p>
          <a:p>
            <a:endParaRPr lang="sl-SI" sz="2000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29" name="CasellaDiTesto 7">
            <a:extLst>
              <a:ext uri="{FF2B5EF4-FFF2-40B4-BE49-F238E27FC236}">
                <a16:creationId xmlns:a16="http://schemas.microsoft.com/office/drawing/2014/main" id="{5200B1DD-9B5C-4C07-9B79-B254D22A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459" y="1035159"/>
            <a:ext cx="4363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chemeClr val="accent6"/>
                </a:solidFill>
                <a:latin typeface="Roboto-Bold"/>
              </a:rPr>
              <a:t>kaj nas čaka v prihodnjih mesecih?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F7E19C8C-72FC-44A1-A40A-BEEF5FDCB5B6}"/>
              </a:ext>
            </a:extLst>
          </p:cNvPr>
          <p:cNvSpPr txBox="1">
            <a:spLocks/>
          </p:cNvSpPr>
          <p:nvPr/>
        </p:nvSpPr>
        <p:spPr>
          <a:xfrm>
            <a:off x="6625983" y="1332480"/>
            <a:ext cx="4363432" cy="49233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DP 1 </a:t>
            </a:r>
          </a:p>
          <a:p>
            <a:endParaRPr lang="sl-SI" sz="1800" b="1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l-SI" sz="18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fokusne skupine: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prevajalci_ke, uslužbenci_ke, vodje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slovenščina v Italiji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italijanščina v Sloveniji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furlanščina v Italiji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(julij—avgust 2024)</a:t>
            </a:r>
          </a:p>
          <a:p>
            <a:pPr marL="0" indent="0">
              <a:buNone/>
            </a:pPr>
            <a:endParaRPr lang="sl-SI" sz="180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l-SI" sz="18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čezmejna konferenca: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 širšo javnost; izmenjava mnenj,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dobrih praks, idej ...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(16. (?) oktober 2024)</a:t>
            </a:r>
          </a:p>
          <a:p>
            <a:pPr marL="0" indent="0">
              <a:buNone/>
            </a:pPr>
            <a:endParaRPr lang="sl-SI" sz="2000" dirty="0">
              <a:solidFill>
                <a:schemeClr val="accent6"/>
              </a:solidFill>
              <a:latin typeface="Roboto-Bold"/>
            </a:endParaRPr>
          </a:p>
        </p:txBody>
      </p:sp>
    </p:spTree>
    <p:extLst>
      <p:ext uri="{BB962C8B-B14F-4D97-AF65-F5344CB8AC3E}">
        <p14:creationId xmlns:p14="http://schemas.microsoft.com/office/powerpoint/2010/main" val="126053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FC6F91-B249-C0DE-8F95-2AA433EC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5878514"/>
            <a:ext cx="9144001" cy="7143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B06A0E-F3BF-0242-DBE8-C0CB861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557338"/>
            <a:ext cx="47879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4AADE1D-2408-CEF8-8E8B-4029A19F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1" y="1484314"/>
            <a:ext cx="45005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600" i="1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1F1EDC30-332A-E66A-021C-9E8A3150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9" y="4484277"/>
            <a:ext cx="45005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presto!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kmalu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svidenje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riviodisi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it-IT" altLang="it-IT" sz="2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4AB794-1605-4E88-B77C-38E64D5A2DB1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5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4BED22-E1D7-CC68-739F-99191DC6F141}"/>
              </a:ext>
            </a:extLst>
          </p:cNvPr>
          <p:cNvSpPr/>
          <p:nvPr/>
        </p:nvSpPr>
        <p:spPr>
          <a:xfrm>
            <a:off x="-31348" y="1253224"/>
            <a:ext cx="12192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729813" y="1687878"/>
            <a:ext cx="5645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3860F-76BE-29C9-F992-C5478857F719}"/>
              </a:ext>
            </a:extLst>
          </p:cNvPr>
          <p:cNvSpPr txBox="1"/>
          <p:nvPr/>
        </p:nvSpPr>
        <p:spPr>
          <a:xfrm>
            <a:off x="775504" y="3694898"/>
            <a:ext cx="444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6C7EDA7-3012-1A8E-6AB7-527CE3B46F3A}"/>
              </a:ext>
            </a:extLst>
          </p:cNvPr>
          <p:cNvSpPr txBox="1"/>
          <p:nvPr/>
        </p:nvSpPr>
        <p:spPr>
          <a:xfrm>
            <a:off x="8005843" y="4376780"/>
            <a:ext cx="3483942" cy="147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</a:t>
            </a:r>
            <a:r>
              <a:rPr lang="sl-SI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58BD4D9-D453-1F19-8D8F-23F00184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81" y="5147783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31599E-AE5A-15BE-D935-E1BEAF554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340822" y="4248896"/>
            <a:ext cx="5660967" cy="205008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C2081E0-AB78-47D0-915C-EC56D0E37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6E4FF8-6D84-4231-B00A-BAED2A8C5FC5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78632-4467-4D37-B7DA-6965A5B164E3}"/>
              </a:ext>
            </a:extLst>
          </p:cNvPr>
          <p:cNvSpPr txBox="1"/>
          <p:nvPr/>
        </p:nvSpPr>
        <p:spPr>
          <a:xfrm>
            <a:off x="6302625" y="2364986"/>
            <a:ext cx="564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atenzion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86258F-86BB-4F5C-A422-D561BE526D22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9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benvenute</a:t>
            </a:r>
            <a:r>
              <a:rPr lang="en-US" b="1" dirty="0"/>
              <a:t> e </a:t>
            </a:r>
            <a:r>
              <a:rPr lang="en-US" b="1" dirty="0" err="1"/>
              <a:t>benvenuti</a:t>
            </a:r>
            <a:r>
              <a:rPr lang="en-US" b="1" dirty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dobrodošle</a:t>
            </a:r>
            <a:r>
              <a:rPr lang="en-US" b="1" dirty="0"/>
              <a:t> in </a:t>
            </a:r>
            <a:r>
              <a:rPr lang="en-US" b="1" dirty="0" err="1"/>
              <a:t>dobrodošli</a:t>
            </a:r>
            <a:r>
              <a:rPr lang="en-US" b="1" dirty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benvignûts</a:t>
            </a:r>
            <a:r>
              <a:rPr lang="en-US" b="1" dirty="0"/>
              <a:t> </a:t>
            </a:r>
            <a:r>
              <a:rPr lang="sl-SI" b="1"/>
              <a:t>e</a:t>
            </a:r>
            <a:r>
              <a:rPr lang="en-US" b="1"/>
              <a:t> </a:t>
            </a:r>
            <a:r>
              <a:rPr lang="en-US" b="1" dirty="0" err="1"/>
              <a:t>benvignûdis</a:t>
            </a:r>
            <a:r>
              <a:rPr lang="en-US" b="1" dirty="0"/>
              <a:t>!</a:t>
            </a:r>
            <a:endParaRPr lang="it-IT" altLang="it-IT" sz="2400" i="1" dirty="0"/>
          </a:p>
          <a:p>
            <a:endParaRPr lang="sl-SI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A509EF78-E5DA-76A5-9ECE-9FD0C06B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58552"/>
            <a:ext cx="5157787" cy="823912"/>
          </a:xfrm>
        </p:spPr>
        <p:txBody>
          <a:bodyPr/>
          <a:lstStyle/>
          <a:p>
            <a:r>
              <a:rPr lang="it-IT" altLang="it-IT" sz="2400" dirty="0">
                <a:solidFill>
                  <a:srgbClr val="183883"/>
                </a:solidFill>
              </a:rPr>
              <a:t>DA DOVE SIAMO PARTITI</a:t>
            </a:r>
          </a:p>
          <a:p>
            <a:endParaRPr lang="sl-SI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6461"/>
            <a:ext cx="5157787" cy="410703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Territorio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transfrontaliero</a:t>
            </a:r>
            <a:r>
              <a:rPr lang="en-US" sz="1800" dirty="0">
                <a:latin typeface="Helvetica" pitchFamily="2" charset="0"/>
              </a:rPr>
              <a:t> con </a:t>
            </a:r>
            <a:r>
              <a:rPr lang="en-US" sz="1800" dirty="0" err="1">
                <a:latin typeface="Helvetica" pitchFamily="2" charset="0"/>
              </a:rPr>
              <a:t>più</a:t>
            </a:r>
            <a:r>
              <a:rPr lang="en-US" sz="1800" dirty="0">
                <a:latin typeface="Helvetica" pitchFamily="2" charset="0"/>
              </a:rPr>
              <a:t> lingue (e loro </a:t>
            </a:r>
            <a:r>
              <a:rPr lang="en-US" sz="1800" dirty="0" err="1">
                <a:latin typeface="Helvetica" pitchFamily="2" charset="0"/>
              </a:rPr>
              <a:t>varianti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locali</a:t>
            </a:r>
            <a:r>
              <a:rPr lang="en-US" sz="1800" dirty="0">
                <a:latin typeface="Helvetica" pitchFamily="2" charset="0"/>
              </a:rPr>
              <a:t>) </a:t>
            </a:r>
            <a:r>
              <a:rPr lang="en-US" sz="1800" dirty="0" err="1">
                <a:latin typeface="Helvetica" pitchFamily="2" charset="0"/>
              </a:rPr>
              <a:t>ufficialmente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riconosciute</a:t>
            </a:r>
            <a:r>
              <a:rPr lang="en-US" sz="1800" dirty="0">
                <a:latin typeface="Helvetica" pitchFamily="2" charset="0"/>
              </a:rPr>
              <a:t> e </a:t>
            </a:r>
            <a:r>
              <a:rPr lang="en-US" sz="1800" dirty="0" err="1">
                <a:latin typeface="Helvetica" pitchFamily="2" charset="0"/>
              </a:rPr>
              <a:t>utilizzate</a:t>
            </a:r>
            <a:r>
              <a:rPr lang="en-US" sz="1800" dirty="0">
                <a:latin typeface="Helvetica" pitchFamily="2" charset="0"/>
              </a:rPr>
              <a:t> 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multilinguismo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diversità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consapevolezza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Sfida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comune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dell’area</a:t>
            </a:r>
            <a:r>
              <a:rPr lang="en-US" sz="1800" dirty="0">
                <a:latin typeface="Helvetica" pitchFamily="2" charset="0"/>
              </a:rPr>
              <a:t>: 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debole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efficacia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nellagestione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congiunta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della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diversità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endParaRPr lang="en-US" sz="1800" dirty="0">
              <a:latin typeface="Helvetica" pitchFamily="2" charset="0"/>
            </a:endParaRP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848995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 pitchFamily="2" charset="0"/>
              </a:rPr>
              <a:t>pubblica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amministrazione</a:t>
            </a:r>
            <a:r>
              <a:rPr lang="en-US" sz="1800" dirty="0">
                <a:latin typeface="Helvetica" pitchFamily="2" charset="0"/>
              </a:rPr>
              <a:t>, </a:t>
            </a:r>
          </a:p>
          <a:p>
            <a:pPr marL="848995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 pitchFamily="2" charset="0"/>
              </a:rPr>
              <a:t>terminologia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C0BAF1E-676F-BE07-AC65-0A1D91AC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5208"/>
            <a:ext cx="5183188" cy="823912"/>
          </a:xfrm>
        </p:spPr>
        <p:txBody>
          <a:bodyPr/>
          <a:lstStyle/>
          <a:p>
            <a:r>
              <a:rPr lang="sl-SI" altLang="it-IT" sz="2400" dirty="0">
                <a:solidFill>
                  <a:srgbClr val="183883"/>
                </a:solidFill>
              </a:rPr>
              <a:t>KJE SMO ZAČELI</a:t>
            </a:r>
            <a:endParaRPr lang="it-IT" altLang="it-IT" sz="2400" dirty="0">
              <a:solidFill>
                <a:srgbClr val="183883"/>
              </a:solidFill>
            </a:endParaRPr>
          </a:p>
          <a:p>
            <a:endParaRPr lang="sl-SI" dirty="0"/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B2A95980-A5E3-4452-A98B-5BCD2744B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60945"/>
            <a:ext cx="5183188" cy="42025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err="1">
                <a:latin typeface="Helvetica" pitchFamily="2" charset="0"/>
              </a:rPr>
              <a:t>Čezmejno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območje</a:t>
            </a:r>
            <a:r>
              <a:rPr lang="en-US" sz="2800" dirty="0">
                <a:latin typeface="Helvetica" pitchFamily="2" charset="0"/>
              </a:rPr>
              <a:t> z </a:t>
            </a:r>
            <a:r>
              <a:rPr lang="en-US" sz="2800" dirty="0" err="1">
                <a:latin typeface="Helvetica" pitchFamily="2" charset="0"/>
              </a:rPr>
              <a:t>več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uradno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priznanimi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jeziki</a:t>
            </a:r>
            <a:r>
              <a:rPr lang="en-US" sz="2800" dirty="0">
                <a:latin typeface="Helvetica" pitchFamily="2" charset="0"/>
              </a:rPr>
              <a:t> (in </a:t>
            </a:r>
            <a:r>
              <a:rPr lang="en-US" sz="2800" dirty="0" err="1">
                <a:latin typeface="Helvetica" pitchFamily="2" charset="0"/>
              </a:rPr>
              <a:t>njihovimi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lokalnimi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različicami</a:t>
            </a:r>
            <a:r>
              <a:rPr lang="en-US" sz="2800" dirty="0">
                <a:latin typeface="Helvetica" pitchFamily="2" charset="0"/>
              </a:rPr>
              <a:t>),</a:t>
            </a:r>
            <a:r>
              <a:rPr lang="en-US" sz="2800" dirty="0">
                <a:effectLst/>
                <a:latin typeface="Helvetica" pitchFamily="2" charset="0"/>
              </a:rPr>
              <a:t>ki se </a:t>
            </a:r>
            <a:r>
              <a:rPr lang="en-US" sz="2800" dirty="0" err="1">
                <a:effectLst/>
                <a:latin typeface="Helvetica" pitchFamily="2" charset="0"/>
              </a:rPr>
              <a:t>uporabljajo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različne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načine</a:t>
            </a:r>
            <a:endParaRPr lang="en-US" sz="2800" dirty="0">
              <a:effectLst/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latin typeface="Helvetica" pitchFamily="2" charset="0"/>
              </a:rPr>
              <a:t>večjezičnost</a:t>
            </a:r>
            <a:r>
              <a:rPr lang="en-US" sz="2800" dirty="0">
                <a:latin typeface="Helvetica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effectLst/>
                <a:latin typeface="Helvetica" pitchFamily="2" charset="0"/>
              </a:rPr>
              <a:t>jezikovna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raznolikost</a:t>
            </a:r>
            <a:r>
              <a:rPr lang="en-US" sz="2800" dirty="0">
                <a:effectLst/>
                <a:latin typeface="Helvetica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latin typeface="Helvetica" pitchFamily="2" charset="0"/>
              </a:rPr>
              <a:t>jezikovna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ozaveščenost</a:t>
            </a:r>
            <a:r>
              <a:rPr lang="en-US" sz="2800" dirty="0">
                <a:latin typeface="Helvetica" pitchFamily="2" charset="0"/>
              </a:rPr>
              <a:t>?</a:t>
            </a:r>
            <a:endParaRPr lang="en-US" sz="2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Helvetica" pitchFamily="2" charset="0"/>
              </a:rPr>
              <a:t>Skupni</a:t>
            </a:r>
            <a:r>
              <a:rPr lang="en-US" sz="2800" b="1" dirty="0">
                <a:latin typeface="Helvetica" pitchFamily="2" charset="0"/>
              </a:rPr>
              <a:t> </a:t>
            </a:r>
            <a:r>
              <a:rPr lang="en-US" sz="2800" b="1" dirty="0" err="1">
                <a:latin typeface="Helvetica" pitchFamily="2" charset="0"/>
              </a:rPr>
              <a:t>izziv</a:t>
            </a:r>
            <a:r>
              <a:rPr lang="en-US" sz="2800" b="1" dirty="0">
                <a:latin typeface="Helvetica" pitchFamily="2" charset="0"/>
              </a:rPr>
              <a:t> </a:t>
            </a:r>
            <a:r>
              <a:rPr lang="en-US" sz="2800" b="1" dirty="0" err="1">
                <a:latin typeface="Helvetica" pitchFamily="2" charset="0"/>
              </a:rPr>
              <a:t>območja</a:t>
            </a:r>
            <a:r>
              <a:rPr lang="en-US" sz="2800" b="1" dirty="0">
                <a:latin typeface="Helvetica" pitchFamily="2" charset="0"/>
              </a:rPr>
              <a:t>:</a:t>
            </a:r>
          </a:p>
          <a:p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šibka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učinkovitost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skupnega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upravljanja</a:t>
            </a:r>
            <a:br>
              <a:rPr lang="en-US" sz="2800" dirty="0">
                <a:effectLst/>
                <a:latin typeface="Helvetica" pitchFamily="2" charset="0"/>
              </a:rPr>
            </a:br>
            <a:r>
              <a:rPr lang="en-US" sz="2800" dirty="0" err="1">
                <a:effectLst/>
                <a:latin typeface="Helvetica" pitchFamily="2" charset="0"/>
              </a:rPr>
              <a:t>jezikovne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raznolikosti</a:t>
            </a:r>
            <a:endParaRPr lang="en-US" sz="2800" dirty="0">
              <a:latin typeface="Helvetica" pitchFamily="2" charset="0"/>
            </a:endParaRPr>
          </a:p>
          <a:p>
            <a:pPr marL="1316038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Helvetica" pitchFamily="2" charset="0"/>
              </a:rPr>
              <a:t>javna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uprava</a:t>
            </a:r>
            <a:r>
              <a:rPr lang="en-US" sz="2800" dirty="0">
                <a:effectLst/>
                <a:latin typeface="Helvetica" pitchFamily="2" charset="0"/>
              </a:rPr>
              <a:t>,</a:t>
            </a:r>
          </a:p>
          <a:p>
            <a:pPr marL="1316038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" pitchFamily="2" charset="0"/>
              </a:rPr>
              <a:t>terminologija</a:t>
            </a:r>
            <a:endParaRPr lang="en-US" sz="2800" dirty="0">
              <a:effectLst/>
              <a:latin typeface="Helvetica" pitchFamily="2" charset="0"/>
            </a:endParaRPr>
          </a:p>
          <a:p>
            <a:endParaRPr lang="sl-SI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DE4BB5-BB0C-4615-B377-79B0EE3890F3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A509EF78-E5DA-76A5-9ECE-9FD0C06B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163" y="1138126"/>
            <a:ext cx="5157787" cy="521519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83883"/>
                </a:solidFill>
              </a:rPr>
              <a:t>DOVE VOGLIAMO ARRIVARE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4" y="1752278"/>
            <a:ext cx="5157787" cy="410703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b="1" dirty="0" err="1">
                <a:latin typeface="Helvetica" pitchFamily="2" charset="0"/>
              </a:rPr>
              <a:t>Obiettivo</a:t>
            </a:r>
            <a:r>
              <a:rPr lang="en-US" sz="2200" b="1" dirty="0">
                <a:latin typeface="Helvetica" pitchFamily="2" charset="0"/>
              </a:rPr>
              <a:t> </a:t>
            </a:r>
            <a:r>
              <a:rPr lang="en-US" sz="2200" b="1" dirty="0" err="1">
                <a:latin typeface="Helvetica" pitchFamily="2" charset="0"/>
              </a:rPr>
              <a:t>generale</a:t>
            </a:r>
            <a:r>
              <a:rPr lang="en-US" sz="2200" b="1" dirty="0">
                <a:latin typeface="Helvetica" pitchFamily="2" charset="0"/>
              </a:rPr>
              <a:t>:</a:t>
            </a:r>
          </a:p>
          <a:p>
            <a:pPr>
              <a:lnSpc>
                <a:spcPct val="70000"/>
              </a:lnSpc>
            </a:pPr>
            <a:endParaRPr lang="en-US" sz="2200" b="1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dirty="0" err="1">
                <a:latin typeface="Helvetica" pitchFamily="2" charset="0"/>
              </a:rPr>
              <a:t>migliorare</a:t>
            </a:r>
            <a:r>
              <a:rPr lang="en-US" sz="2200" dirty="0">
                <a:latin typeface="Helvetica" pitchFamily="2" charset="0"/>
              </a:rPr>
              <a:t> la </a:t>
            </a:r>
            <a:r>
              <a:rPr lang="en-US" sz="2200" dirty="0" err="1">
                <a:latin typeface="Helvetica" pitchFamily="2" charset="0"/>
              </a:rPr>
              <a:t>qualità</a:t>
            </a:r>
            <a:r>
              <a:rPr lang="en-US" sz="2200" dirty="0">
                <a:latin typeface="Helvetica" pitchFamily="2" charset="0"/>
              </a:rPr>
              <a:t> e </a:t>
            </a:r>
            <a:r>
              <a:rPr lang="en-US" sz="2200" dirty="0" err="1">
                <a:latin typeface="Helvetica" pitchFamily="2" charset="0"/>
              </a:rPr>
              <a:t>l’efficienza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dei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servizi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linguistici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nella</a:t>
            </a:r>
            <a:r>
              <a:rPr lang="en-US" sz="2200" dirty="0">
                <a:latin typeface="Helvetica" pitchFamily="2" charset="0"/>
              </a:rPr>
              <a:t> P.A. con la </a:t>
            </a:r>
            <a:r>
              <a:rPr lang="en-US" sz="2200" dirty="0" err="1">
                <a:latin typeface="Helvetica" pitchFamily="2" charset="0"/>
              </a:rPr>
              <a:t>realizzazione</a:t>
            </a:r>
            <a:r>
              <a:rPr lang="en-US" sz="2200" dirty="0">
                <a:latin typeface="Helvetica" pitchFamily="2" charset="0"/>
              </a:rPr>
              <a:t> di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strategie</a:t>
            </a:r>
            <a:r>
              <a:rPr lang="en-US" sz="2200" dirty="0">
                <a:latin typeface="Helvetica" pitchFamily="2" charset="0"/>
              </a:rPr>
              <a:t>, 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modelli</a:t>
            </a:r>
            <a:r>
              <a:rPr lang="en-US" sz="2200" dirty="0">
                <a:latin typeface="Helvetica" pitchFamily="2" charset="0"/>
              </a:rPr>
              <a:t> e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strumenti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comuni</a:t>
            </a:r>
            <a:r>
              <a:rPr lang="en-US" sz="2200" dirty="0">
                <a:latin typeface="Helvetica" pitchFamily="2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sz="2200" b="1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dirty="0" err="1">
                <a:latin typeface="Helvetica" pitchFamily="2" charset="0"/>
              </a:rPr>
              <a:t>promuovendo</a:t>
            </a:r>
            <a:r>
              <a:rPr lang="en-US" sz="2200" dirty="0">
                <a:latin typeface="Helvetica" pitchFamily="2" charset="0"/>
              </a:rPr>
              <a:t> un </a:t>
            </a:r>
            <a:r>
              <a:rPr lang="en-US" sz="2200" dirty="0" err="1">
                <a:latin typeface="Helvetica" pitchFamily="2" charset="0"/>
              </a:rPr>
              <a:t>uso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più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coerente</a:t>
            </a:r>
            <a:r>
              <a:rPr lang="en-US" sz="2200" dirty="0">
                <a:latin typeface="Helvetica" pitchFamily="2" charset="0"/>
              </a:rPr>
              <a:t> ed </a:t>
            </a:r>
            <a:r>
              <a:rPr lang="en-US" sz="2200" dirty="0" err="1">
                <a:latin typeface="Helvetica" pitchFamily="2" charset="0"/>
              </a:rPr>
              <a:t>efficace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delle</a:t>
            </a:r>
            <a:r>
              <a:rPr lang="en-US" sz="2200" dirty="0">
                <a:latin typeface="Helvetica" pitchFamily="2" charset="0"/>
              </a:rPr>
              <a:t> lingue del </a:t>
            </a:r>
            <a:r>
              <a:rPr lang="en-US" sz="2200" dirty="0" err="1">
                <a:latin typeface="Helvetica" pitchFamily="2" charset="0"/>
              </a:rPr>
              <a:t>territorio</a:t>
            </a:r>
            <a:r>
              <a:rPr lang="en-US" sz="2200" dirty="0">
                <a:latin typeface="Helvetica" pitchFamily="2" charset="0"/>
              </a:rPr>
              <a:t>.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C0BAF1E-676F-BE07-AC65-0A1D91AC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649" y="968086"/>
            <a:ext cx="5183188" cy="60219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it-IT" sz="2400" dirty="0">
                <a:solidFill>
                  <a:srgbClr val="183883"/>
                </a:solidFill>
              </a:rPr>
              <a:t>KAM ŽELIMO PRITI</a:t>
            </a:r>
            <a:endParaRPr lang="it-IT" altLang="it-IT" sz="2400" dirty="0">
              <a:solidFill>
                <a:srgbClr val="183883"/>
              </a:solidFill>
            </a:endParaRP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B2A95980-A5E3-4452-A98B-5BCD2744B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60945"/>
            <a:ext cx="5183188" cy="42025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effectLst/>
                <a:latin typeface="Helvetica" pitchFamily="2" charset="0"/>
              </a:rPr>
              <a:t>Splošni</a:t>
            </a:r>
            <a:r>
              <a:rPr lang="en-US" sz="2800" b="1" dirty="0">
                <a:effectLst/>
                <a:latin typeface="Helvetica" pitchFamily="2" charset="0"/>
              </a:rPr>
              <a:t> </a:t>
            </a:r>
            <a:r>
              <a:rPr lang="en-US" sz="2800" b="1" dirty="0" err="1">
                <a:effectLst/>
                <a:latin typeface="Helvetica" pitchFamily="2" charset="0"/>
              </a:rPr>
              <a:t>cilj</a:t>
            </a:r>
            <a:r>
              <a:rPr lang="en-US" sz="2800" b="1" dirty="0">
                <a:effectLst/>
                <a:latin typeface="Helvetica" pitchFamily="2" charset="0"/>
              </a:rPr>
              <a:t>:</a:t>
            </a:r>
          </a:p>
          <a:p>
            <a:endParaRPr lang="en-US" sz="28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izboljšati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kakovost</a:t>
            </a:r>
            <a:r>
              <a:rPr lang="en-US" sz="2800" dirty="0">
                <a:effectLst/>
                <a:latin typeface="Helvetica" pitchFamily="2" charset="0"/>
              </a:rPr>
              <a:t> in </a:t>
            </a:r>
            <a:r>
              <a:rPr lang="en-US" sz="2800" dirty="0" err="1">
                <a:effectLst/>
                <a:latin typeface="Helvetica" pitchFamily="2" charset="0"/>
              </a:rPr>
              <a:t>učinkovitost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jezikovnih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storitev</a:t>
            </a:r>
            <a:r>
              <a:rPr lang="en-US" sz="2800" dirty="0">
                <a:effectLst/>
                <a:latin typeface="Helvetica" pitchFamily="2" charset="0"/>
              </a:rPr>
              <a:t> v </a:t>
            </a:r>
            <a:r>
              <a:rPr lang="en-US" sz="2800" dirty="0" err="1">
                <a:effectLst/>
                <a:latin typeface="Helvetica" pitchFamily="2" charset="0"/>
              </a:rPr>
              <a:t>javni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upravi</a:t>
            </a:r>
            <a:r>
              <a:rPr lang="en-US" sz="2800" dirty="0">
                <a:effectLst/>
                <a:latin typeface="Helvetica" pitchFamily="2" charset="0"/>
              </a:rPr>
              <a:t> z </a:t>
            </a:r>
            <a:r>
              <a:rPr lang="en-US" sz="2800" dirty="0" err="1">
                <a:effectLst/>
                <a:latin typeface="Helvetica" pitchFamily="2" charset="0"/>
              </a:rPr>
              <a:t>oblikovanjem</a:t>
            </a:r>
            <a:endParaRPr lang="en-US" sz="28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skupnih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strategij</a:t>
            </a:r>
            <a:r>
              <a:rPr lang="en-US" sz="3600" dirty="0">
                <a:effectLst/>
                <a:latin typeface="Helvetica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modelov</a:t>
            </a:r>
            <a:r>
              <a:rPr lang="en-US" sz="3600" dirty="0">
                <a:effectLst/>
                <a:latin typeface="Helvetica" pitchFamily="2" charset="0"/>
              </a:rPr>
              <a:t>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orodij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</a:p>
          <a:p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ter</a:t>
            </a:r>
            <a:r>
              <a:rPr lang="en-US" sz="2800" dirty="0">
                <a:effectLst/>
                <a:latin typeface="Helvetica" pitchFamily="2" charset="0"/>
              </a:rPr>
              <a:t> s </a:t>
            </a:r>
            <a:r>
              <a:rPr lang="en-US" sz="2800" dirty="0" err="1">
                <a:effectLst/>
                <a:latin typeface="Helvetica" pitchFamily="2" charset="0"/>
              </a:rPr>
              <a:t>tem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spodbujati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doslednejšo</a:t>
            </a:r>
            <a:r>
              <a:rPr lang="en-US" sz="2800" dirty="0">
                <a:effectLst/>
                <a:latin typeface="Helvetica" pitchFamily="2" charset="0"/>
              </a:rPr>
              <a:t> in </a:t>
            </a:r>
            <a:r>
              <a:rPr lang="en-US" sz="2800" dirty="0" err="1">
                <a:effectLst/>
                <a:latin typeface="Helvetica" pitchFamily="2" charset="0"/>
              </a:rPr>
              <a:t>učinkovitejšo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uporabo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jezikov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tega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območja</a:t>
            </a:r>
            <a:r>
              <a:rPr lang="en-US" sz="2800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05462D-816D-474B-91E8-13DC7341CDC4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15" name="Picture 5" descr="Several different colored hands&#10;&#10;Description automatically generated with medium confidence">
            <a:extLst>
              <a:ext uri="{FF2B5EF4-FFF2-40B4-BE49-F238E27FC236}">
                <a16:creationId xmlns:a16="http://schemas.microsoft.com/office/drawing/2014/main" id="{C39712C0-E4A4-2B1F-E938-F9D642A7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80" y="136525"/>
            <a:ext cx="6234050" cy="60601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8AD335D2-AFA8-7164-7894-478FCAF6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43" y="116475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PERCHÈ DOBBIAMO FARLO?</a:t>
            </a:r>
          </a:p>
        </p:txBody>
      </p:sp>
      <p:sp>
        <p:nvSpPr>
          <p:cNvPr id="14" name="CasellaDiTesto 7">
            <a:extLst>
              <a:ext uri="{FF2B5EF4-FFF2-40B4-BE49-F238E27FC236}">
                <a16:creationId xmlns:a16="http://schemas.microsoft.com/office/drawing/2014/main" id="{66A299BF-3758-56DC-98ED-2F8BBCB4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813" y="123904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ČEMU TO DELAMO?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25410B-143E-4BFB-B0D4-A54583276E78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8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A46F6A27-EB20-52F1-AAB1-3AF29EBB1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732" y="1093256"/>
            <a:ext cx="4234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INFO GENERALI SUL PROGETTO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25E1BF4-A5B5-D4DC-439A-650591E890A0}"/>
              </a:ext>
            </a:extLst>
          </p:cNvPr>
          <p:cNvSpPr txBox="1">
            <a:spLocks/>
          </p:cNvSpPr>
          <p:nvPr/>
        </p:nvSpPr>
        <p:spPr>
          <a:xfrm>
            <a:off x="1201733" y="1356202"/>
            <a:ext cx="4234125" cy="441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accent6"/>
                </a:solidFill>
                <a:latin typeface="Roboto-Bold"/>
              </a:rPr>
              <a:t>Priorità del programma </a:t>
            </a:r>
            <a:endParaRPr lang="sl-SI" sz="1800" dirty="0">
              <a:solidFill>
                <a:schemeClr val="accent6"/>
              </a:solidFill>
              <a:latin typeface="Roboto-Bold"/>
            </a:endParaRPr>
          </a:p>
          <a:p>
            <a:r>
              <a:rPr lang="it-IT" sz="1800" dirty="0">
                <a:solidFill>
                  <a:srgbClr val="000000"/>
                </a:solidFill>
                <a:latin typeface="Roboto-Regular"/>
              </a:rPr>
              <a:t>M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igliore governance della cooperazione</a:t>
            </a:r>
          </a:p>
          <a:p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accent6"/>
                </a:solidFill>
                <a:latin typeface="Roboto-Bold"/>
              </a:rPr>
              <a:t>Obiettivo specifico della priorità </a:t>
            </a:r>
            <a:endParaRPr lang="sl-SI" sz="1800" dirty="0">
              <a:solidFill>
                <a:schemeClr val="accent6"/>
              </a:solidFill>
              <a:latin typeface="Roboto-Bold"/>
            </a:endParaRPr>
          </a:p>
          <a:p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ISO 1.(b): Potenziamento di una amministrazione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pubblica efficiente mediante la promozione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cooperazione giuridica e amministrativa 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cooperazione fra cittadini, attori della società civile e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istituzioni, in particolare con l'intento di eliminare gli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 dirty="0" err="1">
                <a:solidFill>
                  <a:srgbClr val="000000"/>
                </a:solidFill>
                <a:latin typeface="Roboto-Regular"/>
              </a:rPr>
              <a:t>ostacoli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di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tipo giuridico e di altro tipo nelle regioni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frontaliere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accent6"/>
                </a:solidFill>
                <a:latin typeface="Roboto-Bold"/>
              </a:rPr>
              <a:t>Durata</a:t>
            </a:r>
            <a:r>
              <a:rPr lang="sl-SI" sz="1800" dirty="0">
                <a:solidFill>
                  <a:schemeClr val="accent6"/>
                </a:solidFill>
                <a:latin typeface="Roboto-Bold"/>
              </a:rPr>
              <a:t>: </a:t>
            </a:r>
            <a:r>
              <a:rPr lang="sl-SI" sz="1800" dirty="0">
                <a:solidFill>
                  <a:srgbClr val="000000"/>
                </a:solidFill>
                <a:latin typeface="Roboto-Regular"/>
              </a:rPr>
              <a:t>24 mesi</a:t>
            </a:r>
          </a:p>
        </p:txBody>
      </p:sp>
      <p:sp>
        <p:nvSpPr>
          <p:cNvPr id="22" name="CasellaDiTesto 1">
            <a:extLst>
              <a:ext uri="{FF2B5EF4-FFF2-40B4-BE49-F238E27FC236}">
                <a16:creationId xmlns:a16="http://schemas.microsoft.com/office/drawing/2014/main" id="{362FDA27-3C1C-CF31-805F-4A6FFF55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553" y="1093256"/>
            <a:ext cx="4234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SPLOŠNO O PROJEKTU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93290451-213F-6380-8B5E-4433EA1C8254}"/>
              </a:ext>
            </a:extLst>
          </p:cNvPr>
          <p:cNvSpPr txBox="1">
            <a:spLocks/>
          </p:cNvSpPr>
          <p:nvPr/>
        </p:nvSpPr>
        <p:spPr>
          <a:xfrm>
            <a:off x="7271600" y="1572761"/>
            <a:ext cx="4082200" cy="41241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1800" b="1" kern="0" dirty="0">
                <a:solidFill>
                  <a:schemeClr val="accent6"/>
                </a:solidFill>
                <a:latin typeface="Roboto-Bold"/>
              </a:rPr>
              <a:t>Prednostna naloga programa </a:t>
            </a:r>
          </a:p>
          <a:p>
            <a:pPr marL="0" indent="0">
              <a:buFontTx/>
              <a:buNone/>
            </a:pPr>
            <a:r>
              <a:rPr lang="sl-SI" sz="1800" kern="0" dirty="0">
                <a:solidFill>
                  <a:srgbClr val="000000"/>
                </a:solidFill>
                <a:latin typeface="Roboto-Regular"/>
              </a:rPr>
              <a:t>Boljše upravljanje sodelovanja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1800" b="1" kern="0" dirty="0">
                <a:solidFill>
                  <a:schemeClr val="accent6"/>
                </a:solidFill>
                <a:latin typeface="Roboto-Bold"/>
              </a:rPr>
              <a:t>Specifični cilj prednostne naloge </a:t>
            </a:r>
          </a:p>
          <a:p>
            <a:pPr marL="0" indent="0">
              <a:buFontTx/>
              <a:buNone/>
            </a:pPr>
            <a:r>
              <a:rPr lang="sl-SI" sz="1800" kern="0" dirty="0">
                <a:solidFill>
                  <a:srgbClr val="000000"/>
                </a:solidFill>
                <a:latin typeface="Roboto-Regular"/>
              </a:rPr>
              <a:t>ISO 1.(b): Krepitev učinkovite javne uprave s spodbujanjem pravnega in upravnega sodelovanja ter sodelovanja med državljani, akterji civilne družbe in institucijami, zlasti z namenom, da se odpravijo pravne in druge ovire v obmejnih regijah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1800" kern="0" dirty="0">
                <a:solidFill>
                  <a:schemeClr val="accent6"/>
                </a:solidFill>
                <a:latin typeface="Roboto-Bold"/>
              </a:rPr>
              <a:t>Trajanje: </a:t>
            </a:r>
            <a:r>
              <a:rPr lang="sl-SI" sz="1800" b="1" kern="0" dirty="0">
                <a:solidFill>
                  <a:srgbClr val="000000"/>
                </a:solidFill>
                <a:latin typeface="Roboto-Regular"/>
              </a:rPr>
              <a:t>24 mesecev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BA5E5C-BDF9-47CF-9F29-A78E77C04544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9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087BDE-CB0C-2367-CEC5-EFC9CC41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7" y="67089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DEL PROGETTO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75448314-C466-761E-DDDA-421C28D4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283" y="473074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PROJEKTNI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3273CA72-9F93-5B0F-AF17-1DBF44A7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27684"/>
          <a:stretch/>
        </p:blipFill>
        <p:spPr bwMode="auto">
          <a:xfrm>
            <a:off x="1766874" y="1036833"/>
            <a:ext cx="8820472" cy="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36A9AC1-B2A7-0831-3B5E-D3BFDF661C04}"/>
              </a:ext>
            </a:extLst>
          </p:cNvPr>
          <p:cNvSpPr txBox="1">
            <a:spLocks/>
          </p:cNvSpPr>
          <p:nvPr/>
        </p:nvSpPr>
        <p:spPr>
          <a:xfrm>
            <a:off x="838200" y="1688566"/>
            <a:ext cx="11538423" cy="4247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Slovenski raziskovalni inštitut 			    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(IT)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SLORI                  LP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Istituto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di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ricerche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research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institute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		    		           (IT) 	  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     PP2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Avtonomna dežela FJK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Autonomous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Roboto-Regular"/>
              </a:rPr>
              <a:t>Comunità Autogestita Costiera della Nazionalità Italiana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(SI)	    CAN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Costiera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PP3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Obalna samoupravna skupnost italijanske narodnosti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Costal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selfgoverning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community of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italian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nationalit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Agjenzie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regjonâl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lenghe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furlane (Ag.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reg.le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per la lingua friulana)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(IT)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ARLeF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 PP4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pl-PL" sz="1400" dirty="0">
                <a:solidFill>
                  <a:srgbClr val="000000"/>
                </a:solidFill>
                <a:latin typeface="Roboto-Regular"/>
              </a:rPr>
              <a:t>Deželna agencija za furlanski jezik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Regional Agency for Friulian Language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Univerza v LJ, Fakulteta za računalništvo in informatiko 	           (SI)	    UL FRI (CJVT)    PP5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Facoltà di Informatica dell'Università di Lubiana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University of Ljubljana, Faculty of Computer and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Information Science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Znanstveno-raziskovalno središče Koper 		           (SI)	    ZRS KP	            PP6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Centro di ricerche scientifiche di Capodistria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Science and research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centre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Koper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4A2384-CD42-4A85-A4AD-40BBA36D9221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37EB433-143E-4D8D-0BE8-7ABE9424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77" y="160681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ASSOCIATI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47883D84-0889-3184-F782-00008F79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031" y="50689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PRIDRUŽENI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E7E5262-492F-C4EF-1714-0F7285A6862F}"/>
              </a:ext>
            </a:extLst>
          </p:cNvPr>
          <p:cNvSpPr txBox="1">
            <a:spLocks/>
          </p:cNvSpPr>
          <p:nvPr/>
        </p:nvSpPr>
        <p:spPr>
          <a:xfrm>
            <a:off x="1875410" y="5216437"/>
            <a:ext cx="8664487" cy="3516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Partenariato transfrontaliero EURADRIA tra Italia e Slovenia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Čezmejno partnerstvo EURADRIA med Italijo in Slovenijo</a:t>
            </a:r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GECT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GO /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EZTS GO 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nb-NO" sz="1800" b="0" dirty="0">
                <a:solidFill>
                  <a:srgbClr val="000000"/>
                </a:solidFill>
                <a:latin typeface="Roboto-Regular"/>
              </a:rPr>
              <a:t>Generalni konzulat Republike Slovenije v Trstu 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/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Consolato Generale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Repubblica di Slovenia a Trieste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Consolato Generale d’Italia a Capodistria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</a:t>
            </a:r>
            <a:r>
              <a:rPr lang="pl-PL" sz="1800" b="0" dirty="0">
                <a:solidFill>
                  <a:srgbClr val="000000"/>
                </a:solidFill>
                <a:latin typeface="Roboto-Regular"/>
              </a:rPr>
              <a:t>Generalni konzulat Italije v Kopru</a:t>
            </a:r>
            <a:endParaRPr lang="sl-SI" sz="180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Univerza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v Novi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Gorici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</a:t>
            </a:r>
            <a:r>
              <a:rPr lang="sl-SI" sz="1800" b="0" dirty="0" err="1">
                <a:solidFill>
                  <a:srgbClr val="000000"/>
                </a:solidFill>
                <a:latin typeface="Roboto-Regular"/>
              </a:rPr>
              <a:t>Universit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à di Nova Gorica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Dipartimento di Scienze Giuridiche, del Linguaggio, dell’Interpretazione e della Traduzione, Università degli Studi di </a:t>
            </a:r>
            <a:r>
              <a:rPr lang="it-IT" sz="1800" dirty="0">
                <a:solidFill>
                  <a:srgbClr val="000000"/>
                </a:solidFill>
                <a:latin typeface="Roboto-Regular"/>
              </a:rPr>
              <a:t>Trieste (IUSLIT)/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Oddelek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za pravo,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jezik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,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tolmačenje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in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prevajanje</a:t>
            </a:r>
            <a:r>
              <a:rPr lang="it-IT" sz="18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Univerze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v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Trstu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Oddelek za italijanistiko, Fakulteta za humanistične študije, Univerza na Primorskem / </a:t>
            </a:r>
            <a:br>
              <a:rPr lang="sl-SI" sz="1800" b="0" dirty="0">
                <a:solidFill>
                  <a:srgbClr val="000000"/>
                </a:solidFill>
                <a:latin typeface="Roboto-Regular"/>
              </a:rPr>
            </a:b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Dipartimento di italianistica, Facoltà di studi umanistici, Università del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Litorale</a:t>
            </a:r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Zavod Republike Slovenije za zaposlovanje, Območna služba Koper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/ Agenzia del lavoro della Repubblica di Slovenia, Ufficio regionale di Capodistria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252AC7-919D-4562-BE2E-4811CB2C786C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37EB433-143E-4D8D-0BE8-7ABE9424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77" y="160681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ASSOCIATI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47883D84-0889-3184-F782-00008F79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031" y="50689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PRIDRUŽENI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1DA24DE-613D-B0FD-7823-3249BE583951}"/>
              </a:ext>
            </a:extLst>
          </p:cNvPr>
          <p:cNvSpPr txBox="1">
            <a:spLocks/>
          </p:cNvSpPr>
          <p:nvPr/>
        </p:nvSpPr>
        <p:spPr>
          <a:xfrm>
            <a:off x="1102502" y="2462709"/>
            <a:ext cx="4476750" cy="4737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Ankaran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Ancarano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Mestna občina Koper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città di Capodistria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Izola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Isola</a:t>
            </a:r>
            <a:endParaRPr lang="sl-SI" sz="180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Piran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Pirano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endParaRPr lang="sl-SI" sz="180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Udine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 / Comun di Udin / Občina Videm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Codroipo / 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Comun di Codroip / 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Ob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čina Codroipo 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Gemona del Friuli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>
                <a:solidFill>
                  <a:srgbClr val="000000"/>
                </a:solidFill>
                <a:latin typeface="Roboto-Regular"/>
              </a:rPr>
              <a:t>/ Comun di Glemone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/ 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Humin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endParaRPr lang="it-IT" sz="1800" b="0">
              <a:solidFill>
                <a:srgbClr val="000000"/>
              </a:solidFill>
              <a:latin typeface="Roboto-Regular"/>
            </a:endParaRPr>
          </a:p>
          <a:p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br>
              <a:rPr lang="sl-SI" sz="1800">
                <a:solidFill>
                  <a:srgbClr val="000000"/>
                </a:solidFill>
                <a:latin typeface="Roboto-Regular"/>
              </a:rPr>
            </a:br>
            <a:endParaRPr lang="sl-SI" sz="180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9056131F-6737-CC7E-432F-BE0604FA7AFB}"/>
              </a:ext>
            </a:extLst>
          </p:cNvPr>
          <p:cNvSpPr txBox="1"/>
          <p:nvPr/>
        </p:nvSpPr>
        <p:spPr>
          <a:xfrm>
            <a:off x="6901694" y="1178842"/>
            <a:ext cx="4264024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Duino Aurisina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Devin -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Nabrežina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Monrupino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Repentabor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Sgonico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Zgonik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San Dorligo della Valle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Dolina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San Floriano del Collio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Števerjan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Savogna d'Isonzo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Sovodnje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ob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Soči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Doberdò del Lago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Doberdob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668CDA-988A-40DB-8701-F91924141C79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pubblica del progetto / Javna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</a:t>
            </a: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Tessitori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93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8" id="{514D9736-F3D5-F949-836B-43FDEAF7F553}" vid="{116BE3DA-244C-C942-8907-0430AE3D3C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A86AFC-C291-4FDB-9A72-F3CCBAB35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0FA1BB-D55A-4668-B918-A6A38DC00F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60C32-FE01-481F-AEBA-7065A42570F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ppt_widescreen-PO1</Template>
  <TotalTime>180</TotalTime>
  <Words>1647</Words>
  <Application>Microsoft Office PowerPoint</Application>
  <PresentationFormat>Širokozaslonsko</PresentationFormat>
  <Paragraphs>259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4" baseType="lpstr">
      <vt:lpstr>Aptos</vt:lpstr>
      <vt:lpstr>Arial</vt:lpstr>
      <vt:lpstr>Helvetica</vt:lpstr>
      <vt:lpstr>Open Sans</vt:lpstr>
      <vt:lpstr>Open Sans Semibold</vt:lpstr>
      <vt:lpstr>Roboto-Bold</vt:lpstr>
      <vt:lpstr>Roboto-Regular</vt:lpstr>
      <vt:lpstr>Trebuchet MS</vt:lpstr>
      <vt:lpstr>Wingdings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Franza, Jasmin</cp:lastModifiedBy>
  <cp:revision>39</cp:revision>
  <dcterms:created xsi:type="dcterms:W3CDTF">2024-05-21T11:31:51Z</dcterms:created>
  <dcterms:modified xsi:type="dcterms:W3CDTF">2024-07-02T08:35:55Z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