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94" r:id="rId3"/>
    <p:sldId id="258" r:id="rId4"/>
    <p:sldId id="260" r:id="rId5"/>
    <p:sldId id="261" r:id="rId6"/>
    <p:sldId id="282" r:id="rId7"/>
    <p:sldId id="263" r:id="rId8"/>
    <p:sldId id="278" r:id="rId9"/>
    <p:sldId id="279" r:id="rId10"/>
    <p:sldId id="264" r:id="rId11"/>
    <p:sldId id="280" r:id="rId12"/>
    <p:sldId id="281" r:id="rId13"/>
    <p:sldId id="267" r:id="rId14"/>
    <p:sldId id="268" r:id="rId15"/>
    <p:sldId id="269" r:id="rId16"/>
    <p:sldId id="277" r:id="rId17"/>
    <p:sldId id="284" r:id="rId18"/>
    <p:sldId id="285" r:id="rId19"/>
    <p:sldId id="286" r:id="rId20"/>
    <p:sldId id="287" r:id="rId21"/>
    <p:sldId id="288" r:id="rId22"/>
    <p:sldId id="303" r:id="rId23"/>
    <p:sldId id="289" r:id="rId24"/>
    <p:sldId id="291" r:id="rId25"/>
    <p:sldId id="29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31F"/>
    <a:srgbClr val="6BA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01889-E8C8-CEE4-2E5C-75484708F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E8BDAB-040F-83FC-B8BE-581542D00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255C22-0D9A-F1A2-D911-7A264F3E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60A42-F4EF-6DC8-5884-94FA87CA3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B49324-E208-E454-8F28-916BCB7F3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13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AEEEF4-A7C4-BDAB-728C-73D72249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C2453D-B2EE-90E0-600B-7283FDBFB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DB8841-6578-E5D1-C50C-2ED283DD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F58AF2-A38F-23FB-F1F3-E5FA5B4D8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6FCFD9-1978-36F2-1BC7-F6123B78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66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5E0D5E-1F15-C510-8D94-D06B2B881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5FF2FF-5490-FA74-CAA5-2A064115F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E1EF04-56C9-5F09-5FF8-8A711BE5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BC553F-4A21-A9B5-D130-73919897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BD7657-C19D-A707-D0BC-08EC1F74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5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88230E-30D9-B7BC-A241-15BF7316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33575-2C62-C40D-4702-F41358BFF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61D510-31E7-E506-3AC2-9C969607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121534-F71E-98BB-266C-7DD5BF0A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EB4A5-C421-57B3-91D1-60F14CB3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49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C1A55-B2F2-D645-90EE-9C8D4EAA3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DBE67D-FFE5-7B49-6D90-137EC8C87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C62B5D-BF57-E037-08E1-F5C340BB9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2ED150-3BBE-1D06-509B-62DF528A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CBFB07-F40F-BA8A-D6DE-0F304B27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87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DF3C7-E74C-F703-8D48-79A96D2E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87FF5B-7809-187B-172D-9B296BDA7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668217-6A41-3016-B35A-7D2D1D63B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CAF120-F438-7E0D-6AF6-98CC4D1F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30298E-75ED-D768-9C33-318DFC76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B22120-FA68-67C6-26EF-1864B32F3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96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594443-25E3-A339-238C-A1C4CF480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24FC92-1E0E-7363-B674-93862730A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7AA820-0F1A-68D4-D004-8AC6869C7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CEDCD03-9D70-277F-F435-61FF46838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7188A1-742E-A4DC-4428-6207DA73B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96DF6EC-088E-AE92-CB44-3ABD7C269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2C0D72E-B221-F5B6-556D-A0EB37D5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DEA2499-8539-F14C-A3DB-B07A2393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27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E0FAD-BD19-7561-7BCB-97CA8DC5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93200E9-7807-0EF8-1653-88A5D379B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CE82488-0EFA-80E3-446D-7C0CE636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793C4E-63AD-5C0E-67D2-F778896D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52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7ECDD50-989B-D0DF-BC51-8A4836F1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75C0800-F999-DDD4-8AE4-A154221D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BEC833-108A-5B69-FE16-928E1CC2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41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4EAFD-2EDB-2DD2-2B91-184E9E4D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131DA6-5A5C-0DE7-BBB2-8DDDA8823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D2F6C6-3921-A11E-41FD-EC6A525D7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B708CF-4B49-7D25-8899-6149179A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0348C8-61E3-DB8E-212F-FCE9E81A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EE147A-6ABC-C5C3-C9AF-A8A655E1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37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40858-A4F9-C5AE-8DD0-C1196775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2253D6-E044-D267-3F37-F5C5BDCDB9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237C23-DD6E-1B5B-104E-0013E4B15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3849B4-AB45-DA4A-5ECE-E4ED61B0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B71DA85-FB2A-8557-A162-D58075441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C6628-AD41-8145-FC63-F361246D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47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1EFA7AD-36D5-12F8-F016-44E0F204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799306-7AB4-991B-4EA7-EA0C4FC6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3D19C8-ABF1-6E6E-CF9A-37581B5DA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46DAD-B8BC-4732-A35A-64DB67FADC3A}" type="datetimeFigureOut">
              <a:rPr lang="it-IT" smtClean="0"/>
              <a:t>19/09/2024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849EED-0AB0-9661-9343-906582B46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4F4A7A-8C0A-F92B-5FE9-820C3F1D7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0EEA7-6530-4DBA-B61B-38AABEDB0B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89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8E49611-9FF0-65B0-9D8D-2A3A0703D591}"/>
              </a:ext>
            </a:extLst>
          </p:cNvPr>
          <p:cNvSpPr txBox="1"/>
          <p:nvPr/>
        </p:nvSpPr>
        <p:spPr>
          <a:xfrm>
            <a:off x="3756075" y="350035"/>
            <a:ext cx="5691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RECREATE WP2 D2.5.1 D2.5.2</a:t>
            </a:r>
          </a:p>
          <a:p>
            <a:r>
              <a:rPr lang="en-US" sz="2400" dirty="0"/>
              <a:t>Training </a:t>
            </a:r>
            <a:r>
              <a:rPr lang="en-US" sz="2400" dirty="0" err="1"/>
              <a:t>operatori</a:t>
            </a:r>
            <a:r>
              <a:rPr lang="en-US" sz="2400" dirty="0"/>
              <a:t> </a:t>
            </a:r>
            <a:r>
              <a:rPr lang="en-US" sz="2400" dirty="0" err="1"/>
              <a:t>ecocentro</a:t>
            </a:r>
            <a:r>
              <a:rPr lang="en-US" sz="2400" dirty="0"/>
              <a:t> mobile</a:t>
            </a:r>
            <a:endParaRPr lang="it-IT" sz="2400" dirty="0"/>
          </a:p>
        </p:txBody>
      </p:sp>
      <p:pic>
        <p:nvPicPr>
          <p:cNvPr id="5122" name="Picture 2" descr="San Cataldo, un'altra isola ecologica in via Stazione entro agosto -  Giornale di Sicilia">
            <a:extLst>
              <a:ext uri="{FF2B5EF4-FFF2-40B4-BE49-F238E27FC236}">
                <a16:creationId xmlns:a16="http://schemas.microsoft.com/office/drawing/2014/main" id="{4902AB4D-8816-0621-6D10-8209A1C47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758" r="18301"/>
          <a:stretch/>
        </p:blipFill>
        <p:spPr bwMode="auto">
          <a:xfrm>
            <a:off x="4111951" y="2552560"/>
            <a:ext cx="3611214" cy="28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896E7784-A037-276E-3FEA-FC1168762EB3}"/>
              </a:ext>
            </a:extLst>
          </p:cNvPr>
          <p:cNvSpPr/>
          <p:nvPr/>
        </p:nvSpPr>
        <p:spPr>
          <a:xfrm>
            <a:off x="2728828" y="5872255"/>
            <a:ext cx="6734343" cy="8351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5A4225-8944-F540-92C7-96854D1C62D4}"/>
              </a:ext>
            </a:extLst>
          </p:cNvPr>
          <p:cNvSpPr txBox="1"/>
          <p:nvPr/>
        </p:nvSpPr>
        <p:spPr>
          <a:xfrm>
            <a:off x="2986123" y="6105155"/>
            <a:ext cx="573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from GRP waste to furniture for public spaces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26" name="Picture 2" descr="GeesRecycling">
            <a:extLst>
              <a:ext uri="{FF2B5EF4-FFF2-40B4-BE49-F238E27FC236}">
                <a16:creationId xmlns:a16="http://schemas.microsoft.com/office/drawing/2014/main" id="{1DAFCBEE-0546-99A5-B042-E63C8D0F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268" y="456959"/>
            <a:ext cx="891996" cy="42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72DA65-2CE4-46B1-54E2-EAEE34932079}"/>
              </a:ext>
            </a:extLst>
          </p:cNvPr>
          <p:cNvSpPr txBox="1"/>
          <p:nvPr/>
        </p:nvSpPr>
        <p:spPr>
          <a:xfrm>
            <a:off x="4645575" y="5323698"/>
            <a:ext cx="254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Raccogliere/</a:t>
            </a:r>
            <a:r>
              <a:rPr lang="it-IT" sz="2400" i="1" dirty="0" err="1">
                <a:solidFill>
                  <a:srgbClr val="00B0F0"/>
                </a:solidFill>
              </a:rPr>
              <a:t>collect</a:t>
            </a:r>
            <a:endParaRPr lang="it-IT" sz="2400" i="1" dirty="0">
              <a:solidFill>
                <a:srgbClr val="00B0F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F6E616-86E1-31F4-E95C-491A75F785ED}"/>
              </a:ext>
            </a:extLst>
          </p:cNvPr>
          <p:cNvSpPr txBox="1"/>
          <p:nvPr/>
        </p:nvSpPr>
        <p:spPr>
          <a:xfrm>
            <a:off x="8716193" y="5353802"/>
            <a:ext cx="291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Trasportare/</a:t>
            </a:r>
            <a:r>
              <a:rPr lang="it-IT" sz="2400" i="1" dirty="0" err="1">
                <a:solidFill>
                  <a:srgbClr val="00B0F0"/>
                </a:solidFill>
              </a:rPr>
              <a:t>transport</a:t>
            </a:r>
            <a:endParaRPr lang="it-IT" sz="2400" i="1" dirty="0">
              <a:solidFill>
                <a:srgbClr val="00B0F0"/>
              </a:solidFill>
            </a:endParaRPr>
          </a:p>
        </p:txBody>
      </p:sp>
      <p:pic>
        <p:nvPicPr>
          <p:cNvPr id="9218" name="Picture 2" descr="Camion Scania r470 allestito con impianto scarrabile">
            <a:extLst>
              <a:ext uri="{FF2B5EF4-FFF2-40B4-BE49-F238E27FC236}">
                <a16:creationId xmlns:a16="http://schemas.microsoft.com/office/drawing/2014/main" id="{72823240-5A50-B9DE-F25D-598C4C378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5"/>
          <a:stretch/>
        </p:blipFill>
        <p:spPr bwMode="auto">
          <a:xfrm>
            <a:off x="8370956" y="2580029"/>
            <a:ext cx="3398615" cy="27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67F2DDB-B46C-A99F-5334-565DE1FDB1D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3403" y="2958304"/>
            <a:ext cx="1044716" cy="1044716"/>
          </a:xfrm>
          <a:prstGeom prst="rect">
            <a:avLst/>
          </a:prstGeom>
        </p:spPr>
      </p:pic>
      <p:pic>
        <p:nvPicPr>
          <p:cNvPr id="6" name="Picture 4" descr="Basic magnifier - User Interface &amp; Gesture Icons">
            <a:extLst>
              <a:ext uri="{FF2B5EF4-FFF2-40B4-BE49-F238E27FC236}">
                <a16:creationId xmlns:a16="http://schemas.microsoft.com/office/drawing/2014/main" id="{1664313E-E87B-BAF3-2D3A-9BEB8FA6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51" y="2522455"/>
            <a:ext cx="2801242" cy="280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0E3F2E-869A-4EBB-4DAB-9F113A727FA2}"/>
              </a:ext>
            </a:extLst>
          </p:cNvPr>
          <p:cNvSpPr txBox="1"/>
          <p:nvPr/>
        </p:nvSpPr>
        <p:spPr>
          <a:xfrm>
            <a:off x="852190" y="5323697"/>
            <a:ext cx="2573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selezione/</a:t>
            </a:r>
            <a:r>
              <a:rPr lang="it-IT" sz="2400" i="1" dirty="0" err="1">
                <a:solidFill>
                  <a:srgbClr val="00B0F0"/>
                </a:solidFill>
              </a:rPr>
              <a:t>selection</a:t>
            </a:r>
            <a:endParaRPr lang="it-IT" sz="2400" i="1" dirty="0">
              <a:solidFill>
                <a:srgbClr val="00B0F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5" y="249235"/>
            <a:ext cx="3135138" cy="111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87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volo ondulato in vetroresina e scala di risalita in metallo - Altezza  caduta cm 120">
            <a:extLst>
              <a:ext uri="{FF2B5EF4-FFF2-40B4-BE49-F238E27FC236}">
                <a16:creationId xmlns:a16="http://schemas.microsoft.com/office/drawing/2014/main" id="{EC41C537-E57F-E628-C673-AFB7E1E39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0578" r="7750" b="15747"/>
          <a:stretch/>
        </p:blipFill>
        <p:spPr bwMode="auto">
          <a:xfrm>
            <a:off x="301619" y="1792152"/>
            <a:ext cx="4413888" cy="50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civolo piscina PRISCILLE in vetroresina per bambini | BSVillage.com">
            <a:extLst>
              <a:ext uri="{FF2B5EF4-FFF2-40B4-BE49-F238E27FC236}">
                <a16:creationId xmlns:a16="http://schemas.microsoft.com/office/drawing/2014/main" id="{C2239C71-CA09-C289-3749-5425978A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10" y="1383358"/>
            <a:ext cx="4131178" cy="413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095543"/>
            <a:ext cx="380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Scivolo in vetroresina / </a:t>
            </a:r>
            <a:r>
              <a:rPr lang="it-IT" dirty="0">
                <a:solidFill>
                  <a:srgbClr val="0070C0"/>
                </a:solidFill>
              </a:rPr>
              <a:t>fiberglass slide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4FBA485-6264-63F9-DF23-1BA4C5EAF911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27650" name="Picture 2" descr="Upper Bounce Trampoline Step N Slide Kids Outdoor, 45% OFF">
            <a:extLst>
              <a:ext uri="{FF2B5EF4-FFF2-40B4-BE49-F238E27FC236}">
                <a16:creationId xmlns:a16="http://schemas.microsoft.com/office/drawing/2014/main" id="{4C87D08E-9F97-4170-8DFD-586423007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976"/>
          <a:stretch/>
        </p:blipFill>
        <p:spPr bwMode="auto">
          <a:xfrm>
            <a:off x="8475990" y="1655773"/>
            <a:ext cx="3716010" cy="476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52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velt spa Scala in vetroresina v3 3 elementi 3x8 2,30 mt - 5,77 mt  2201210000028">
            <a:extLst>
              <a:ext uri="{FF2B5EF4-FFF2-40B4-BE49-F238E27FC236}">
                <a16:creationId xmlns:a16="http://schemas.microsoft.com/office/drawing/2014/main" id="{1C780AD0-7923-6C8D-9ED7-F9E368153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9" b="5974"/>
          <a:stretch/>
        </p:blipFill>
        <p:spPr bwMode="auto">
          <a:xfrm flipH="1">
            <a:off x="6174455" y="0"/>
            <a:ext cx="6017545" cy="681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0F04B9-5E4E-DF10-B925-213722252DA7}"/>
              </a:ext>
            </a:extLst>
          </p:cNvPr>
          <p:cNvSpPr txBox="1"/>
          <p:nvPr/>
        </p:nvSpPr>
        <p:spPr>
          <a:xfrm>
            <a:off x="323557" y="1369814"/>
            <a:ext cx="366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scala in vetroresina / </a:t>
            </a:r>
            <a:r>
              <a:rPr lang="it-IT" dirty="0">
                <a:solidFill>
                  <a:srgbClr val="0070C0"/>
                </a:solidFill>
              </a:rPr>
              <a:t>fiberglass </a:t>
            </a:r>
            <a:r>
              <a:rPr lang="it-IT" dirty="0" err="1">
                <a:solidFill>
                  <a:srgbClr val="0070C0"/>
                </a:solidFill>
              </a:rPr>
              <a:t>stairs</a:t>
            </a:r>
            <a:r>
              <a:rPr lang="it-IT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E85C98-DD1A-3494-DAF2-0953186F23B3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7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ampa di attraversamento - Larghezza 760mm">
            <a:extLst>
              <a:ext uri="{FF2B5EF4-FFF2-40B4-BE49-F238E27FC236}">
                <a16:creationId xmlns:a16="http://schemas.microsoft.com/office/drawing/2014/main" id="{3E5059AD-B01C-D007-97FB-4486584D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560" y="1745803"/>
            <a:ext cx="6458741" cy="488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1DC561-B974-FC31-3339-7BE699AA6210}"/>
              </a:ext>
            </a:extLst>
          </p:cNvPr>
          <p:cNvSpPr txBox="1"/>
          <p:nvPr/>
        </p:nvSpPr>
        <p:spPr>
          <a:xfrm>
            <a:off x="323557" y="1095543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Rampa pieghevole in vetroresina / </a:t>
            </a:r>
            <a:r>
              <a:rPr lang="it-IT" dirty="0">
                <a:solidFill>
                  <a:srgbClr val="0070C0"/>
                </a:solidFill>
              </a:rPr>
              <a:t>fiberglass </a:t>
            </a:r>
            <a:r>
              <a:rPr lang="it-IT" dirty="0" err="1">
                <a:solidFill>
                  <a:srgbClr val="0070C0"/>
                </a:solidFill>
              </a:rPr>
              <a:t>Folding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ramp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E97F90-CA5A-DB15-0C74-F4217FAE15C5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1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8" y="1095543"/>
            <a:ext cx="60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Attrezzature per sport acquatici/ </a:t>
            </a:r>
            <a:r>
              <a:rPr lang="en-US" dirty="0">
                <a:solidFill>
                  <a:srgbClr val="0070C0"/>
                </a:solidFill>
              </a:rPr>
              <a:t>Water sports equipment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2DEFE75-215C-90A3-5AE3-0B032AB11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590" t="-30" r="32373" b="30"/>
          <a:stretch/>
        </p:blipFill>
        <p:spPr>
          <a:xfrm rot="4689585">
            <a:off x="1892087" y="936153"/>
            <a:ext cx="1765059" cy="48979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27FD9B-867F-A2BF-3D72-7064421BE509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MFC Wave Series 211 Power Box Windsurfing Fins | Andy Biggs Watersports">
            <a:extLst>
              <a:ext uri="{FF2B5EF4-FFF2-40B4-BE49-F238E27FC236}">
                <a16:creationId xmlns:a16="http://schemas.microsoft.com/office/drawing/2014/main" id="{821ACEA1-0F48-35E4-2535-07AA9B6B8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1" t="15975" r="15782" b="22461"/>
          <a:stretch/>
        </p:blipFill>
        <p:spPr bwMode="auto">
          <a:xfrm>
            <a:off x="9214338" y="320209"/>
            <a:ext cx="2114898" cy="25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inook Epoxy Fiberglass Standard Mast - Mariner Sails">
            <a:extLst>
              <a:ext uri="{FF2B5EF4-FFF2-40B4-BE49-F238E27FC236}">
                <a16:creationId xmlns:a16="http://schemas.microsoft.com/office/drawing/2014/main" id="{A6555394-F216-594F-1461-EBB221E07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16" y="2242418"/>
            <a:ext cx="7461576" cy="423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4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118373"/>
            <a:ext cx="790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Racchette da tennis e padel in composito / </a:t>
            </a:r>
            <a:r>
              <a:rPr lang="en-US" dirty="0">
                <a:solidFill>
                  <a:srgbClr val="0070C0"/>
                </a:solidFill>
              </a:rPr>
              <a:t>Composite tennis and padel rackets</a:t>
            </a:r>
            <a:r>
              <a:rPr lang="it-IT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30" name="Picture 6" descr="FESTA TENNIS 5/10/2014 | Tennis Club Brentonico">
            <a:extLst>
              <a:ext uri="{FF2B5EF4-FFF2-40B4-BE49-F238E27FC236}">
                <a16:creationId xmlns:a16="http://schemas.microsoft.com/office/drawing/2014/main" id="{A9F63C24-F8FD-72A8-ED15-9FAD0881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/>
        </p:blipFill>
        <p:spPr bwMode="auto">
          <a:xfrm>
            <a:off x="5012788" y="2489580"/>
            <a:ext cx="7179212" cy="436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DIDAS V6 - Massimo comfort">
            <a:extLst>
              <a:ext uri="{FF2B5EF4-FFF2-40B4-BE49-F238E27FC236}">
                <a16:creationId xmlns:a16="http://schemas.microsoft.com/office/drawing/2014/main" id="{1ABC2DC0-F6B9-C03D-403C-70F73EEE3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r="21961"/>
          <a:stretch/>
        </p:blipFill>
        <p:spPr bwMode="auto">
          <a:xfrm rot="3595768">
            <a:off x="2230756" y="1194734"/>
            <a:ext cx="2435570" cy="53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7B2D95-28C8-5FCD-A982-86751DF9E604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B5C5AF8-C116-C6AE-81FD-5ED9413E6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0567" y="857347"/>
            <a:ext cx="6858780" cy="514408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208904"/>
            <a:ext cx="542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Telaio bicicletta in composito / </a:t>
            </a:r>
            <a:r>
              <a:rPr lang="it-IT" dirty="0">
                <a:solidFill>
                  <a:srgbClr val="0070C0"/>
                </a:solidFill>
              </a:rPr>
              <a:t>composite </a:t>
            </a:r>
            <a:r>
              <a:rPr lang="it-IT" dirty="0" err="1">
                <a:solidFill>
                  <a:srgbClr val="0070C0"/>
                </a:solidFill>
              </a:rPr>
              <a:t>bicycle</a:t>
            </a:r>
            <a:r>
              <a:rPr lang="it-IT" dirty="0">
                <a:solidFill>
                  <a:srgbClr val="0070C0"/>
                </a:solidFill>
              </a:rPr>
              <a:t> frame </a:t>
            </a:r>
          </a:p>
        </p:txBody>
      </p:sp>
      <p:pic>
        <p:nvPicPr>
          <p:cNvPr id="2052" name="Picture 4" descr="Il telaio in fibra di carbonio - Alpinebike">
            <a:extLst>
              <a:ext uri="{FF2B5EF4-FFF2-40B4-BE49-F238E27FC236}">
                <a16:creationId xmlns:a16="http://schemas.microsoft.com/office/drawing/2014/main" id="{96705069-39F3-71B8-D157-6FD897FB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810" y="2466375"/>
            <a:ext cx="4639190" cy="33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9F10AD-C387-6F1F-47ED-3BDC84F4ED10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34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ne surfacasting telescopiche | DECATHLON">
            <a:extLst>
              <a:ext uri="{FF2B5EF4-FFF2-40B4-BE49-F238E27FC236}">
                <a16:creationId xmlns:a16="http://schemas.microsoft.com/office/drawing/2014/main" id="{5200789C-CF6A-E02A-14E4-A50FD22CD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15" y="196947"/>
            <a:ext cx="6464105" cy="64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904251"/>
            <a:ext cx="314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Canna da pesca in composito / </a:t>
            </a:r>
            <a:r>
              <a:rPr lang="it-IT" dirty="0">
                <a:solidFill>
                  <a:srgbClr val="0070C0"/>
                </a:solidFill>
              </a:rPr>
              <a:t>composite fishing rod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94B805-B5E4-C1A1-8DB3-3402AF582398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4C3701-2E2A-5B69-EC6F-F33947006E03}"/>
              </a:ext>
            </a:extLst>
          </p:cNvPr>
          <p:cNvSpPr txBox="1"/>
          <p:nvPr/>
        </p:nvSpPr>
        <p:spPr>
          <a:xfrm>
            <a:off x="745588" y="1083213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Suggerimenti per distinguere un composito in resina termoindurente da un oggetto in termoplastico/ </a:t>
            </a:r>
            <a:r>
              <a:rPr lang="en-US" sz="2800" b="1" i="1" dirty="0">
                <a:solidFill>
                  <a:srgbClr val="0070C0"/>
                </a:solidFill>
              </a:rPr>
              <a:t>Tips for distinguishing a thermosetting resin composite from a thermoplastic object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D85244-F4FF-1734-64C4-854B7B61BD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76800" y="317059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9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FE69C5-660D-E8E4-7FF8-174D9EB57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489982"/>
            <a:ext cx="2511610" cy="43680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374D4A-9945-B7E2-E4E0-0F668034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98" y="3340491"/>
            <a:ext cx="3905250" cy="2667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Un composito in resina termoindurente rinforzato con fibre non è mai perfettamente trasparente / </a:t>
            </a:r>
            <a:r>
              <a:rPr lang="en-US" sz="2800" b="1" i="1" dirty="0">
                <a:solidFill>
                  <a:srgbClr val="0070C0"/>
                </a:solidFill>
              </a:rPr>
              <a:t>A fiber-reinforced thermoset resin composite is never perfectly transparent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0A3FE61-5908-080C-652F-ECCF0B6448A6}"/>
              </a:ext>
            </a:extLst>
          </p:cNvPr>
          <p:cNvSpPr/>
          <p:nvPr/>
        </p:nvSpPr>
        <p:spPr>
          <a:xfrm>
            <a:off x="6897058" y="3396763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13A4E0-5B60-5978-41F2-35B0AD49562E}"/>
              </a:ext>
            </a:extLst>
          </p:cNvPr>
          <p:cNvSpPr txBox="1"/>
          <p:nvPr/>
        </p:nvSpPr>
        <p:spPr>
          <a:xfrm>
            <a:off x="9417058" y="438912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9E6593F-B969-6379-1FFA-D35A3A838AED}"/>
              </a:ext>
            </a:extLst>
          </p:cNvPr>
          <p:cNvSpPr/>
          <p:nvPr/>
        </p:nvSpPr>
        <p:spPr>
          <a:xfrm>
            <a:off x="3462520" y="3590307"/>
            <a:ext cx="1260000" cy="126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C9FAB3-3A74-2D54-F9F0-B9BC929915D9}"/>
              </a:ext>
            </a:extLst>
          </p:cNvPr>
          <p:cNvSpPr txBox="1"/>
          <p:nvPr/>
        </p:nvSpPr>
        <p:spPr>
          <a:xfrm>
            <a:off x="4742680" y="375912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779025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Un composito in resina termoindurente rinforzato con fibre non è mai elastico / </a:t>
            </a:r>
            <a:r>
              <a:rPr lang="en-US" sz="2800" b="1" i="1" dirty="0">
                <a:solidFill>
                  <a:srgbClr val="0070C0"/>
                </a:solidFill>
              </a:rPr>
              <a:t>A fiber-reinforced thermoset resin composite is never elastic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6CA3AE-C68E-4032-2014-9D3DF1030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083831"/>
            <a:ext cx="3601476" cy="4801968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AAA43A79-20E7-FDBB-DFB0-4A923759D64E}"/>
              </a:ext>
            </a:extLst>
          </p:cNvPr>
          <p:cNvSpPr/>
          <p:nvPr/>
        </p:nvSpPr>
        <p:spPr>
          <a:xfrm>
            <a:off x="4375896" y="2686928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7521B5-7A0F-1571-DCA8-85D9E4C8A173}"/>
              </a:ext>
            </a:extLst>
          </p:cNvPr>
          <p:cNvSpPr txBox="1"/>
          <p:nvPr/>
        </p:nvSpPr>
        <p:spPr>
          <a:xfrm>
            <a:off x="6908227" y="3362153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22055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4C3701-2E2A-5B69-EC6F-F33947006E03}"/>
              </a:ext>
            </a:extLst>
          </p:cNvPr>
          <p:cNvSpPr txBox="1"/>
          <p:nvPr/>
        </p:nvSpPr>
        <p:spPr>
          <a:xfrm>
            <a:off x="745588" y="1083213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Identificazione dei compositi in resina termoindurente rinforzati con fibra sintetica  / </a:t>
            </a:r>
            <a:r>
              <a:rPr lang="en-US" sz="2800" b="1" i="1" dirty="0">
                <a:solidFill>
                  <a:srgbClr val="0070C0"/>
                </a:solidFill>
              </a:rPr>
              <a:t>Identification of synthetic fiber reinforced thermosetting resin composites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Why Choose Fiberglass? - Strongwell">
            <a:extLst>
              <a:ext uri="{FF2B5EF4-FFF2-40B4-BE49-F238E27FC236}">
                <a16:creationId xmlns:a16="http://schemas.microsoft.com/office/drawing/2014/main" id="{DCB6C88F-4ADD-85AA-78EC-B3D340E97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2778883"/>
            <a:ext cx="585787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35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Un composito in resina termoindurente rinforzato con fibre non è mai una schiuma flessibile / </a:t>
            </a:r>
            <a:r>
              <a:rPr lang="en-US" sz="2800" b="1" i="1" dirty="0">
                <a:solidFill>
                  <a:srgbClr val="0070C0"/>
                </a:solidFill>
              </a:rPr>
              <a:t>A fiber-reinforced thermoset resin composite is never a flexible foam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87F965-1910-D644-B43E-1097DC757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83" y="2278966"/>
            <a:ext cx="4579034" cy="4579034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8797D056-068C-2A06-F584-EB13B113F09B}"/>
              </a:ext>
            </a:extLst>
          </p:cNvPr>
          <p:cNvSpPr/>
          <p:nvPr/>
        </p:nvSpPr>
        <p:spPr>
          <a:xfrm>
            <a:off x="4979963" y="3157100"/>
            <a:ext cx="2880000" cy="288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236342-2D8A-AC4D-9A0B-04638EB82D26}"/>
              </a:ext>
            </a:extLst>
          </p:cNvPr>
          <p:cNvSpPr txBox="1"/>
          <p:nvPr/>
        </p:nvSpPr>
        <p:spPr>
          <a:xfrm>
            <a:off x="7917395" y="4012325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2913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E’ raro che un oggetto in composito presenti marchi a rilievo o segni di giunzione di uno stampo / </a:t>
            </a:r>
            <a:r>
              <a:rPr lang="en-US" sz="2800" b="1" i="1" dirty="0">
                <a:solidFill>
                  <a:srgbClr val="0070C0"/>
                </a:solidFill>
              </a:rPr>
              <a:t>It is rare for a composite object to have raised marks or signs of a mold connection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213027-8B67-3CB0-D5BE-CE0D7FFA7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0" b="10974"/>
          <a:stretch/>
        </p:blipFill>
        <p:spPr>
          <a:xfrm>
            <a:off x="387155" y="2278966"/>
            <a:ext cx="5143500" cy="43750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7CA32E-81A0-D51C-7B28-3008DD458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263" y="2278965"/>
            <a:ext cx="6125072" cy="4375051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D5ED675C-230B-CF82-B01F-935F33D33627}"/>
              </a:ext>
            </a:extLst>
          </p:cNvPr>
          <p:cNvSpPr/>
          <p:nvPr/>
        </p:nvSpPr>
        <p:spPr>
          <a:xfrm>
            <a:off x="7609820" y="2360200"/>
            <a:ext cx="1800000" cy="180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D42D15-D59A-ABF3-964F-9A63B0C106A0}"/>
              </a:ext>
            </a:extLst>
          </p:cNvPr>
          <p:cNvSpPr txBox="1"/>
          <p:nvPr/>
        </p:nvSpPr>
        <p:spPr>
          <a:xfrm>
            <a:off x="9481624" y="2743199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A75CA94A-59A8-6534-07D8-5452257A0939}"/>
              </a:ext>
            </a:extLst>
          </p:cNvPr>
          <p:cNvSpPr/>
          <p:nvPr/>
        </p:nvSpPr>
        <p:spPr>
          <a:xfrm>
            <a:off x="2730536" y="2799000"/>
            <a:ext cx="1260000" cy="126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ECF91B0-702D-A57D-E300-FEE3158A0140}"/>
              </a:ext>
            </a:extLst>
          </p:cNvPr>
          <p:cNvSpPr txBox="1"/>
          <p:nvPr/>
        </p:nvSpPr>
        <p:spPr>
          <a:xfrm>
            <a:off x="4010696" y="2967813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09937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B5A0422-AB6B-F1FA-6D0A-4D0D9801C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78" t="14752" r="32960" b="12187"/>
          <a:stretch/>
        </p:blipFill>
        <p:spPr>
          <a:xfrm>
            <a:off x="675249" y="1744395"/>
            <a:ext cx="4079631" cy="50080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DECBC86-4647-FE5F-E022-6E5D47047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77" t="7980" r="20269" b="12392"/>
          <a:stretch/>
        </p:blipFill>
        <p:spPr>
          <a:xfrm>
            <a:off x="5022166" y="1744395"/>
            <a:ext cx="6673161" cy="50080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CDB7DC-80EB-69F1-87F6-4B9159BC25F9}"/>
              </a:ext>
            </a:extLst>
          </p:cNvPr>
          <p:cNvSpPr txBox="1"/>
          <p:nvPr/>
        </p:nvSpPr>
        <p:spPr>
          <a:xfrm>
            <a:off x="745588" y="478302"/>
            <a:ext cx="10170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E’ raro che un oggetto in composito si sbianchi per effetto del sole/ </a:t>
            </a:r>
            <a:r>
              <a:rPr lang="en-US" sz="2800" b="1" i="1" dirty="0">
                <a:solidFill>
                  <a:srgbClr val="0070C0"/>
                </a:solidFill>
              </a:rPr>
              <a:t>It is rare for a composite object to whiten due to UV rays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91A2DBA-5D1A-C7BC-0576-D591188B22E9}"/>
              </a:ext>
            </a:extLst>
          </p:cNvPr>
          <p:cNvSpPr/>
          <p:nvPr/>
        </p:nvSpPr>
        <p:spPr>
          <a:xfrm>
            <a:off x="1108523" y="3297594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FD4E9F-5528-F076-3C62-776212BE0534}"/>
              </a:ext>
            </a:extLst>
          </p:cNvPr>
          <p:cNvSpPr txBox="1"/>
          <p:nvPr/>
        </p:nvSpPr>
        <p:spPr>
          <a:xfrm>
            <a:off x="3781011" y="4265206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9078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Nelle parti rotte di un composito si vedono le fibre coperte dagli strati di resina / </a:t>
            </a:r>
            <a:r>
              <a:rPr lang="en-US" sz="2800" b="1" i="1" dirty="0">
                <a:solidFill>
                  <a:srgbClr val="0070C0"/>
                </a:solidFill>
              </a:rPr>
              <a:t>In the broken parts of a composite you can see the fibers covered by the layers of resin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622F7E-717E-B622-6321-C6C86797A0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" y="2141807"/>
            <a:ext cx="6288257" cy="47161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27C4BD-5D69-342A-5553-085CC6220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4" r="18564"/>
          <a:stretch/>
        </p:blipFill>
        <p:spPr>
          <a:xfrm rot="5400000">
            <a:off x="6847705" y="1497954"/>
            <a:ext cx="4700441" cy="5988148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9E787B45-FAA9-1256-E14A-301D90A641D4}"/>
              </a:ext>
            </a:extLst>
          </p:cNvPr>
          <p:cNvSpPr/>
          <p:nvPr/>
        </p:nvSpPr>
        <p:spPr>
          <a:xfrm>
            <a:off x="2939668" y="3859698"/>
            <a:ext cx="2520000" cy="2520000"/>
          </a:xfrm>
          <a:prstGeom prst="ellipse">
            <a:avLst/>
          </a:prstGeom>
          <a:noFill/>
          <a:ln w="38100">
            <a:solidFill>
              <a:srgbClr val="4B7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2" descr="Green check mark icon">
            <a:extLst>
              <a:ext uri="{FF2B5EF4-FFF2-40B4-BE49-F238E27FC236}">
                <a16:creationId xmlns:a16="http://schemas.microsoft.com/office/drawing/2014/main" id="{439A3856-CAA7-7DC9-D098-821F489F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51" y="3405359"/>
            <a:ext cx="630168" cy="6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DBD8A5DE-F0B2-AA5E-3EFF-536ECC05485E}"/>
              </a:ext>
            </a:extLst>
          </p:cNvPr>
          <p:cNvSpPr/>
          <p:nvPr/>
        </p:nvSpPr>
        <p:spPr>
          <a:xfrm>
            <a:off x="8405013" y="2799168"/>
            <a:ext cx="2520000" cy="2520000"/>
          </a:xfrm>
          <a:prstGeom prst="ellipse">
            <a:avLst/>
          </a:prstGeom>
          <a:noFill/>
          <a:ln w="38100">
            <a:solidFill>
              <a:srgbClr val="4B7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2" descr="Green check mark icon">
            <a:extLst>
              <a:ext uri="{FF2B5EF4-FFF2-40B4-BE49-F238E27FC236}">
                <a16:creationId xmlns:a16="http://schemas.microsoft.com/office/drawing/2014/main" id="{36A74A7D-4145-A823-E60A-09F72BA7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45" y="3113916"/>
            <a:ext cx="630168" cy="6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07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BC01CF9-85C0-5EAD-9E18-B88C7F975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54" r="130" b="56923"/>
          <a:stretch/>
        </p:blipFill>
        <p:spPr>
          <a:xfrm>
            <a:off x="-1" y="2131256"/>
            <a:ext cx="6865033" cy="47267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B8C571-4039-7C9F-4ABC-18FAFBEC6FFB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Per distinguere un vero composito in carbonio da una plastica rivestita si devono vedere le fibre / </a:t>
            </a:r>
            <a:r>
              <a:rPr lang="en-US" sz="2800" b="1" i="1" dirty="0">
                <a:solidFill>
                  <a:srgbClr val="0070C0"/>
                </a:solidFill>
              </a:rPr>
              <a:t>To distinguish a true carbon composite from a coated plastic you have to see the fibers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AE4A324D-7FFE-BBB2-CEB7-F9DF49DAD27B}"/>
              </a:ext>
            </a:extLst>
          </p:cNvPr>
          <p:cNvSpPr/>
          <p:nvPr/>
        </p:nvSpPr>
        <p:spPr>
          <a:xfrm>
            <a:off x="3483856" y="4023895"/>
            <a:ext cx="1800000" cy="1800000"/>
          </a:xfrm>
          <a:prstGeom prst="ellipse">
            <a:avLst/>
          </a:prstGeom>
          <a:noFill/>
          <a:ln w="38100">
            <a:solidFill>
              <a:srgbClr val="4B7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 descr="Green check mark icon">
            <a:extLst>
              <a:ext uri="{FF2B5EF4-FFF2-40B4-BE49-F238E27FC236}">
                <a16:creationId xmlns:a16="http://schemas.microsoft.com/office/drawing/2014/main" id="{075821A5-EF24-8060-2176-00BD8570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05" y="4630601"/>
            <a:ext cx="630168" cy="6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AD152A9-033B-EC26-2FB5-876B10C43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9" t="14958" r="21193" b="16086"/>
          <a:stretch/>
        </p:blipFill>
        <p:spPr>
          <a:xfrm>
            <a:off x="6164528" y="2131256"/>
            <a:ext cx="6027471" cy="4726744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28165DB5-AE7B-8D09-908C-2536BE1DA3CE}"/>
              </a:ext>
            </a:extLst>
          </p:cNvPr>
          <p:cNvSpPr/>
          <p:nvPr/>
        </p:nvSpPr>
        <p:spPr>
          <a:xfrm>
            <a:off x="8009627" y="3452338"/>
            <a:ext cx="2520000" cy="25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293500A-72DB-4824-4F0B-0D9679B2ED9A}"/>
              </a:ext>
            </a:extLst>
          </p:cNvPr>
          <p:cNvSpPr txBox="1"/>
          <p:nvPr/>
        </p:nvSpPr>
        <p:spPr>
          <a:xfrm>
            <a:off x="8009627" y="3159950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4886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33C6025-C6EC-1EC4-E501-96768467E328}"/>
              </a:ext>
            </a:extLst>
          </p:cNvPr>
          <p:cNvSpPr txBox="1"/>
          <p:nvPr/>
        </p:nvSpPr>
        <p:spPr>
          <a:xfrm>
            <a:off x="745588" y="478302"/>
            <a:ext cx="1035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Sul lato inferiore di un composito sono quasi sempre visibili le fibre inserite nella resina / </a:t>
            </a:r>
            <a:r>
              <a:rPr lang="en-US" sz="2800" b="1" i="1" dirty="0">
                <a:solidFill>
                  <a:srgbClr val="0070C0"/>
                </a:solidFill>
              </a:rPr>
              <a:t>On the underside of a composite, the fibers embedded in the resin are almost always visible</a:t>
            </a:r>
            <a:endParaRPr lang="it-IT" sz="2800" b="1" i="1" dirty="0">
              <a:solidFill>
                <a:srgbClr val="0070C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FE1EA85-3D72-ACC1-B44A-AEF5627DE5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5"/>
          <a:stretch/>
        </p:blipFill>
        <p:spPr>
          <a:xfrm rot="10800000">
            <a:off x="1725049" y="2085824"/>
            <a:ext cx="8394897" cy="4772176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757AF254-F81B-23DA-69AC-B48A8FAD776A}"/>
              </a:ext>
            </a:extLst>
          </p:cNvPr>
          <p:cNvSpPr/>
          <p:nvPr/>
        </p:nvSpPr>
        <p:spPr>
          <a:xfrm>
            <a:off x="3762497" y="3880338"/>
            <a:ext cx="2160000" cy="2160000"/>
          </a:xfrm>
          <a:prstGeom prst="ellipse">
            <a:avLst/>
          </a:prstGeom>
          <a:noFill/>
          <a:ln w="38100">
            <a:solidFill>
              <a:srgbClr val="4B73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Green check mark icon">
            <a:extLst>
              <a:ext uri="{FF2B5EF4-FFF2-40B4-BE49-F238E27FC236}">
                <a16:creationId xmlns:a16="http://schemas.microsoft.com/office/drawing/2014/main" id="{C2729803-B3C3-1D56-8621-A62FAEE7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31" y="3981368"/>
            <a:ext cx="630168" cy="6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92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4192356-8400-6A8C-A8E9-B3FBA9F79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57" y="2430648"/>
            <a:ext cx="5201069" cy="34777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7DCE8E-E148-41C6-094B-F118A251BD22}"/>
              </a:ext>
            </a:extLst>
          </p:cNvPr>
          <p:cNvSpPr txBox="1"/>
          <p:nvPr/>
        </p:nvSpPr>
        <p:spPr>
          <a:xfrm>
            <a:off x="323557" y="2033180"/>
            <a:ext cx="4533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Skateboard vetroresina / </a:t>
            </a:r>
            <a:r>
              <a:rPr lang="it-IT" dirty="0">
                <a:solidFill>
                  <a:srgbClr val="0070C0"/>
                </a:solidFill>
              </a:rPr>
              <a:t>fiberglass skateboard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4A7CFBC-CB08-3AF3-681C-8EDFCD04C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968" y="2430648"/>
            <a:ext cx="6182726" cy="34777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BADBC50-E7A4-BF1D-7395-E4033A46F047}"/>
              </a:ext>
            </a:extLst>
          </p:cNvPr>
          <p:cNvSpPr txBox="1"/>
          <p:nvPr/>
        </p:nvSpPr>
        <p:spPr>
          <a:xfrm>
            <a:off x="6599052" y="2026546"/>
            <a:ext cx="526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Skateboard fibra di carbonio / </a:t>
            </a:r>
            <a:r>
              <a:rPr lang="it-IT" dirty="0">
                <a:solidFill>
                  <a:srgbClr val="0070C0"/>
                </a:solidFill>
              </a:rPr>
              <a:t>carbon </a:t>
            </a:r>
            <a:r>
              <a:rPr lang="it-IT" dirty="0" err="1">
                <a:solidFill>
                  <a:srgbClr val="0070C0"/>
                </a:solidFill>
              </a:rPr>
              <a:t>fiber</a:t>
            </a:r>
            <a:r>
              <a:rPr lang="it-IT" dirty="0">
                <a:solidFill>
                  <a:srgbClr val="0070C0"/>
                </a:solidFill>
              </a:rPr>
              <a:t> skateboard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ABC543-CDA6-6C82-7689-F13B722D3466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8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599205"/>
            <a:ext cx="635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Sci e snowboard in composito / </a:t>
            </a:r>
            <a:r>
              <a:rPr lang="it-IT" dirty="0">
                <a:solidFill>
                  <a:srgbClr val="0070C0"/>
                </a:solidFill>
              </a:rPr>
              <a:t>composit </a:t>
            </a:r>
            <a:r>
              <a:rPr lang="it-IT" dirty="0" err="1">
                <a:solidFill>
                  <a:srgbClr val="0070C0"/>
                </a:solidFill>
              </a:rPr>
              <a:t>skis</a:t>
            </a:r>
            <a:r>
              <a:rPr lang="it-IT" dirty="0">
                <a:solidFill>
                  <a:srgbClr val="0070C0"/>
                </a:solidFill>
              </a:rPr>
              <a:t> and snowboard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F330664-B9E4-BEEF-53E1-18337C34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79" y="2728975"/>
            <a:ext cx="3848192" cy="28953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7F230F-042B-CF4B-C645-4585743D9B41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Broken snowboard : r/snowboarding">
            <a:extLst>
              <a:ext uri="{FF2B5EF4-FFF2-40B4-BE49-F238E27FC236}">
                <a16:creationId xmlns:a16="http://schemas.microsoft.com/office/drawing/2014/main" id="{82FCFA55-A04C-E49D-C7EA-785ECC8A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0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746637" y="6072818"/>
            <a:ext cx="379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caschi in composito / </a:t>
            </a:r>
            <a:r>
              <a:rPr lang="it-IT" dirty="0">
                <a:solidFill>
                  <a:srgbClr val="0070C0"/>
                </a:solidFill>
              </a:rPr>
              <a:t>composit </a:t>
            </a:r>
            <a:r>
              <a:rPr lang="it-IT" dirty="0" err="1">
                <a:solidFill>
                  <a:srgbClr val="0070C0"/>
                </a:solidFill>
              </a:rPr>
              <a:t>helmet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074" name="Picture 2" descr="Casco integrale SMK TITAN CARBON in carbonio Nero">
            <a:extLst>
              <a:ext uri="{FF2B5EF4-FFF2-40B4-BE49-F238E27FC236}">
                <a16:creationId xmlns:a16="http://schemas.microsoft.com/office/drawing/2014/main" id="{1377C7E4-6BEF-555E-C861-7B5500CB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3" y="1234061"/>
            <a:ext cx="2814530" cy="28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52DCF2-4712-5661-2805-163B2B38F05B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8. Le raccomandazioni non saranno mai abbastanza!">
            <a:extLst>
              <a:ext uri="{FF2B5EF4-FFF2-40B4-BE49-F238E27FC236}">
                <a16:creationId xmlns:a16="http://schemas.microsoft.com/office/drawing/2014/main" id="{461BC81E-F7A6-0F4B-5520-E6332F1A3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b="36615"/>
          <a:stretch/>
        </p:blipFill>
        <p:spPr bwMode="auto">
          <a:xfrm>
            <a:off x="5781823" y="0"/>
            <a:ext cx="6410178" cy="685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8F8F00-7957-3284-4FA7-FC8C8D438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9810"/>
            <a:ext cx="2518781" cy="25187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824B814-7A8C-5CFD-673E-F687592D2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46" t="38533" r="46115" b="16907"/>
          <a:stretch/>
        </p:blipFill>
        <p:spPr>
          <a:xfrm>
            <a:off x="816650" y="4071742"/>
            <a:ext cx="2158655" cy="15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9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ox portabagagli Malibu SL con barre porta surf sul coperchio - Box da  tetto Premium in VTR">
            <a:extLst>
              <a:ext uri="{FF2B5EF4-FFF2-40B4-BE49-F238E27FC236}">
                <a16:creationId xmlns:a16="http://schemas.microsoft.com/office/drawing/2014/main" id="{00CB44BC-F1BC-28BE-02A9-D2279A2DD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2" y="1809453"/>
            <a:ext cx="7385583" cy="4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141648"/>
            <a:ext cx="662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Bauli per auto e moto / l</a:t>
            </a:r>
            <a:r>
              <a:rPr lang="en-US" dirty="0" err="1">
                <a:solidFill>
                  <a:srgbClr val="0070C0"/>
                </a:solidFill>
              </a:rPr>
              <a:t>uggage</a:t>
            </a:r>
            <a:r>
              <a:rPr lang="en-US" dirty="0">
                <a:solidFill>
                  <a:srgbClr val="0070C0"/>
                </a:solidFill>
              </a:rPr>
              <a:t> rack for cars and motorbikes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8194" name="Picture 2" descr="insediamento Empower Delusione moderazione annerire fusione baule in  vetroresina - tarusa-orchestra.com">
            <a:extLst>
              <a:ext uri="{FF2B5EF4-FFF2-40B4-BE49-F238E27FC236}">
                <a16:creationId xmlns:a16="http://schemas.microsoft.com/office/drawing/2014/main" id="{A9360FA6-6ADF-608D-3723-12711989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5" y="2477151"/>
            <a:ext cx="3879680" cy="302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2BC46F-EA0B-82F8-1C06-302F778A6282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9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aise Longue In Vetroresina Ottima Qualita Prezzo Basso">
            <a:extLst>
              <a:ext uri="{FF2B5EF4-FFF2-40B4-BE49-F238E27FC236}">
                <a16:creationId xmlns:a16="http://schemas.microsoft.com/office/drawing/2014/main" id="{B6F22750-FF45-FB73-4D0D-6C294FE9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3" y="4331990"/>
            <a:ext cx="3831235" cy="258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edia Tulip in vetroresina con sedile in stoffa o pelle - Instant Design">
            <a:extLst>
              <a:ext uri="{FF2B5EF4-FFF2-40B4-BE49-F238E27FC236}">
                <a16:creationId xmlns:a16="http://schemas.microsoft.com/office/drawing/2014/main" id="{AD72B848-2BD4-7994-23A2-5F041CB06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2108"/>
          <a:stretch/>
        </p:blipFill>
        <p:spPr bwMode="auto">
          <a:xfrm>
            <a:off x="453093" y="1781337"/>
            <a:ext cx="1939200" cy="325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E6103B-5337-D0A6-F2AB-FE9E204E2E60}"/>
              </a:ext>
            </a:extLst>
          </p:cNvPr>
          <p:cNvSpPr txBox="1"/>
          <p:nvPr/>
        </p:nvSpPr>
        <p:spPr>
          <a:xfrm>
            <a:off x="323557" y="1095543"/>
            <a:ext cx="551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Sedia e tavoli in vetroresina / </a:t>
            </a:r>
            <a:r>
              <a:rPr lang="it-IT" dirty="0">
                <a:solidFill>
                  <a:srgbClr val="0070C0"/>
                </a:solidFill>
              </a:rPr>
              <a:t>fiberglass </a:t>
            </a:r>
            <a:r>
              <a:rPr lang="it-IT" dirty="0" err="1">
                <a:solidFill>
                  <a:srgbClr val="0070C0"/>
                </a:solidFill>
              </a:rPr>
              <a:t>tables</a:t>
            </a:r>
            <a:r>
              <a:rPr lang="it-IT" dirty="0">
                <a:solidFill>
                  <a:srgbClr val="0070C0"/>
                </a:solidFill>
              </a:rPr>
              <a:t> and </a:t>
            </a:r>
            <a:r>
              <a:rPr lang="it-IT" dirty="0" err="1">
                <a:solidFill>
                  <a:srgbClr val="0070C0"/>
                </a:solidFill>
              </a:rPr>
              <a:t>chairs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074" name="Picture 2" descr="Tavolo Atatlas in Vetro resina By CASPRINI | AMF Mobili di Design">
            <a:extLst>
              <a:ext uri="{FF2B5EF4-FFF2-40B4-BE49-F238E27FC236}">
                <a16:creationId xmlns:a16="http://schemas.microsoft.com/office/drawing/2014/main" id="{9A4109E6-14AD-5D1D-8A9D-4427D0E1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11" y="1508242"/>
            <a:ext cx="2963005" cy="296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55FD3F-0ACA-62EF-9F2B-54917A141CEE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3" name="Picture 4" descr="Eames Fiberglass Armchair LAR Vitra - Milia Shop">
            <a:extLst>
              <a:ext uri="{FF2B5EF4-FFF2-40B4-BE49-F238E27FC236}">
                <a16:creationId xmlns:a16="http://schemas.microsoft.com/office/drawing/2014/main" id="{50C589DE-2A87-61A0-2D56-ADB516B54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r="15092"/>
          <a:stretch/>
        </p:blipFill>
        <p:spPr bwMode="auto">
          <a:xfrm>
            <a:off x="5838093" y="60335"/>
            <a:ext cx="6185818" cy="65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8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16DCAC-44C8-596F-B6C1-621D99D37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57" y="0"/>
            <a:ext cx="67003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C79AF8-741E-11F7-C62A-1EF2E59E90AC}"/>
              </a:ext>
            </a:extLst>
          </p:cNvPr>
          <p:cNvSpPr txBox="1"/>
          <p:nvPr/>
        </p:nvSpPr>
        <p:spPr>
          <a:xfrm>
            <a:off x="456807" y="1453927"/>
            <a:ext cx="457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Copri vaso  in vetroresina / </a:t>
            </a:r>
            <a:r>
              <a:rPr lang="it-IT" dirty="0">
                <a:solidFill>
                  <a:srgbClr val="0070C0"/>
                </a:solidFill>
              </a:rPr>
              <a:t>fiberglass </a:t>
            </a:r>
            <a:r>
              <a:rPr lang="it-IT" dirty="0" err="1">
                <a:solidFill>
                  <a:srgbClr val="0070C0"/>
                </a:solidFill>
              </a:rPr>
              <a:t>pot</a:t>
            </a:r>
            <a:r>
              <a:rPr lang="it-IT" dirty="0">
                <a:solidFill>
                  <a:srgbClr val="0070C0"/>
                </a:solidFill>
              </a:rPr>
              <a:t> cover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5C042A-1CC4-968F-DCA0-28043BAFC00E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Planters for Balconies, Roof Decks, and Restaurants - Expert advice about  non-penetrating planters, liners, and drainage %">
            <a:extLst>
              <a:ext uri="{FF2B5EF4-FFF2-40B4-BE49-F238E27FC236}">
                <a16:creationId xmlns:a16="http://schemas.microsoft.com/office/drawing/2014/main" id="{41EE67A4-B5A7-44CC-3BD3-72ADC340C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4" y="2568306"/>
            <a:ext cx="3847068" cy="406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3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A5410-91A2-7BAA-46A1-092577A80932}"/>
              </a:ext>
            </a:extLst>
          </p:cNvPr>
          <p:cNvSpPr txBox="1"/>
          <p:nvPr/>
        </p:nvSpPr>
        <p:spPr>
          <a:xfrm>
            <a:off x="323557" y="1095543"/>
            <a:ext cx="831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Giochi e insegne in vetroresina / </a:t>
            </a:r>
            <a:r>
              <a:rPr lang="en-US" dirty="0">
                <a:solidFill>
                  <a:srgbClr val="0070C0"/>
                </a:solidFill>
              </a:rPr>
              <a:t>three-dimensional models and fiberglass games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3078" name="Picture 6" descr="Animaletti in vetroresina a molla">
            <a:extLst>
              <a:ext uri="{FF2B5EF4-FFF2-40B4-BE49-F238E27FC236}">
                <a16:creationId xmlns:a16="http://schemas.microsoft.com/office/drawing/2014/main" id="{A4B0AB02-9D0B-19E1-9FC5-2AD67F46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9" b="17705"/>
          <a:stretch/>
        </p:blipFill>
        <p:spPr bwMode="auto">
          <a:xfrm>
            <a:off x="727520" y="2934602"/>
            <a:ext cx="3708427" cy="25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533 INSEGNA VETRORESINA SPICCHIO DI PIZZA CON FRECCIA">
            <a:extLst>
              <a:ext uri="{FF2B5EF4-FFF2-40B4-BE49-F238E27FC236}">
                <a16:creationId xmlns:a16="http://schemas.microsoft.com/office/drawing/2014/main" id="{9E2E0E3F-9764-27E6-5D6A-3E36FBB70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3184" b="3417"/>
          <a:stretch/>
        </p:blipFill>
        <p:spPr bwMode="auto">
          <a:xfrm>
            <a:off x="9764302" y="2178306"/>
            <a:ext cx="1808151" cy="367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A4C9E1-DA79-9DCB-F669-31DBE2D8CD8D}"/>
              </a:ext>
            </a:extLst>
          </p:cNvPr>
          <p:cNvSpPr txBox="1"/>
          <p:nvPr/>
        </p:nvSpPr>
        <p:spPr>
          <a:xfrm>
            <a:off x="323557" y="225083"/>
            <a:ext cx="4533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Tipologia e selezione materiali / </a:t>
            </a:r>
            <a:r>
              <a:rPr lang="en-US" sz="2400" b="1" dirty="0">
                <a:solidFill>
                  <a:srgbClr val="0070C0"/>
                </a:solidFill>
              </a:rPr>
              <a:t>Type and selection of materials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Yellow Duck kiddie ride game machine - vitarex.hu">
            <a:extLst>
              <a:ext uri="{FF2B5EF4-FFF2-40B4-BE49-F238E27FC236}">
                <a16:creationId xmlns:a16="http://schemas.microsoft.com/office/drawing/2014/main" id="{E3C59AA0-065F-03E5-C8B0-0BB2B8410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82" y="1115532"/>
            <a:ext cx="5801920" cy="58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4368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17987</TotalTime>
  <Words>574</Words>
  <Application>Microsoft Office PowerPoint</Application>
  <PresentationFormat>Widescreen</PresentationFormat>
  <Paragraphs>53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franco.mioni1 franco.mioni1</dc:creator>
  <cp:lastModifiedBy>Margherita Madaro</cp:lastModifiedBy>
  <cp:revision>40</cp:revision>
  <dcterms:created xsi:type="dcterms:W3CDTF">2023-08-08T13:05:58Z</dcterms:created>
  <dcterms:modified xsi:type="dcterms:W3CDTF">2024-09-19T09:37:23Z</dcterms:modified>
</cp:coreProperties>
</file>