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8"/>
  </p:notesMasterIdLst>
  <p:sldIdLst>
    <p:sldId id="256" r:id="rId5"/>
    <p:sldId id="257" r:id="rId6"/>
    <p:sldId id="258" r:id="rId7"/>
    <p:sldId id="260" r:id="rId8"/>
    <p:sldId id="278" r:id="rId9"/>
    <p:sldId id="261" r:id="rId10"/>
    <p:sldId id="262" r:id="rId11"/>
    <p:sldId id="263" r:id="rId12"/>
    <p:sldId id="264" r:id="rId13"/>
    <p:sldId id="265" r:id="rId14"/>
    <p:sldId id="274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5" r:id="rId24"/>
    <p:sldId id="276" r:id="rId25"/>
    <p:sldId id="277" r:id="rId26"/>
    <p:sldId id="25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C43F"/>
    <a:srgbClr val="1EB1A3"/>
    <a:srgbClr val="1E3D86"/>
    <a:srgbClr val="237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94"/>
  </p:normalViewPr>
  <p:slideViewPr>
    <p:cSldViewPr snapToGrid="0">
      <p:cViewPr varScale="1">
        <p:scale>
          <a:sx n="116" d="100"/>
          <a:sy n="116" d="100"/>
        </p:scale>
        <p:origin x="14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6F2B1-15B7-8A43-9E46-6634C8F652D6}" type="datetimeFigureOut">
              <a:rPr lang="it-IT" smtClean="0"/>
              <a:t>09/12/2024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2F8946-B790-A147-8AA3-57E498D20D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82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F8946-B790-A147-8AA3-57E498D20D73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977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964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954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546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242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976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64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927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17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61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04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F8946-B790-A147-8AA3-57E498D20D73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1394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959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069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2F8946-B790-A147-8AA3-57E498D20D73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022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172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034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828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48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063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238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F8946-B790-A147-8AA3-57E498D20D7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81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20A5-E9C8-F44B-92A4-257894C70B66}" type="datetime1">
              <a:rPr lang="it-IT" smtClean="0"/>
              <a:t>09/12/2024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5D48-4B0D-DF42-860F-4B745F41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7854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28174-CA80-A247-BAC9-FB919D66D60C}" type="datetime1">
              <a:rPr lang="it-IT" smtClean="0"/>
              <a:t>09/12/2024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5D48-4B0D-DF42-860F-4B745F41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663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7B47-3C03-CD4A-937D-868404F79C5D}" type="datetime1">
              <a:rPr lang="it-IT" smtClean="0"/>
              <a:t>09/12/2024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5D48-4B0D-DF42-860F-4B745F41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372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27215"/>
            <a:ext cx="78867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523743"/>
            <a:ext cx="7886700" cy="328770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C948F-D6AB-6D4B-9744-605A37E44714}" type="datetime1">
              <a:rPr lang="it-IT" smtClean="0"/>
              <a:t>09/12/2024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538913"/>
            <a:ext cx="2010332" cy="169568"/>
          </a:xfrm>
        </p:spPr>
        <p:txBody>
          <a:bodyPr/>
          <a:lstStyle/>
          <a:p>
            <a:fld id="{43DF5D48-4B0D-DF42-860F-4B745F41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6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334C-B782-AA4F-9AAD-3A8080715ADE}" type="datetime1">
              <a:rPr lang="it-IT" smtClean="0"/>
              <a:t>09/12/2024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5D48-4B0D-DF42-860F-4B745F41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00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765D2-3BA0-7040-B5C6-2EDD30E34412}" type="datetime1">
              <a:rPr lang="it-IT" smtClean="0"/>
              <a:t>09/12/2024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5D48-4B0D-DF42-860F-4B745F41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756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2E51-F085-3344-A794-50C92C64DC6B}" type="datetime1">
              <a:rPr lang="it-IT" smtClean="0"/>
              <a:t>09/12/2024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5D48-4B0D-DF42-860F-4B745F41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118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92260-431C-484F-B337-397EDC76BBFF}" type="datetime1">
              <a:rPr lang="it-IT" smtClean="0"/>
              <a:t>09/12/2024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5D48-4B0D-DF42-860F-4B745F41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59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6DD7-BD53-F141-B272-4135EF4C427A}" type="datetime1">
              <a:rPr lang="it-IT" smtClean="0"/>
              <a:t>09/12/2024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5D48-4B0D-DF42-860F-4B745F41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25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384F-1D84-7A41-A6C6-1F3ECCF8B740}" type="datetime1">
              <a:rPr lang="it-IT" smtClean="0"/>
              <a:t>09/12/2024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5D48-4B0D-DF42-860F-4B745F41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52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478E-22E4-9B4D-A6E8-1A6FE1465476}" type="datetime1">
              <a:rPr lang="it-IT" smtClean="0"/>
              <a:t>09/12/2024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5D48-4B0D-DF42-860F-4B745F419C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3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17276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498329"/>
            <a:ext cx="7886700" cy="3313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AF0694-A9EA-054B-A8C9-025C7B989311}" type="datetime1">
              <a:rPr lang="it-IT" smtClean="0"/>
              <a:t>09/12/2024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7061" y="6538913"/>
            <a:ext cx="2010332" cy="169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DF5D48-4B0D-DF42-860F-4B745F419CC0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8B620DC-1D9F-5507-8EA0-BDBAFF80ED9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28650" y="6143705"/>
            <a:ext cx="7886700" cy="6349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4E74F6F-9E34-8735-41D3-45F070C7D6C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625149" y="261620"/>
            <a:ext cx="2806696" cy="76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0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1E3D86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>
            <a:extLst>
              <a:ext uri="{FF2B5EF4-FFF2-40B4-BE49-F238E27FC236}">
                <a16:creationId xmlns:a16="http://schemas.microsoft.com/office/drawing/2014/main" id="{EE42193B-3E0E-73D8-6C70-59F6C4C8559C}"/>
              </a:ext>
            </a:extLst>
          </p:cNvPr>
          <p:cNvSpPr/>
          <p:nvPr/>
        </p:nvSpPr>
        <p:spPr>
          <a:xfrm>
            <a:off x="0" y="1344999"/>
            <a:ext cx="9144000" cy="5607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D69BDC9-AD08-2FF2-175A-3878EBE56BFF}"/>
              </a:ext>
            </a:extLst>
          </p:cNvPr>
          <p:cNvSpPr txBox="1"/>
          <p:nvPr/>
        </p:nvSpPr>
        <p:spPr>
          <a:xfrm>
            <a:off x="500865" y="1628333"/>
            <a:ext cx="83648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it-IT" sz="2400" b="1" kern="1400" spc="-50" dirty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ruolo della geofisica per individuare, caratterizzare e proteggere le acque sotterranee</a:t>
            </a:r>
            <a:r>
              <a:rPr lang="it-IT" sz="2400" b="1" kern="1400" spc="-50" dirty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400" b="1" kern="1400" spc="-50" dirty="0" smtClean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400" b="1" kern="1400" spc="-50" dirty="0" smtClean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400" i="1" kern="1400" spc="-50" dirty="0" err="1" smtClean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Vloga</a:t>
            </a:r>
            <a:r>
              <a:rPr lang="it-IT" sz="2400" i="1" kern="1400" spc="-50" dirty="0" smtClean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kern="1400" spc="-50" dirty="0" err="1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geofizike</a:t>
            </a:r>
            <a:r>
              <a:rPr lang="it-IT" sz="2400" i="1" kern="1400" spc="-50" dirty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kern="1400" spc="-50" dirty="0" err="1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</a:t>
            </a:r>
            <a:r>
              <a:rPr lang="it-IT" sz="2400" i="1" kern="1400" spc="-50" dirty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kern="1400" spc="-50" dirty="0" err="1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odkrivanju</a:t>
            </a:r>
            <a:r>
              <a:rPr lang="it-IT" sz="2400" i="1" kern="1400" spc="-50" dirty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i="1" kern="1400" spc="-50" dirty="0" err="1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karakterizaciji</a:t>
            </a:r>
            <a:r>
              <a:rPr lang="it-IT" sz="2400" i="1" kern="1400" spc="-50" dirty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400" i="1" kern="1400" spc="-50" dirty="0" err="1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zaščiti</a:t>
            </a:r>
            <a:r>
              <a:rPr lang="it-IT" sz="2400" i="1" kern="1400" spc="-50" dirty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kern="1400" spc="-50" dirty="0" err="1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podzemnih</a:t>
            </a:r>
            <a:r>
              <a:rPr lang="it-IT" sz="2400" i="1" kern="1400" spc="-50" dirty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kern="1400" spc="-50" dirty="0" err="1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voda</a:t>
            </a:r>
            <a:r>
              <a:rPr lang="it-IT" sz="2400" i="1" kern="1400" spc="-50" dirty="0">
                <a:solidFill>
                  <a:srgbClr val="1E3D86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400" i="1" kern="1400" spc="-50" dirty="0">
              <a:solidFill>
                <a:srgbClr val="1E3D86"/>
              </a:solidFill>
              <a:latin typeface="Open Sans" panose="020B0606030504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344978A-47A6-28CC-AB6E-4016C8621432}"/>
              </a:ext>
            </a:extLst>
          </p:cNvPr>
          <p:cNvSpPr txBox="1"/>
          <p:nvPr/>
        </p:nvSpPr>
        <p:spPr>
          <a:xfrm>
            <a:off x="374076" y="3257633"/>
            <a:ext cx="84916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Federico Da Col, Flavio </a:t>
            </a: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Accaino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Stefano Picotti, Massimo Giorgi, Antonio Bratus, Erika Barison, Martina Busetti, Michela Giustiniani, Fabio Meneghini, Andrea </a:t>
            </a: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Schleifer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Istituto Nazionale di Oceanografia e di Geofisica Sperimentale - OGS</a:t>
            </a:r>
          </a:p>
          <a:p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6D894D1-DE08-A790-68BC-AFED3574724E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b="1" dirty="0">
                <a:solidFill>
                  <a:srgbClr val="9AC4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r>
              <a:rPr lang="it-IT" sz="1200" b="1" i="1" dirty="0">
                <a:solidFill>
                  <a:schemeClr val="accent1"/>
                </a:solidFill>
                <a:latin typeface="Open Sans SemiBold"/>
                <a:cs typeface="Open Sans SemiBold"/>
              </a:rPr>
              <a:t>ČEZMEJNA VODNA BILANCA HIDROGEOLOŠKIH POREČIJ Z INTEGRIRANIMI METODOLOGIJAMI IN PRILAGAJANJEM PODNEBNIM SPREMEMBAM</a:t>
            </a:r>
            <a:endParaRPr lang="sl-SI" sz="1200" b="1" i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sl-SI" sz="1200" b="1" i="1" dirty="0">
              <a:solidFill>
                <a:srgbClr val="9BC4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707FCCF-FBF1-0332-406A-6C49B4E78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" r="1749" b="38437"/>
          <a:stretch/>
        </p:blipFill>
        <p:spPr>
          <a:xfrm>
            <a:off x="0" y="5027349"/>
            <a:ext cx="9144000" cy="183065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B8763BE-BB91-1756-8FC9-AC369DE84E7A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pic>
        <p:nvPicPr>
          <p:cNvPr id="15" name="Immagine 14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D796CC7A-5F15-AEFE-4815-E841C417C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576" y="4144616"/>
            <a:ext cx="3899911" cy="129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08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30" y="1205394"/>
            <a:ext cx="7771989" cy="805134"/>
          </a:xfrm>
        </p:spPr>
        <p:txBody>
          <a:bodyPr>
            <a:normAutofit/>
          </a:bodyPr>
          <a:lstStyle/>
          <a:p>
            <a:r>
              <a:rPr lang="it-IT" sz="2400" dirty="0"/>
              <a:t>Esempio di </a:t>
            </a:r>
            <a:r>
              <a:rPr lang="it-IT" sz="2400" dirty="0" err="1" smtClean="0"/>
              <a:t>imaging</a:t>
            </a:r>
            <a:r>
              <a:rPr lang="it-IT" sz="2400" dirty="0" smtClean="0"/>
              <a:t> - </a:t>
            </a:r>
            <a:r>
              <a:rPr lang="it-IT" sz="2400" b="0" i="1" dirty="0" err="1"/>
              <a:t>Primer</a:t>
            </a:r>
            <a:r>
              <a:rPr lang="it-IT" sz="2400" b="0" i="1" dirty="0"/>
              <a:t> </a:t>
            </a:r>
            <a:r>
              <a:rPr lang="it-IT" sz="2400" b="0" i="1" dirty="0" err="1"/>
              <a:t>seizmičnega</a:t>
            </a:r>
            <a:r>
              <a:rPr lang="it-IT" sz="2400" b="0" i="1" dirty="0"/>
              <a:t> </a:t>
            </a:r>
            <a:r>
              <a:rPr lang="it-IT" sz="2400" b="0" i="1" dirty="0" err="1"/>
              <a:t>slikanja</a:t>
            </a:r>
            <a:endParaRPr lang="it-IT" sz="2400" b="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4B23F9-C934-B82C-CCD2-552FA8796B35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6F66C1AA-0212-1F1E-5B8E-92EE72FF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pic>
        <p:nvPicPr>
          <p:cNvPr id="14" name="Immagine 13" descr="Immagine che contiene testo, diagramma, mappa&#10;&#10;Descrizione generata automaticamente">
            <a:extLst>
              <a:ext uri="{FF2B5EF4-FFF2-40B4-BE49-F238E27FC236}">
                <a16:creationId xmlns:a16="http://schemas.microsoft.com/office/drawing/2014/main" id="{97E90297-3639-D519-EF2E-A83A3202F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20" y="1772616"/>
            <a:ext cx="6639602" cy="4111539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11439F1-BF6A-A005-0729-02CEA23DBBBA}"/>
              </a:ext>
            </a:extLst>
          </p:cNvPr>
          <p:cNvSpPr txBox="1"/>
          <p:nvPr/>
        </p:nvSpPr>
        <p:spPr>
          <a:xfrm>
            <a:off x="3808213" y="5787705"/>
            <a:ext cx="1518041" cy="3289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Busetti et al., 2009</a:t>
            </a:r>
            <a:r>
              <a:rPr kumimoji="0" lang="it-IT" sz="1200" b="0" i="0" u="none" strike="noStrike" cap="none" spc="0" normalizeH="0" baseline="30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492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4B23F9-C934-B82C-CCD2-552FA8796B35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kumimoji="0" lang="en-US" altLang="it-IT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6F66C1AA-0212-1F1E-5B8E-92EE72FF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pic>
        <p:nvPicPr>
          <p:cNvPr id="3" name="Immagine 2" descr="Immagine che contiene schizzo, design&#10;&#10;Descrizione generata automaticamente">
            <a:extLst>
              <a:ext uri="{FF2B5EF4-FFF2-40B4-BE49-F238E27FC236}">
                <a16:creationId xmlns:a16="http://schemas.microsoft.com/office/drawing/2014/main" id="{BDA8963C-E011-F85C-EDA8-8942E3B59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20" y="1915053"/>
            <a:ext cx="8083411" cy="32637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F38D65-7DDA-1501-1529-AD1D9EE374ED}"/>
              </a:ext>
            </a:extLst>
          </p:cNvPr>
          <p:cNvSpPr txBox="1"/>
          <p:nvPr/>
        </p:nvSpPr>
        <p:spPr>
          <a:xfrm>
            <a:off x="3355515" y="5317757"/>
            <a:ext cx="1843450" cy="3904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Picotti et al., 2008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0F53536-8CC1-D3FE-F523-34876E2C5958}"/>
              </a:ext>
            </a:extLst>
          </p:cNvPr>
          <p:cNvSpPr txBox="1"/>
          <p:nvPr/>
        </p:nvSpPr>
        <p:spPr>
          <a:xfrm>
            <a:off x="229024" y="5781485"/>
            <a:ext cx="8887045" cy="2673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800" baseline="30000" dirty="0"/>
              <a:t>2</a:t>
            </a:r>
            <a:r>
              <a:rPr lang="it-IT" sz="800" dirty="0"/>
              <a:t>Picotti, S., Giustiniani, M., </a:t>
            </a:r>
            <a:r>
              <a:rPr lang="it-IT" sz="800" dirty="0" err="1"/>
              <a:t>Accaino</a:t>
            </a:r>
            <a:r>
              <a:rPr lang="it-IT" sz="800" dirty="0"/>
              <a:t>, </a:t>
            </a:r>
            <a:r>
              <a:rPr lang="it-IT" sz="800" dirty="0" err="1"/>
              <a:t>F</a:t>
            </a:r>
            <a:r>
              <a:rPr lang="it-IT" sz="800" dirty="0"/>
              <a:t>., </a:t>
            </a:r>
            <a:r>
              <a:rPr lang="it-IT" sz="800" dirty="0" err="1"/>
              <a:t>Tinivella</a:t>
            </a:r>
            <a:r>
              <a:rPr lang="it-IT" sz="800" dirty="0"/>
              <a:t>, U.. 2008. Depth </a:t>
            </a:r>
            <a:r>
              <a:rPr lang="it-IT" sz="800" dirty="0" err="1"/>
              <a:t>modelling</a:t>
            </a:r>
            <a:r>
              <a:rPr lang="it-IT" sz="800" dirty="0"/>
              <a:t> and imaging of the 4d </a:t>
            </a:r>
            <a:r>
              <a:rPr lang="it-IT" sz="800" dirty="0" err="1"/>
              <a:t>seismic</a:t>
            </a:r>
            <a:r>
              <a:rPr lang="it-IT" sz="800" dirty="0"/>
              <a:t> survey of the basso Livenza area (NE </a:t>
            </a:r>
            <a:r>
              <a:rPr lang="it-IT" sz="800" dirty="0" err="1"/>
              <a:t>Italy</a:t>
            </a:r>
            <a:r>
              <a:rPr lang="it-IT" sz="800" dirty="0"/>
              <a:t>), Bollettino di geofisica teorica ed applicata, 50 (1), </a:t>
            </a:r>
            <a:endParaRPr kumimoji="0" lang="it-IT" sz="800" b="0" i="0" u="none" strike="noStrike" cap="none" spc="0" normalizeH="0" baseline="3000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870" y="1284816"/>
            <a:ext cx="7581215" cy="714598"/>
          </a:xfrm>
        </p:spPr>
        <p:txBody>
          <a:bodyPr>
            <a:normAutofit/>
          </a:bodyPr>
          <a:lstStyle/>
          <a:p>
            <a:r>
              <a:rPr lang="it-IT" sz="2400" dirty="0"/>
              <a:t>Esempio di </a:t>
            </a:r>
            <a:r>
              <a:rPr lang="it-IT" sz="2400" dirty="0" err="1" smtClean="0"/>
              <a:t>imaging</a:t>
            </a:r>
            <a:r>
              <a:rPr lang="it-IT" sz="2400" dirty="0" smtClean="0"/>
              <a:t> - </a:t>
            </a:r>
            <a:r>
              <a:rPr lang="it-IT" sz="2400" b="0" i="1" dirty="0" err="1"/>
              <a:t>Primer</a:t>
            </a:r>
            <a:r>
              <a:rPr lang="it-IT" sz="2400" b="0" i="1" dirty="0"/>
              <a:t> </a:t>
            </a:r>
            <a:r>
              <a:rPr lang="it-IT" sz="2400" b="0" i="1" dirty="0" err="1"/>
              <a:t>seizmičnega</a:t>
            </a:r>
            <a:r>
              <a:rPr lang="it-IT" sz="2400" b="0" i="1" dirty="0"/>
              <a:t> </a:t>
            </a:r>
            <a:r>
              <a:rPr lang="it-IT" sz="2400" b="0" i="1" dirty="0" err="1"/>
              <a:t>slikanja</a:t>
            </a:r>
            <a:endParaRPr lang="it-IT" sz="2400" b="0" i="1" dirty="0"/>
          </a:p>
        </p:txBody>
      </p:sp>
    </p:spTree>
    <p:extLst>
      <p:ext uri="{BB962C8B-B14F-4D97-AF65-F5344CB8AC3E}">
        <p14:creationId xmlns:p14="http://schemas.microsoft.com/office/powerpoint/2010/main" val="544082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64" y="1350769"/>
            <a:ext cx="4574878" cy="584060"/>
          </a:xfrm>
        </p:spPr>
        <p:txBody>
          <a:bodyPr>
            <a:normAutofit fontScale="90000"/>
          </a:bodyPr>
          <a:lstStyle/>
          <a:p>
            <a:r>
              <a:rPr lang="it-IT" dirty="0"/>
              <a:t>Esempio di </a:t>
            </a:r>
            <a:r>
              <a:rPr lang="it-IT" dirty="0" smtClean="0"/>
              <a:t>tomografia - </a:t>
            </a:r>
            <a:r>
              <a:rPr lang="it-IT" b="0" i="1" dirty="0" err="1"/>
              <a:t>Primer</a:t>
            </a:r>
            <a:r>
              <a:rPr lang="it-IT" b="0" i="1" dirty="0"/>
              <a:t> </a:t>
            </a:r>
            <a:r>
              <a:rPr lang="it-IT" b="0" i="1" dirty="0" err="1"/>
              <a:t>tomografije</a:t>
            </a:r>
            <a:endParaRPr lang="it-IT" b="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0D8B41-AFE8-016F-C8FA-A4B97B7C8235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75C5399E-C1FD-98A8-47FC-B9E5C6575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pic>
        <p:nvPicPr>
          <p:cNvPr id="11" name="Immagine 10" descr="Immagine che contiene testo, schermata, linea&#10;&#10;Descrizione generata automaticamente">
            <a:extLst>
              <a:ext uri="{FF2B5EF4-FFF2-40B4-BE49-F238E27FC236}">
                <a16:creationId xmlns:a16="http://schemas.microsoft.com/office/drawing/2014/main" id="{0DA308F5-D1A1-28A8-6D68-248D798D5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36" y="2040927"/>
            <a:ext cx="3009588" cy="2224803"/>
          </a:xfrm>
          <a:prstGeom prst="rect">
            <a:avLst/>
          </a:prstGeom>
        </p:spPr>
      </p:pic>
      <p:pic>
        <p:nvPicPr>
          <p:cNvPr id="12" name="Immagine 11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38C1A106-455B-4958-A2C8-1B3F71A76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0" y="4316743"/>
            <a:ext cx="3864489" cy="1668081"/>
          </a:xfrm>
          <a:prstGeom prst="rect">
            <a:avLst/>
          </a:prstGeom>
        </p:spPr>
      </p:pic>
      <p:pic>
        <p:nvPicPr>
          <p:cNvPr id="13" name="Immagine 12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01779530-C16C-7C05-58D0-3E0BB83E0F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59" y="1539821"/>
            <a:ext cx="3721832" cy="2819400"/>
          </a:xfrm>
          <a:prstGeom prst="rect">
            <a:avLst/>
          </a:prstGeom>
        </p:spPr>
      </p:pic>
      <p:pic>
        <p:nvPicPr>
          <p:cNvPr id="14" name="Immagine 13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522537DD-66BE-9AE3-FD30-7CF51E0FA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89" y="4491710"/>
            <a:ext cx="3580502" cy="14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31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81" y="1007161"/>
            <a:ext cx="7886700" cy="1325563"/>
          </a:xfrm>
        </p:spPr>
        <p:txBody>
          <a:bodyPr>
            <a:normAutofit/>
          </a:bodyPr>
          <a:lstStyle/>
          <a:p>
            <a:r>
              <a:rPr lang="it-IT" sz="2400" dirty="0"/>
              <a:t>Il metodo geoelettrico </a:t>
            </a:r>
            <a:r>
              <a:rPr lang="it-IT" sz="2400" dirty="0" smtClean="0"/>
              <a:t>– introduzione – </a:t>
            </a:r>
            <a:br>
              <a:rPr lang="it-IT" sz="2400" dirty="0" smtClean="0"/>
            </a:br>
            <a:r>
              <a:rPr lang="it-IT" sz="2400" b="0" i="1" dirty="0" err="1" smtClean="0"/>
              <a:t>Geolektrična</a:t>
            </a:r>
            <a:r>
              <a:rPr lang="it-IT" sz="2400" b="0" i="1" dirty="0" smtClean="0"/>
              <a:t> </a:t>
            </a:r>
            <a:r>
              <a:rPr lang="it-IT" sz="2400" b="0" i="1" dirty="0" err="1"/>
              <a:t>metoda</a:t>
            </a:r>
            <a:r>
              <a:rPr lang="it-IT" sz="2400" b="0" i="1" dirty="0"/>
              <a:t> - </a:t>
            </a:r>
            <a:r>
              <a:rPr lang="it-IT" sz="2400" b="0" i="1" dirty="0" err="1"/>
              <a:t>Uvod</a:t>
            </a:r>
            <a:r>
              <a:rPr lang="it-IT" sz="2400" dirty="0"/>
              <a:t/>
            </a:r>
            <a:br>
              <a:rPr lang="it-IT" sz="2400" dirty="0"/>
            </a:br>
            <a:endParaRPr lang="it-IT" sz="24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6F0BAD-53C2-6FEE-7DF4-99459CC9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55" y="1808922"/>
            <a:ext cx="4474826" cy="2259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600" dirty="0"/>
              <a:t>Il metodo geoelettrico consiste nel misurare la differenza di potenziale tra coppie di elettrodi </a:t>
            </a:r>
            <a:r>
              <a:rPr lang="it-IT" sz="1600" dirty="0" smtClean="0"/>
              <a:t>mentre da </a:t>
            </a:r>
            <a:r>
              <a:rPr lang="it-IT" sz="1600" dirty="0"/>
              <a:t>un’altra coppia di elettrodi viene fatta passare corrente nel sottosuolo. </a:t>
            </a:r>
          </a:p>
          <a:p>
            <a:pPr marL="0" indent="0">
              <a:buNone/>
            </a:pPr>
            <a:r>
              <a:rPr lang="it-IT" sz="1600" dirty="0"/>
              <a:t>Tramite un processo </a:t>
            </a:r>
            <a:r>
              <a:rPr lang="it-IT" sz="1600" dirty="0" err="1"/>
              <a:t>inversionale</a:t>
            </a:r>
            <a:r>
              <a:rPr lang="it-IT" sz="1600" dirty="0"/>
              <a:t> è poi possibile ottenere una mappa di resistività del terreno.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</a:t>
            </a:r>
            <a:r>
              <a:rPr kumimoji="0" lang="it-IT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PODNEBNIM 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ADC884-DC64-F090-B54E-09017893BC4E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E026B043-B1B6-BDBE-3747-E7442F70E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1F4F66D-80D4-F714-7257-E7A431BB4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21" y="1808922"/>
            <a:ext cx="3824173" cy="34268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1E6F0BAD-53C2-6FEE-7DF4-99459CC93E00}"/>
              </a:ext>
            </a:extLst>
          </p:cNvPr>
          <p:cNvSpPr txBox="1">
            <a:spLocks/>
          </p:cNvSpPr>
          <p:nvPr/>
        </p:nvSpPr>
        <p:spPr>
          <a:xfrm>
            <a:off x="682815" y="4045773"/>
            <a:ext cx="4474826" cy="2259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i="1" dirty="0" err="1"/>
              <a:t>Geolektrična</a:t>
            </a:r>
            <a:r>
              <a:rPr lang="it-IT" sz="1600" i="1" dirty="0"/>
              <a:t> </a:t>
            </a:r>
            <a:r>
              <a:rPr lang="it-IT" sz="1600" i="1" dirty="0" err="1"/>
              <a:t>metoda</a:t>
            </a:r>
            <a:r>
              <a:rPr lang="it-IT" sz="1600" i="1" dirty="0"/>
              <a:t> </a:t>
            </a:r>
            <a:r>
              <a:rPr lang="it-IT" sz="1600" i="1" dirty="0" err="1"/>
              <a:t>vključuje</a:t>
            </a:r>
            <a:r>
              <a:rPr lang="it-IT" sz="1600" i="1" dirty="0"/>
              <a:t> </a:t>
            </a:r>
            <a:r>
              <a:rPr lang="it-IT" sz="1600" i="1" dirty="0" err="1"/>
              <a:t>merjenje</a:t>
            </a:r>
            <a:r>
              <a:rPr lang="it-IT" sz="1600" i="1" dirty="0"/>
              <a:t> </a:t>
            </a:r>
            <a:r>
              <a:rPr lang="it-IT" sz="1600" i="1" dirty="0" err="1"/>
              <a:t>razlike</a:t>
            </a:r>
            <a:r>
              <a:rPr lang="it-IT" sz="1600" i="1" dirty="0"/>
              <a:t> </a:t>
            </a:r>
            <a:r>
              <a:rPr lang="it-IT" sz="1600" i="1" dirty="0" err="1"/>
              <a:t>potenciala</a:t>
            </a:r>
            <a:r>
              <a:rPr lang="it-IT" sz="1600" i="1" dirty="0"/>
              <a:t> </a:t>
            </a:r>
            <a:r>
              <a:rPr lang="it-IT" sz="1600" i="1" dirty="0" err="1"/>
              <a:t>med</a:t>
            </a:r>
            <a:r>
              <a:rPr lang="it-IT" sz="1600" i="1" dirty="0"/>
              <a:t> pari </a:t>
            </a:r>
            <a:r>
              <a:rPr lang="it-IT" sz="1600" i="1" dirty="0" err="1"/>
              <a:t>elektrod</a:t>
            </a:r>
            <a:r>
              <a:rPr lang="it-IT" sz="1600" i="1" dirty="0"/>
              <a:t>, </a:t>
            </a:r>
            <a:r>
              <a:rPr lang="it-IT" sz="1600" i="1" dirty="0" err="1"/>
              <a:t>medtem</a:t>
            </a:r>
            <a:r>
              <a:rPr lang="it-IT" sz="1600" i="1" dirty="0"/>
              <a:t> </a:t>
            </a:r>
            <a:r>
              <a:rPr lang="it-IT" sz="1600" i="1" dirty="0" err="1"/>
              <a:t>ko</a:t>
            </a:r>
            <a:r>
              <a:rPr lang="it-IT" sz="1600" i="1" dirty="0"/>
              <a:t> se </a:t>
            </a:r>
            <a:r>
              <a:rPr lang="it-IT" sz="1600" i="1" dirty="0" err="1"/>
              <a:t>skozi</a:t>
            </a:r>
            <a:r>
              <a:rPr lang="it-IT" sz="1600" i="1" dirty="0"/>
              <a:t> </a:t>
            </a:r>
            <a:r>
              <a:rPr lang="it-IT" sz="1600" i="1" dirty="0" err="1"/>
              <a:t>drugo</a:t>
            </a:r>
            <a:r>
              <a:rPr lang="it-IT" sz="1600" i="1" dirty="0"/>
              <a:t> </a:t>
            </a:r>
            <a:r>
              <a:rPr lang="it-IT" sz="1600" i="1" dirty="0" err="1"/>
              <a:t>dvojico</a:t>
            </a:r>
            <a:r>
              <a:rPr lang="it-IT" sz="1600" i="1" dirty="0"/>
              <a:t> </a:t>
            </a:r>
            <a:r>
              <a:rPr lang="it-IT" sz="1600" i="1" dirty="0" err="1"/>
              <a:t>elektrod</a:t>
            </a:r>
            <a:r>
              <a:rPr lang="it-IT" sz="1600" i="1" dirty="0"/>
              <a:t> </a:t>
            </a:r>
            <a:r>
              <a:rPr lang="it-IT" sz="1600" i="1" dirty="0" err="1"/>
              <a:t>spušča</a:t>
            </a:r>
            <a:r>
              <a:rPr lang="it-IT" sz="1600" i="1" dirty="0"/>
              <a:t> </a:t>
            </a:r>
            <a:r>
              <a:rPr lang="it-IT" sz="1600" i="1" dirty="0" err="1"/>
              <a:t>tok</a:t>
            </a:r>
            <a:r>
              <a:rPr lang="it-IT" sz="1600" i="1" dirty="0"/>
              <a:t> v </a:t>
            </a:r>
            <a:r>
              <a:rPr lang="it-IT" sz="1600" i="1" dirty="0" err="1"/>
              <a:t>podzemlje</a:t>
            </a:r>
            <a:r>
              <a:rPr lang="it-IT" sz="1600" i="1" dirty="0" smtClean="0"/>
              <a:t>.</a:t>
            </a:r>
          </a:p>
          <a:p>
            <a:pPr marL="0" indent="0">
              <a:buNone/>
            </a:pPr>
            <a:r>
              <a:rPr lang="it-IT" sz="1600" i="1" dirty="0"/>
              <a:t/>
            </a:r>
            <a:br>
              <a:rPr lang="it-IT" sz="1600" i="1" dirty="0"/>
            </a:br>
            <a:r>
              <a:rPr lang="it-IT" sz="1600" i="1" dirty="0"/>
              <a:t>S </a:t>
            </a:r>
            <a:r>
              <a:rPr lang="it-IT" sz="1600" i="1" dirty="0" err="1"/>
              <a:t>pomočjo</a:t>
            </a:r>
            <a:r>
              <a:rPr lang="it-IT" sz="1600" i="1" dirty="0"/>
              <a:t> </a:t>
            </a:r>
            <a:r>
              <a:rPr lang="it-IT" sz="1600" i="1" dirty="0" err="1"/>
              <a:t>inverznega</a:t>
            </a:r>
            <a:r>
              <a:rPr lang="it-IT" sz="1600" i="1" dirty="0"/>
              <a:t> </a:t>
            </a:r>
            <a:r>
              <a:rPr lang="it-IT" sz="1600" i="1" dirty="0" err="1"/>
              <a:t>procesa</a:t>
            </a:r>
            <a:r>
              <a:rPr lang="it-IT" sz="1600" i="1" dirty="0"/>
              <a:t> je nato </a:t>
            </a:r>
            <a:r>
              <a:rPr lang="it-IT" sz="1600" i="1" dirty="0" err="1"/>
              <a:t>mogoče</a:t>
            </a:r>
            <a:r>
              <a:rPr lang="it-IT" sz="1600" i="1" dirty="0"/>
              <a:t> </a:t>
            </a:r>
            <a:r>
              <a:rPr lang="it-IT" sz="1600" i="1" dirty="0" err="1"/>
              <a:t>pridobiti</a:t>
            </a:r>
            <a:r>
              <a:rPr lang="it-IT" sz="1600" i="1" dirty="0"/>
              <a:t> </a:t>
            </a:r>
            <a:r>
              <a:rPr lang="it-IT" sz="1600" i="1" dirty="0" err="1"/>
              <a:t>zemljevid</a:t>
            </a:r>
            <a:r>
              <a:rPr lang="it-IT" sz="1600" i="1" dirty="0"/>
              <a:t> </a:t>
            </a:r>
            <a:r>
              <a:rPr lang="it-IT" sz="1600" i="1" dirty="0" err="1"/>
              <a:t>upornosti</a:t>
            </a:r>
            <a:r>
              <a:rPr lang="it-IT" sz="1600" i="1" dirty="0"/>
              <a:t> tal.</a:t>
            </a:r>
          </a:p>
        </p:txBody>
      </p:sp>
    </p:spTree>
    <p:extLst>
      <p:ext uri="{BB962C8B-B14F-4D97-AF65-F5344CB8AC3E}">
        <p14:creationId xmlns:p14="http://schemas.microsoft.com/office/powerpoint/2010/main" val="2932453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50" y="1187517"/>
            <a:ext cx="8700071" cy="820735"/>
          </a:xfrm>
        </p:spPr>
        <p:txBody>
          <a:bodyPr>
            <a:noAutofit/>
          </a:bodyPr>
          <a:lstStyle/>
          <a:p>
            <a:r>
              <a:rPr lang="it-IT" sz="2400" dirty="0"/>
              <a:t>Il metodo geoelettrico </a:t>
            </a:r>
            <a:r>
              <a:rPr lang="it-IT" sz="2400" dirty="0" smtClean="0"/>
              <a:t>– esempio   </a:t>
            </a:r>
            <a:br>
              <a:rPr lang="it-IT" sz="2400" dirty="0" smtClean="0"/>
            </a:br>
            <a:r>
              <a:rPr lang="it-IT" sz="2400" b="0" i="1" dirty="0" err="1" smtClean="0"/>
              <a:t>Geolektrična</a:t>
            </a:r>
            <a:r>
              <a:rPr lang="it-IT" sz="2400" b="0" i="1" dirty="0" smtClean="0"/>
              <a:t> </a:t>
            </a:r>
            <a:r>
              <a:rPr lang="it-IT" sz="2400" b="0" i="1" dirty="0" err="1"/>
              <a:t>metoda</a:t>
            </a:r>
            <a:r>
              <a:rPr lang="it-IT" sz="2400" b="0" i="1" dirty="0"/>
              <a:t> - </a:t>
            </a:r>
            <a:r>
              <a:rPr lang="it-IT" sz="2400" b="0" i="1" dirty="0" err="1"/>
              <a:t>Primer</a:t>
            </a:r>
            <a:endParaRPr lang="it-IT" sz="2400" b="0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6F0BAD-53C2-6FEE-7DF4-99459CC9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09" y="2023084"/>
            <a:ext cx="8497886" cy="1285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Sono stati eseguiti due rilievi geoelettrici sul litorale, nei pressi della città di Spalato</a:t>
            </a:r>
            <a:r>
              <a:rPr lang="it-IT" sz="2000" dirty="0" smtClean="0"/>
              <a:t>.</a:t>
            </a:r>
          </a:p>
          <a:p>
            <a:pPr marL="0" indent="0">
              <a:buNone/>
            </a:pPr>
            <a:r>
              <a:rPr lang="it-IT" sz="2000" i="1" dirty="0" err="1" smtClean="0"/>
              <a:t>Izvedena</a:t>
            </a:r>
            <a:r>
              <a:rPr lang="it-IT" sz="2000" i="1" dirty="0" smtClean="0"/>
              <a:t> </a:t>
            </a:r>
            <a:r>
              <a:rPr lang="it-IT" sz="2000" i="1" dirty="0"/>
              <a:t>sta </a:t>
            </a:r>
            <a:r>
              <a:rPr lang="it-IT" sz="2000" i="1" dirty="0" err="1"/>
              <a:t>bila</a:t>
            </a:r>
            <a:r>
              <a:rPr lang="it-IT" sz="2000" i="1" dirty="0"/>
              <a:t> </a:t>
            </a:r>
            <a:r>
              <a:rPr lang="it-IT" sz="2000" i="1" dirty="0" err="1"/>
              <a:t>dva</a:t>
            </a:r>
            <a:r>
              <a:rPr lang="it-IT" sz="2000" i="1" dirty="0"/>
              <a:t> </a:t>
            </a:r>
            <a:r>
              <a:rPr lang="it-IT" sz="2000" i="1" dirty="0" err="1"/>
              <a:t>geolektrična</a:t>
            </a:r>
            <a:r>
              <a:rPr lang="it-IT" sz="2000" i="1" dirty="0"/>
              <a:t> </a:t>
            </a:r>
            <a:r>
              <a:rPr lang="it-IT" sz="2000" i="1" dirty="0" err="1"/>
              <a:t>merjenja</a:t>
            </a:r>
            <a:r>
              <a:rPr lang="it-IT" sz="2000" i="1" dirty="0"/>
              <a:t> </a:t>
            </a:r>
            <a:r>
              <a:rPr lang="it-IT" sz="2000" i="1" dirty="0" err="1"/>
              <a:t>na</a:t>
            </a:r>
            <a:r>
              <a:rPr lang="it-IT" sz="2000" i="1" dirty="0"/>
              <a:t> </a:t>
            </a:r>
            <a:r>
              <a:rPr lang="it-IT" sz="2000" i="1" dirty="0" err="1"/>
              <a:t>obali</a:t>
            </a:r>
            <a:r>
              <a:rPr lang="it-IT" sz="2000" i="1" dirty="0"/>
              <a:t> v </a:t>
            </a:r>
            <a:r>
              <a:rPr lang="it-IT" sz="2000" i="1" dirty="0" err="1"/>
              <a:t>bližini</a:t>
            </a:r>
            <a:r>
              <a:rPr lang="it-IT" sz="2000" i="1" dirty="0"/>
              <a:t> mesta Split.</a:t>
            </a:r>
            <a:endParaRPr lang="it-IT" sz="2000" i="1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EF7F78-792A-C4F6-2CA1-19D3A107DEA3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A9C4499C-28C1-602C-4363-9D672951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D6818623-A912-315D-5521-F107651D2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4" y="3185745"/>
            <a:ext cx="4410943" cy="2757893"/>
          </a:xfrm>
          <a:prstGeom prst="rect">
            <a:avLst/>
          </a:prstGeom>
        </p:spPr>
      </p:pic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41FB5078-882F-7663-8C54-E942D41CD8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54" y="3183363"/>
            <a:ext cx="3983667" cy="276027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B3EAFD9-7542-3E8E-D8F4-C652CF8C186F}"/>
              </a:ext>
            </a:extLst>
          </p:cNvPr>
          <p:cNvSpPr txBox="1"/>
          <p:nvPr/>
        </p:nvSpPr>
        <p:spPr>
          <a:xfrm>
            <a:off x="1879718" y="5838184"/>
            <a:ext cx="931086" cy="359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marL="0" marR="0" lvl="0" indent="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 err="1">
                <a:cs typeface="Helvetica Neue"/>
              </a:rPr>
              <a:t>Podstrana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"/>
              <a:sym typeface="Helvetica Neue Medium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1A3497C-82E6-F4E3-D48B-9DEE6C639AC8}"/>
              </a:ext>
            </a:extLst>
          </p:cNvPr>
          <p:cNvSpPr txBox="1"/>
          <p:nvPr/>
        </p:nvSpPr>
        <p:spPr>
          <a:xfrm>
            <a:off x="6439124" y="5836814"/>
            <a:ext cx="647610" cy="3597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marL="0" marR="0" lvl="0" indent="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 err="1">
                <a:cs typeface="Helvetica Neue"/>
              </a:rPr>
              <a:t>Spinut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33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1659F5-5CEB-E935-71C0-E05CB9F974CA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4C7E1153-B92C-192F-B628-0EBBA1588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pic>
        <p:nvPicPr>
          <p:cNvPr id="13" name="Picture 1" descr="page9image26338032">
            <a:extLst>
              <a:ext uri="{FF2B5EF4-FFF2-40B4-BE49-F238E27FC236}">
                <a16:creationId xmlns:a16="http://schemas.microsoft.com/office/drawing/2014/main" id="{D7BCF1CF-6D84-49F7-8F2A-5777EEDEB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4" y="2203625"/>
            <a:ext cx="5297019" cy="189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age9image26341360">
            <a:extLst>
              <a:ext uri="{FF2B5EF4-FFF2-40B4-BE49-F238E27FC236}">
                <a16:creationId xmlns:a16="http://schemas.microsoft.com/office/drawing/2014/main" id="{592043EE-9386-B367-6634-8685B8AAA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20" y="3984322"/>
            <a:ext cx="5556861" cy="215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1844D0F-10D0-9FAF-78D4-8DE501D60CBE}"/>
              </a:ext>
            </a:extLst>
          </p:cNvPr>
          <p:cNvSpPr txBox="1"/>
          <p:nvPr/>
        </p:nvSpPr>
        <p:spPr>
          <a:xfrm>
            <a:off x="5944278" y="2176351"/>
            <a:ext cx="3035262" cy="13753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lvl="0" indent="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I risultati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il sito di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Podstrana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mostrano con notevole dettaglio il flusso di acqua dolce (più resistiva) attraverso le fratture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 txBox="1">
            <a:spLocks/>
          </p:cNvSpPr>
          <p:nvPr/>
        </p:nvSpPr>
        <p:spPr>
          <a:xfrm>
            <a:off x="549394" y="1323955"/>
            <a:ext cx="8700071" cy="820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1E3D8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 smtClean="0"/>
              <a:t>Il metodo geoelettrico – esempio   </a:t>
            </a:r>
            <a:br>
              <a:rPr lang="it-IT" sz="2400" dirty="0" smtClean="0"/>
            </a:br>
            <a:r>
              <a:rPr lang="it-IT" sz="2400" b="0" i="1" dirty="0" err="1" smtClean="0"/>
              <a:t>Geolektrična</a:t>
            </a:r>
            <a:r>
              <a:rPr lang="it-IT" sz="2400" b="0" i="1" dirty="0" smtClean="0"/>
              <a:t> </a:t>
            </a:r>
            <a:r>
              <a:rPr lang="it-IT" sz="2400" b="0" i="1" dirty="0" err="1" smtClean="0"/>
              <a:t>metoda</a:t>
            </a:r>
            <a:r>
              <a:rPr lang="it-IT" sz="2400" b="0" i="1" dirty="0" smtClean="0"/>
              <a:t> - </a:t>
            </a:r>
            <a:r>
              <a:rPr lang="it-IT" sz="2400" b="0" i="1" dirty="0" err="1" smtClean="0"/>
              <a:t>Primer</a:t>
            </a:r>
            <a:endParaRPr lang="it-IT" sz="2400" b="0" i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1844D0F-10D0-9FAF-78D4-8DE501D60CBE}"/>
              </a:ext>
            </a:extLst>
          </p:cNvPr>
          <p:cNvSpPr txBox="1"/>
          <p:nvPr/>
        </p:nvSpPr>
        <p:spPr>
          <a:xfrm>
            <a:off x="549394" y="4432873"/>
            <a:ext cx="2669926" cy="13753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lvl="0" defTabSz="821530" hangingPunct="0">
              <a:defRPr/>
            </a:pPr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Rezultati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za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lokacijo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Podstrana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kažejo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z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izjemno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natančnostjo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tok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sladke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vode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(z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večjo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upornostjo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)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skozi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razpoke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.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30190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23E872-8255-3C47-FD4C-7A630A59AC5C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F862AE3F-607D-0EFC-0850-8528E9514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1A2495-C680-91AD-81A1-34A156B21064}"/>
              </a:ext>
            </a:extLst>
          </p:cNvPr>
          <p:cNvSpPr txBox="1"/>
          <p:nvPr/>
        </p:nvSpPr>
        <p:spPr>
          <a:xfrm>
            <a:off x="6230951" y="2290030"/>
            <a:ext cx="2827247" cy="1621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lvl="0" indent="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I risultati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il sito di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Spinut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sono altrettanto incoraggianti, con evidenti flussi di acqua dolce nelle</a:t>
            </a:r>
          </a:p>
          <a:p>
            <a:pPr marL="0" marR="0" lvl="0" indent="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fratture del calcare. 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0" marR="0" lvl="0" indent="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 Medium"/>
            </a:endParaRPr>
          </a:p>
        </p:txBody>
      </p:sp>
      <p:pic>
        <p:nvPicPr>
          <p:cNvPr id="13" name="Picture 1" descr="page10image26302352">
            <a:extLst>
              <a:ext uri="{FF2B5EF4-FFF2-40B4-BE49-F238E27FC236}">
                <a16:creationId xmlns:a16="http://schemas.microsoft.com/office/drawing/2014/main" id="{204BA79D-1148-98AE-FF56-F11A35787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07476"/>
            <a:ext cx="6039685" cy="216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age10image26311088">
            <a:extLst>
              <a:ext uri="{FF2B5EF4-FFF2-40B4-BE49-F238E27FC236}">
                <a16:creationId xmlns:a16="http://schemas.microsoft.com/office/drawing/2014/main" id="{2609D6C9-B3CA-FFD9-64C0-EABF2B485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49" y="4026654"/>
            <a:ext cx="5782871" cy="203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 txBox="1">
            <a:spLocks/>
          </p:cNvSpPr>
          <p:nvPr/>
        </p:nvSpPr>
        <p:spPr>
          <a:xfrm>
            <a:off x="549394" y="1323955"/>
            <a:ext cx="8700071" cy="820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1E3D8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it-IT" sz="2400" dirty="0" smtClean="0"/>
              <a:t>Il metodo geoelettrico – esempio   </a:t>
            </a:r>
            <a:br>
              <a:rPr lang="it-IT" sz="2400" dirty="0" smtClean="0"/>
            </a:br>
            <a:r>
              <a:rPr lang="it-IT" sz="2400" b="0" i="1" dirty="0" err="1" smtClean="0"/>
              <a:t>Geolektrična</a:t>
            </a:r>
            <a:r>
              <a:rPr lang="it-IT" sz="2400" b="0" i="1" dirty="0" smtClean="0"/>
              <a:t> </a:t>
            </a:r>
            <a:r>
              <a:rPr lang="it-IT" sz="2400" b="0" i="1" dirty="0" err="1" smtClean="0"/>
              <a:t>metoda</a:t>
            </a:r>
            <a:r>
              <a:rPr lang="it-IT" sz="2400" b="0" i="1" dirty="0" smtClean="0"/>
              <a:t> - </a:t>
            </a:r>
            <a:r>
              <a:rPr lang="it-IT" sz="2400" b="0" i="1" dirty="0" err="1" smtClean="0"/>
              <a:t>Primer</a:t>
            </a:r>
            <a:endParaRPr lang="it-IT" sz="2400" b="0" i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71A2495-C680-91AD-81A1-34A156B21064}"/>
              </a:ext>
            </a:extLst>
          </p:cNvPr>
          <p:cNvSpPr txBox="1"/>
          <p:nvPr/>
        </p:nvSpPr>
        <p:spPr>
          <a:xfrm>
            <a:off x="534827" y="4506661"/>
            <a:ext cx="2485014" cy="1867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lvl="0" indent="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Rezultati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lokacijo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Spinut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prav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spodbudni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saj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jasno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prikazujejo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tokove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sladke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vode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razpokah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apnenca</a:t>
            </a:r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it-IT"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0" marR="0" lvl="0" indent="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03838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64" y="1327106"/>
            <a:ext cx="6351051" cy="559112"/>
          </a:xfrm>
        </p:spPr>
        <p:txBody>
          <a:bodyPr>
            <a:noAutofit/>
          </a:bodyPr>
          <a:lstStyle/>
          <a:p>
            <a:r>
              <a:rPr lang="it-IT" sz="2800" dirty="0"/>
              <a:t>Integrazione – un caso di </a:t>
            </a:r>
            <a:r>
              <a:rPr lang="it-IT" sz="2800" dirty="0" smtClean="0"/>
              <a:t>studio</a:t>
            </a:r>
            <a:br>
              <a:rPr lang="it-IT" sz="2800" dirty="0" smtClean="0"/>
            </a:br>
            <a:r>
              <a:rPr lang="it-IT" sz="2800" b="0" i="1" dirty="0" err="1"/>
              <a:t>Integracija</a:t>
            </a:r>
            <a:r>
              <a:rPr lang="it-IT" sz="2800" b="0" i="1" dirty="0"/>
              <a:t> – </a:t>
            </a:r>
            <a:r>
              <a:rPr lang="it-IT" sz="2800" b="0" i="1" dirty="0" err="1"/>
              <a:t>študija</a:t>
            </a:r>
            <a:r>
              <a:rPr lang="it-IT" sz="2800" b="0" i="1" dirty="0"/>
              <a:t> </a:t>
            </a:r>
            <a:r>
              <a:rPr lang="it-IT" sz="2800" b="0" i="1" dirty="0" err="1"/>
              <a:t>primera</a:t>
            </a:r>
            <a:endParaRPr lang="it-IT" sz="2800" b="0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6F0BAD-53C2-6FEE-7DF4-99459CC9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73345"/>
            <a:ext cx="7886700" cy="1090792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/>
              <a:t>Il sito si trova sul litorale veneto, in località Bibione Pineda. La linea di acquisizione dei dati sismici e geoelettrici è sulla spiaggia. </a:t>
            </a:r>
            <a:r>
              <a:rPr lang="it-IT" sz="1800" kern="0" dirty="0">
                <a:sym typeface="Helvetica Neue Medium"/>
              </a:rPr>
              <a:t>Scopo del lavoro è una caratterizzazione dei sedimenti fluviali e lagunari lungo la spiaggia</a:t>
            </a:r>
            <a:endParaRPr lang="it-IT" sz="1800" dirty="0"/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D4879F-1075-0A84-71EB-A72D635AFB73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71F7F118-43B2-F5D3-3158-42BE7D1E0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5207E854-C4A1-6AF9-1A40-3CF0D9530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6" y="3210063"/>
            <a:ext cx="5246377" cy="289575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57E0CDB-B67A-3524-0A67-13EB3B7DEF05}"/>
              </a:ext>
            </a:extLst>
          </p:cNvPr>
          <p:cNvSpPr txBox="1"/>
          <p:nvPr/>
        </p:nvSpPr>
        <p:spPr>
          <a:xfrm>
            <a:off x="6155948" y="3495966"/>
            <a:ext cx="2432971" cy="2360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lvl="0" defTabSz="821530" hangingPunct="0">
              <a:defRPr/>
            </a:pPr>
            <a:r>
              <a:rPr lang="it-IT" sz="1600" i="1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Lokacija</a:t>
            </a:r>
            <a:r>
              <a:rPr lang="it-IT" sz="1600" i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se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nahaja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na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beneški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obali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, v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kraju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Bibione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Pineda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.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Linija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za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zajem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seizmičnih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in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geolektričnih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podatkov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poteka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po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plaži.Cilj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dela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je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karakterizacija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rečnih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in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lagunskih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sedimentov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vzdolž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600" i="1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plaže</a:t>
            </a:r>
            <a:r>
              <a:rPr lang="it-IT" sz="16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.</a:t>
            </a:r>
            <a:endParaRPr kumimoji="0" lang="it-IT" sz="1600" b="0" i="1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28823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1276"/>
            <a:ext cx="7886700" cy="1325563"/>
          </a:xfrm>
        </p:spPr>
        <p:txBody>
          <a:bodyPr>
            <a:normAutofit/>
          </a:bodyPr>
          <a:lstStyle/>
          <a:p>
            <a:r>
              <a:rPr lang="it-IT" sz="2400" dirty="0"/>
              <a:t>Tomografia </a:t>
            </a:r>
            <a:r>
              <a:rPr lang="it-IT" sz="2400" dirty="0" smtClean="0"/>
              <a:t>– risultati - </a:t>
            </a:r>
            <a:r>
              <a:rPr lang="it-IT" sz="2400" b="0" i="1" dirty="0" err="1"/>
              <a:t>Tomografija</a:t>
            </a:r>
            <a:r>
              <a:rPr lang="it-IT" sz="2400" b="0" i="1" dirty="0"/>
              <a:t> - </a:t>
            </a:r>
            <a:r>
              <a:rPr lang="it-IT" sz="2400" b="0" i="1" dirty="0" err="1"/>
              <a:t>Rezultati</a:t>
            </a:r>
            <a:endParaRPr lang="it-IT" sz="2400" b="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1FDF2C-562F-E759-0659-C30894F118D8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028F459A-AE72-3194-3DC2-34A59E007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F0B8386-7BF5-313F-04A7-D8BBECD2D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12" y="1977887"/>
            <a:ext cx="5115208" cy="3883004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EA41A91-604B-7ED6-B418-9D0B78235D99}"/>
              </a:ext>
            </a:extLst>
          </p:cNvPr>
          <p:cNvCxnSpPr>
            <a:cxnSpLocks/>
          </p:cNvCxnSpPr>
          <p:nvPr/>
        </p:nvCxnSpPr>
        <p:spPr>
          <a:xfrm>
            <a:off x="3068037" y="3617843"/>
            <a:ext cx="1325059" cy="171923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B83EBD1-60A7-DD89-8ACB-81F5378FFE1D}"/>
              </a:ext>
            </a:extLst>
          </p:cNvPr>
          <p:cNvSpPr txBox="1"/>
          <p:nvPr/>
        </p:nvSpPr>
        <p:spPr>
          <a:xfrm>
            <a:off x="118778" y="2650173"/>
            <a:ext cx="3296971" cy="10060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algn="ctr" defTabSz="821530" hangingPunct="0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Cambio </a:t>
            </a:r>
            <a: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composizione </a:t>
            </a:r>
            <a: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dei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sedimenti, </a:t>
            </a:r>
            <a: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ultimo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massimo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glaciale</a:t>
            </a:r>
            <a:b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Sprememba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sestave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sedimentov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zadnje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največje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poledenitev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2BC4266-CAA6-D586-B436-267C855DCD8C}"/>
              </a:ext>
            </a:extLst>
          </p:cNvPr>
          <p:cNvCxnSpPr>
            <a:cxnSpLocks/>
          </p:cNvCxnSpPr>
          <p:nvPr/>
        </p:nvCxnSpPr>
        <p:spPr>
          <a:xfrm>
            <a:off x="2713383" y="2274167"/>
            <a:ext cx="1304661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FD2564B-365F-AFD1-BFEA-5B1A143515A3}"/>
              </a:ext>
            </a:extLst>
          </p:cNvPr>
          <p:cNvSpPr txBox="1"/>
          <p:nvPr/>
        </p:nvSpPr>
        <p:spPr>
          <a:xfrm>
            <a:off x="1002922" y="2008696"/>
            <a:ext cx="1528684" cy="6367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6" tIns="71436" rIns="71436" bIns="71436" numCol="1" spcCol="38100" rtlCol="0" anchor="ctr">
            <a:spAutoFit/>
          </a:bodyPr>
          <a:lstStyle/>
          <a:p>
            <a:pPr algn="ctr" defTabSz="821530" hangingPunct="0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Tavola </a:t>
            </a:r>
            <a: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d’acqua</a:t>
            </a:r>
            <a:br>
              <a:rPr lang="it-IT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</a:br>
            <a:r>
              <a:rPr lang="it-IT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Vodna</a:t>
            </a:r>
            <a:r>
              <a:rPr lang="it-IT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gladina</a:t>
            </a:r>
            <a:endParaRPr lang="it-IT" sz="16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A6D4C09-11DC-C432-733A-0FC7E3ADE0FC}"/>
              </a:ext>
            </a:extLst>
          </p:cNvPr>
          <p:cNvCxnSpPr>
            <a:cxnSpLocks/>
          </p:cNvCxnSpPr>
          <p:nvPr/>
        </p:nvCxnSpPr>
        <p:spPr>
          <a:xfrm flipV="1">
            <a:off x="7905026" y="3575741"/>
            <a:ext cx="0" cy="1314311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56BC048-92A0-437E-8AEF-6034F679ABA8}"/>
              </a:ext>
            </a:extLst>
          </p:cNvPr>
          <p:cNvSpPr txBox="1"/>
          <p:nvPr/>
        </p:nvSpPr>
        <p:spPr>
          <a:xfrm>
            <a:off x="7116754" y="4784981"/>
            <a:ext cx="1576544" cy="1221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algn="ctr" defTabSz="821530" hangingPunct="0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Risacca e macerazione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alghe </a:t>
            </a:r>
            <a:endParaRPr lang="it-IT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algn="ctr" defTabSz="821530" hangingPunct="0"/>
            <a:r>
              <a:rPr lang="it-IT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Morski</a:t>
            </a:r>
            <a:r>
              <a:rPr lang="it-IT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valovi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in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razpadanje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alg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E67763CF-7C43-2098-E2F0-5CC926E2F9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56" y="3802359"/>
            <a:ext cx="1725233" cy="2175386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7EEE8E7-2C07-2CD5-939F-EC86A23012A1}"/>
              </a:ext>
            </a:extLst>
          </p:cNvPr>
          <p:cNvSpPr txBox="1"/>
          <p:nvPr/>
        </p:nvSpPr>
        <p:spPr>
          <a:xfrm>
            <a:off x="2075241" y="3894485"/>
            <a:ext cx="1424820" cy="20832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R="0" indent="0" algn="ctr" defTabSz="82153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Frazione di stratigrafia da un pozzo </a:t>
            </a:r>
          </a:p>
          <a:p>
            <a:pPr marR="0" indent="0" algn="ctr" defTabSz="82153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appena a N del </a:t>
            </a:r>
            <a: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sito</a:t>
            </a:r>
            <a:b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</a:b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stratigrafije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vrtine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tik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severno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od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lokacije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2698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81" y="1151277"/>
            <a:ext cx="7960269" cy="761554"/>
          </a:xfrm>
        </p:spPr>
        <p:txBody>
          <a:bodyPr>
            <a:normAutofit/>
          </a:bodyPr>
          <a:lstStyle/>
          <a:p>
            <a:r>
              <a:rPr lang="it-IT" sz="2000" dirty="0"/>
              <a:t>Sovrapposizione con la sismica a </a:t>
            </a:r>
            <a:r>
              <a:rPr lang="it-IT" sz="2000" dirty="0" smtClean="0"/>
              <a:t>riflessione – </a:t>
            </a:r>
            <a:br>
              <a:rPr lang="it-IT" sz="2000" dirty="0" smtClean="0"/>
            </a:br>
            <a:r>
              <a:rPr lang="it-IT" sz="2000" b="0" i="1" dirty="0" err="1" smtClean="0"/>
              <a:t>Prekrivanje</a:t>
            </a:r>
            <a:r>
              <a:rPr lang="it-IT" sz="2000" b="0" i="1" dirty="0" smtClean="0"/>
              <a:t> </a:t>
            </a:r>
            <a:r>
              <a:rPr lang="it-IT" sz="2000" b="0" i="1" dirty="0"/>
              <a:t>s </a:t>
            </a:r>
            <a:r>
              <a:rPr lang="it-IT" sz="2000" b="0" i="1" dirty="0" err="1"/>
              <a:t>seizmično</a:t>
            </a:r>
            <a:r>
              <a:rPr lang="it-IT" sz="2000" b="0" i="1" dirty="0"/>
              <a:t> </a:t>
            </a:r>
            <a:r>
              <a:rPr lang="it-IT" sz="2000" b="0" i="1" dirty="0" err="1"/>
              <a:t>refleksijo</a:t>
            </a:r>
            <a:endParaRPr lang="it-IT" sz="2000" b="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6363078-D6D3-6CC3-FC7A-8D1BBE7D9F77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2770CE1F-DE7E-BFBB-DFB3-44565CD0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AD0DAF4-8242-B523-35F1-4AA99C777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33" y="2234760"/>
            <a:ext cx="4339963" cy="3762199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096BD08-5DF5-1484-553A-67709BF60C82}"/>
              </a:ext>
            </a:extLst>
          </p:cNvPr>
          <p:cNvCxnSpPr>
            <a:cxnSpLocks/>
          </p:cNvCxnSpPr>
          <p:nvPr/>
        </p:nvCxnSpPr>
        <p:spPr>
          <a:xfrm flipV="1">
            <a:off x="765313" y="2821366"/>
            <a:ext cx="1769165" cy="498304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785FA3-8375-D8E2-591E-C882322A7307}"/>
              </a:ext>
            </a:extLst>
          </p:cNvPr>
          <p:cNvSpPr txBox="1"/>
          <p:nvPr/>
        </p:nvSpPr>
        <p:spPr>
          <a:xfrm>
            <a:off x="0" y="2721283"/>
            <a:ext cx="1185533" cy="10060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algn="ctr" defTabSz="821530" hangingPunct="0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Erosione </a:t>
            </a:r>
            <a: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fluviale</a:t>
            </a:r>
          </a:p>
          <a:p>
            <a:pPr algn="ctr" defTabSz="821530" hangingPunct="0"/>
            <a: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/>
            </a:r>
            <a:b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</a:b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Rečna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erozija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A005AF1-2714-DC3B-1177-EC8517590D53}"/>
              </a:ext>
            </a:extLst>
          </p:cNvPr>
          <p:cNvCxnSpPr>
            <a:cxnSpLocks/>
          </p:cNvCxnSpPr>
          <p:nvPr/>
        </p:nvCxnSpPr>
        <p:spPr>
          <a:xfrm flipH="1">
            <a:off x="5497397" y="2744621"/>
            <a:ext cx="1213632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12A3516-B472-3607-3C1E-C076011BB9F8}"/>
              </a:ext>
            </a:extLst>
          </p:cNvPr>
          <p:cNvSpPr txBox="1"/>
          <p:nvPr/>
        </p:nvSpPr>
        <p:spPr>
          <a:xfrm>
            <a:off x="5580993" y="2300633"/>
            <a:ext cx="3563007" cy="19293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algn="ctr" defTabSz="821530" hangingPunct="0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Onde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P</a:t>
            </a:r>
            <a:b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</a:b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P-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valovi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algn="ctr" defTabSz="821530" hangingPunct="0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discontinuità a 0.05s segna il passaggio da pleistocene ad olocene, </a:t>
            </a:r>
            <a: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Diskontinuiteta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0,05 s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označuje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prehod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pleistocena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holocen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04E57BCF-AC8E-3C87-E393-ECA6FFB113C4}"/>
              </a:ext>
            </a:extLst>
          </p:cNvPr>
          <p:cNvCxnSpPr>
            <a:cxnSpLocks/>
          </p:cNvCxnSpPr>
          <p:nvPr/>
        </p:nvCxnSpPr>
        <p:spPr>
          <a:xfrm flipH="1">
            <a:off x="5525496" y="5242656"/>
            <a:ext cx="1213632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70FA95C-3C9A-28AB-F6DE-792AFF39EED2}"/>
              </a:ext>
            </a:extLst>
          </p:cNvPr>
          <p:cNvSpPr txBox="1"/>
          <p:nvPr/>
        </p:nvSpPr>
        <p:spPr>
          <a:xfrm>
            <a:off x="5590930" y="4775820"/>
            <a:ext cx="3563007" cy="14984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algn="ctr" defTabSz="821530" hangingPunct="0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Onde 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SH</a:t>
            </a:r>
            <a:b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</a:b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SH-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valovi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  <a:p>
            <a:pPr algn="ctr" defTabSz="821530" hangingPunct="0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Stessa discontinuità, a circa </a:t>
            </a:r>
            <a: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27m</a:t>
            </a:r>
            <a:br>
              <a:rPr lang="it-IT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Enaka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diskontinuiteta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približno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27 m.</a:t>
            </a:r>
          </a:p>
          <a:p>
            <a:pPr marL="0" marR="0" indent="0" algn="ctr" defTabSz="8215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73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38" y="1423421"/>
            <a:ext cx="7548323" cy="66436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Sommario </a:t>
            </a:r>
            <a:r>
              <a:rPr lang="it-IT" b="0" i="1" dirty="0" err="1" smtClean="0"/>
              <a:t>Povzetek</a:t>
            </a:r>
            <a:r>
              <a:rPr lang="it-IT" dirty="0"/>
              <a:t/>
            </a:r>
            <a:br>
              <a:rPr lang="it-IT" dirty="0"/>
            </a:br>
            <a:endParaRPr lang="it-IT" b="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fld id="{43DF5D48-4B0D-DF42-860F-4B745F419CC0}" type="slidenum">
              <a:rPr lang="it-IT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fld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EC290C-64DA-FAB7-D02A-30FE63333F4B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FD22D453-4CD7-47BA-0BB4-38D048E65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764" y="2239598"/>
            <a:ext cx="8054861" cy="1640395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Motivazione. Cos’è e perché ci serve l’</a:t>
            </a:r>
            <a:r>
              <a:rPr lang="it-IT" dirty="0" err="1"/>
              <a:t>idrogeofisica</a:t>
            </a:r>
            <a:r>
              <a:rPr lang="it-IT" dirty="0"/>
              <a:t>? </a:t>
            </a:r>
          </a:p>
          <a:p>
            <a:r>
              <a:rPr lang="it-IT" dirty="0"/>
              <a:t>Il metodo sismico: teoria e casi di studio</a:t>
            </a:r>
            <a:r>
              <a:rPr lang="it-IT" dirty="0" smtClean="0"/>
              <a:t>.</a:t>
            </a:r>
            <a:endParaRPr lang="it-IT" dirty="0"/>
          </a:p>
          <a:p>
            <a:r>
              <a:rPr lang="it-IT" dirty="0"/>
              <a:t>Il metodo geoelettrico: teoria e caso di studio</a:t>
            </a:r>
            <a:r>
              <a:rPr lang="it-IT" dirty="0" smtClean="0"/>
              <a:t>.</a:t>
            </a:r>
            <a:endParaRPr lang="it-IT" dirty="0"/>
          </a:p>
          <a:p>
            <a:r>
              <a:rPr lang="it-IT" dirty="0"/>
              <a:t>Integrazione di dati sismici e geoelettrici: un caso di studio.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AC4D96F-82F2-F9B3-0159-68FC94EB9368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0891E0-E5B4-9AB6-2900-35EE61211616}"/>
              </a:ext>
            </a:extLst>
          </p:cNvPr>
          <p:cNvSpPr txBox="1"/>
          <p:nvPr/>
        </p:nvSpPr>
        <p:spPr>
          <a:xfrm>
            <a:off x="3743325" y="131466"/>
            <a:ext cx="5400675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b="1" dirty="0">
                <a:solidFill>
                  <a:srgbClr val="9AC4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r>
              <a:rPr lang="it-IT" sz="1200" b="1" i="1" dirty="0">
                <a:solidFill>
                  <a:schemeClr val="accent1"/>
                </a:solidFill>
                <a:latin typeface="Open Sans SemiBold"/>
                <a:cs typeface="Open Sans SemiBold"/>
              </a:rPr>
              <a:t>ČEZMEJNA VODNA BILANCA HIDROGEOLOŠKIH POREČIJ Z INTEGRIRANIMI METODOLOGIJAMI IN PRILAGAJANJEM PODNEBNIM SPREMEMBAM</a:t>
            </a:r>
            <a:endParaRPr lang="sl-SI" sz="1200" b="1" i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sl-SI" sz="1200" b="1" i="1" dirty="0">
              <a:solidFill>
                <a:srgbClr val="9BC4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Immagine 2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F0382D68-AD5D-A69B-FA5A-FFED4A5D3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sp>
        <p:nvSpPr>
          <p:cNvPr id="12" name="Segnaposto contenuto 8">
            <a:extLst>
              <a:ext uri="{FF2B5EF4-FFF2-40B4-BE49-F238E27FC236}">
                <a16:creationId xmlns:a16="http://schemas.microsoft.com/office/drawing/2014/main" id="{FD22D453-4CD7-47BA-0BB4-38D048E658F6}"/>
              </a:ext>
            </a:extLst>
          </p:cNvPr>
          <p:cNvSpPr txBox="1">
            <a:spLocks/>
          </p:cNvSpPr>
          <p:nvPr/>
        </p:nvSpPr>
        <p:spPr>
          <a:xfrm>
            <a:off x="654763" y="4003971"/>
            <a:ext cx="8054861" cy="1640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err="1" smtClean="0"/>
              <a:t>Motivacija</a:t>
            </a:r>
            <a:r>
              <a:rPr lang="it-IT" i="1" dirty="0"/>
              <a:t>. </a:t>
            </a:r>
            <a:r>
              <a:rPr lang="it-IT" i="1" dirty="0" err="1"/>
              <a:t>Kaj</a:t>
            </a:r>
            <a:r>
              <a:rPr lang="it-IT" i="1" dirty="0"/>
              <a:t> je </a:t>
            </a:r>
            <a:r>
              <a:rPr lang="it-IT" i="1" dirty="0" err="1"/>
              <a:t>hidrogeofizika</a:t>
            </a:r>
            <a:r>
              <a:rPr lang="it-IT" i="1" dirty="0"/>
              <a:t> in </a:t>
            </a:r>
            <a:r>
              <a:rPr lang="it-IT" i="1" dirty="0" err="1"/>
              <a:t>zakaj</a:t>
            </a:r>
            <a:r>
              <a:rPr lang="it-IT" i="1" dirty="0"/>
              <a:t> </a:t>
            </a:r>
            <a:r>
              <a:rPr lang="it-IT" i="1" dirty="0" err="1"/>
              <a:t>jo</a:t>
            </a:r>
            <a:r>
              <a:rPr lang="it-IT" i="1" dirty="0"/>
              <a:t> </a:t>
            </a:r>
            <a:r>
              <a:rPr lang="it-IT" i="1" dirty="0" err="1"/>
              <a:t>potrebujemo</a:t>
            </a:r>
            <a:r>
              <a:rPr lang="it-IT" i="1" dirty="0" smtClean="0"/>
              <a:t>?</a:t>
            </a:r>
          </a:p>
          <a:p>
            <a:r>
              <a:rPr lang="it-IT" i="1" dirty="0" err="1" smtClean="0"/>
              <a:t>Seizmična</a:t>
            </a:r>
            <a:r>
              <a:rPr lang="it-IT" i="1" dirty="0" smtClean="0"/>
              <a:t> </a:t>
            </a:r>
            <a:r>
              <a:rPr lang="it-IT" i="1" dirty="0" err="1"/>
              <a:t>metoda</a:t>
            </a:r>
            <a:r>
              <a:rPr lang="it-IT" i="1" dirty="0"/>
              <a:t>: </a:t>
            </a:r>
            <a:r>
              <a:rPr lang="it-IT" i="1" dirty="0" err="1"/>
              <a:t>teorija</a:t>
            </a:r>
            <a:r>
              <a:rPr lang="it-IT" i="1" dirty="0"/>
              <a:t> in </a:t>
            </a:r>
            <a:r>
              <a:rPr lang="it-IT" i="1" dirty="0" err="1"/>
              <a:t>študije</a:t>
            </a:r>
            <a:r>
              <a:rPr lang="it-IT" i="1" dirty="0"/>
              <a:t> </a:t>
            </a:r>
            <a:r>
              <a:rPr lang="it-IT" i="1" dirty="0" err="1"/>
              <a:t>primerov</a:t>
            </a:r>
            <a:r>
              <a:rPr lang="it-IT" i="1" dirty="0" smtClean="0"/>
              <a:t>.</a:t>
            </a:r>
          </a:p>
          <a:p>
            <a:r>
              <a:rPr lang="it-IT" i="1" dirty="0" err="1" smtClean="0"/>
              <a:t>Geolektrična</a:t>
            </a:r>
            <a:r>
              <a:rPr lang="it-IT" i="1" dirty="0" smtClean="0"/>
              <a:t> </a:t>
            </a:r>
            <a:r>
              <a:rPr lang="it-IT" i="1" dirty="0" err="1"/>
              <a:t>metoda</a:t>
            </a:r>
            <a:r>
              <a:rPr lang="it-IT" i="1" dirty="0"/>
              <a:t>: </a:t>
            </a:r>
            <a:r>
              <a:rPr lang="it-IT" i="1" dirty="0" err="1"/>
              <a:t>teorija</a:t>
            </a:r>
            <a:r>
              <a:rPr lang="it-IT" i="1" dirty="0"/>
              <a:t> in </a:t>
            </a:r>
            <a:r>
              <a:rPr lang="it-IT" i="1" dirty="0" err="1"/>
              <a:t>študij</a:t>
            </a:r>
            <a:r>
              <a:rPr lang="it-IT" i="1" dirty="0"/>
              <a:t> </a:t>
            </a:r>
            <a:r>
              <a:rPr lang="it-IT" i="1" dirty="0" err="1"/>
              <a:t>primera</a:t>
            </a:r>
            <a:r>
              <a:rPr lang="it-IT" i="1" dirty="0" smtClean="0"/>
              <a:t>.</a:t>
            </a:r>
          </a:p>
          <a:p>
            <a:r>
              <a:rPr lang="it-IT" i="1" dirty="0" err="1" smtClean="0"/>
              <a:t>Integracija</a:t>
            </a:r>
            <a:r>
              <a:rPr lang="it-IT" i="1" dirty="0" smtClean="0"/>
              <a:t> </a:t>
            </a:r>
            <a:r>
              <a:rPr lang="it-IT" i="1" dirty="0" err="1"/>
              <a:t>seizmičnih</a:t>
            </a:r>
            <a:r>
              <a:rPr lang="it-IT" i="1" dirty="0"/>
              <a:t> in </a:t>
            </a:r>
            <a:r>
              <a:rPr lang="it-IT" i="1" dirty="0" err="1"/>
              <a:t>geolektričnih</a:t>
            </a:r>
            <a:r>
              <a:rPr lang="it-IT" i="1" dirty="0"/>
              <a:t> </a:t>
            </a:r>
            <a:r>
              <a:rPr lang="it-IT" i="1" dirty="0" err="1"/>
              <a:t>podatkov</a:t>
            </a:r>
            <a:r>
              <a:rPr lang="it-IT" i="1" dirty="0"/>
              <a:t>: </a:t>
            </a:r>
            <a:r>
              <a:rPr lang="it-IT" i="1" dirty="0" err="1"/>
              <a:t>študij</a:t>
            </a:r>
            <a:r>
              <a:rPr lang="it-IT" i="1" dirty="0"/>
              <a:t> </a:t>
            </a:r>
            <a:r>
              <a:rPr lang="it-IT" i="1" dirty="0" err="1"/>
              <a:t>primera</a:t>
            </a:r>
            <a:r>
              <a:rPr lang="it-IT" i="1" dirty="0"/>
              <a:t>.</a:t>
            </a:r>
            <a:endParaRPr lang="it-IT" i="1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9574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1276"/>
            <a:ext cx="7886700" cy="1325563"/>
          </a:xfrm>
        </p:spPr>
        <p:txBody>
          <a:bodyPr/>
          <a:lstStyle/>
          <a:p>
            <a:r>
              <a:rPr lang="it-IT" dirty="0" smtClean="0"/>
              <a:t>Geoelettrica - </a:t>
            </a:r>
            <a:r>
              <a:rPr lang="it-IT" b="0" i="1" dirty="0" err="1"/>
              <a:t>Geolektrična</a:t>
            </a:r>
            <a:r>
              <a:rPr lang="it-IT" b="0" i="1" dirty="0"/>
              <a:t> </a:t>
            </a:r>
            <a:r>
              <a:rPr lang="it-IT" b="0" i="1" dirty="0" err="1"/>
              <a:t>metoda</a:t>
            </a:r>
            <a:endParaRPr lang="it-IT" b="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6363078-D6D3-6CC3-FC7A-8D1BBE7D9F77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kumimoji="0" lang="en-US" altLang="it-IT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2770CE1F-DE7E-BFBB-DFB3-44565CD0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785FA3-8375-D8E2-591E-C882322A7307}"/>
              </a:ext>
            </a:extLst>
          </p:cNvPr>
          <p:cNvSpPr txBox="1"/>
          <p:nvPr/>
        </p:nvSpPr>
        <p:spPr>
          <a:xfrm>
            <a:off x="228147" y="4829854"/>
            <a:ext cx="8360772" cy="12214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lvl="0" algn="ctr" defTabSz="821530" hangingPunct="0">
              <a:defRPr/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Le parti altamente resistive indicano la presenza di sabbie maggiormente compattate ed asciutte. Queste corrispondono alla posizione nel tempo della duna costiera. Notare il caratteristico cuneo salino a Sud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  <a:t>.</a:t>
            </a:r>
            <a:b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 Medium"/>
              </a:rPr>
            </a:b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Visoko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odporni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deli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kažejo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prisotnost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bolj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zbitih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suhih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peskov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Ti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ustrezajo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pretekli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lokaciji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obalne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sipine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Opaziti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značilen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slani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klin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jugu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8E241AB-6CFE-97A1-92CC-D09B4FB2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3" y="2172828"/>
            <a:ext cx="7699340" cy="255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20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64" y="1151276"/>
            <a:ext cx="7860586" cy="949485"/>
          </a:xfrm>
        </p:spPr>
        <p:txBody>
          <a:bodyPr>
            <a:normAutofit/>
          </a:bodyPr>
          <a:lstStyle/>
          <a:p>
            <a:r>
              <a:rPr lang="it-IT" sz="2400" dirty="0"/>
              <a:t>Integrazione dei dati: </a:t>
            </a:r>
            <a:r>
              <a:rPr lang="it-IT" sz="2400" dirty="0" err="1" smtClean="0"/>
              <a:t>clustering</a:t>
            </a:r>
            <a:r>
              <a:rPr lang="it-IT" sz="2400" dirty="0" smtClean="0"/>
              <a:t> – </a:t>
            </a:r>
            <a:br>
              <a:rPr lang="it-IT" sz="2400" dirty="0" smtClean="0"/>
            </a:br>
            <a:r>
              <a:rPr lang="it-IT" sz="2400" b="0" i="1" dirty="0" err="1" smtClean="0"/>
              <a:t>Integracija</a:t>
            </a:r>
            <a:r>
              <a:rPr lang="it-IT" sz="2400" b="0" i="1" dirty="0" smtClean="0"/>
              <a:t> </a:t>
            </a:r>
            <a:r>
              <a:rPr lang="it-IT" sz="2400" b="0" i="1" dirty="0" err="1"/>
              <a:t>podatkov</a:t>
            </a:r>
            <a:r>
              <a:rPr lang="it-IT" sz="2400" b="0" i="1" dirty="0"/>
              <a:t>: </a:t>
            </a:r>
            <a:r>
              <a:rPr lang="it-IT" sz="2400" b="0" i="1" dirty="0" err="1"/>
              <a:t>združevanje</a:t>
            </a:r>
            <a:r>
              <a:rPr lang="it-IT" sz="2400" b="0" i="1" dirty="0"/>
              <a:t> (</a:t>
            </a:r>
            <a:r>
              <a:rPr lang="it-IT" sz="2400" b="0" i="1" dirty="0" err="1"/>
              <a:t>clustering</a:t>
            </a:r>
            <a:r>
              <a:rPr lang="it-IT" sz="2400" b="0" i="1" dirty="0"/>
              <a:t>)</a:t>
            </a:r>
            <a:endParaRPr lang="it-IT" sz="2400" b="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6363078-D6D3-6CC3-FC7A-8D1BBE7D9F77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kumimoji="0" lang="en-US" altLang="it-IT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2770CE1F-DE7E-BFBB-DFB3-44565CD0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C179C1-EE7B-9F73-A1E4-D282A345DE7B}"/>
              </a:ext>
            </a:extLst>
          </p:cNvPr>
          <p:cNvSpPr txBox="1"/>
          <p:nvPr/>
        </p:nvSpPr>
        <p:spPr>
          <a:xfrm>
            <a:off x="228147" y="5071212"/>
            <a:ext cx="8360772" cy="10060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algn="ctr" defTabSz="821530" hangingPunct="0"/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Il numero di classi è definito a priori. I gruppi di pixel aventi simili valori di velocità P, Sh e resistività sono identificati minimizzando la varianza dei gruppi rispetto ad un </a:t>
            </a: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centroide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(K-</a:t>
            </a:r>
            <a:r>
              <a:rPr lang="it-IT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means</a:t>
            </a: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b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Število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razredov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vnaprej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določeno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Skupine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pikslov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podobnimi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vrednostmi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hitrosti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P,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upornosti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identificirane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minimizacijo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variance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skupin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glede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težišče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(K-</a:t>
            </a:r>
            <a:r>
              <a:rPr lang="it-IT" sz="14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means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).</a:t>
            </a:r>
            <a:r>
              <a:rPr lang="it-IT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 Medium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E339BF-51C3-1603-DD5A-09DDC74293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5" y="2100761"/>
            <a:ext cx="7110108" cy="29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86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1276"/>
            <a:ext cx="7886700" cy="1325563"/>
          </a:xfrm>
        </p:spPr>
        <p:txBody>
          <a:bodyPr>
            <a:normAutofit/>
          </a:bodyPr>
          <a:lstStyle/>
          <a:p>
            <a:r>
              <a:rPr lang="it-IT" sz="2400" dirty="0"/>
              <a:t>Stima delle proprietà </a:t>
            </a:r>
            <a:r>
              <a:rPr lang="it-IT" sz="2400" dirty="0" err="1" smtClean="0"/>
              <a:t>petrofisiche</a:t>
            </a:r>
            <a:r>
              <a:rPr lang="it-IT" sz="2400" dirty="0" smtClean="0"/>
              <a:t> – </a:t>
            </a:r>
            <a:br>
              <a:rPr lang="it-IT" sz="2400" dirty="0" smtClean="0"/>
            </a:br>
            <a:r>
              <a:rPr lang="it-IT" sz="2400" b="0" i="1" dirty="0" err="1" smtClean="0"/>
              <a:t>Ocena</a:t>
            </a:r>
            <a:r>
              <a:rPr lang="it-IT" sz="2400" b="0" i="1" dirty="0" smtClean="0"/>
              <a:t> </a:t>
            </a:r>
            <a:r>
              <a:rPr lang="it-IT" sz="2400" b="0" i="1" dirty="0" err="1"/>
              <a:t>petrofizičnih</a:t>
            </a:r>
            <a:r>
              <a:rPr lang="it-IT" sz="2400" b="0" i="1" dirty="0"/>
              <a:t> </a:t>
            </a:r>
            <a:r>
              <a:rPr lang="it-IT" sz="2400" b="0" i="1" dirty="0" err="1"/>
              <a:t>lastnosti</a:t>
            </a:r>
            <a:endParaRPr lang="it-IT" sz="2400" b="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6363078-D6D3-6CC3-FC7A-8D1BBE7D9F77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kumimoji="0" lang="en-US" altLang="it-IT" sz="9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2770CE1F-DE7E-BFBB-DFB3-44565CD0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96B582D-3854-8D28-FC0B-8D5AA5AC9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3797"/>
            <a:ext cx="4721087" cy="2050851"/>
          </a:xfrm>
          <a:prstGeom prst="rect">
            <a:avLst/>
          </a:prstGeom>
        </p:spPr>
      </p:pic>
      <p:pic>
        <p:nvPicPr>
          <p:cNvPr id="14" name="Immagine 13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9105F392-49E2-C2A8-B50B-5F64B8122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284" y="2458794"/>
            <a:ext cx="4466526" cy="282484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76F1C4CC-2829-2ECF-1B28-5D36041178E6}"/>
              </a:ext>
            </a:extLst>
          </p:cNvPr>
          <p:cNvSpPr/>
          <p:nvPr/>
        </p:nvSpPr>
        <p:spPr>
          <a:xfrm>
            <a:off x="174584" y="4320627"/>
            <a:ext cx="4397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L’algoritmo di ottimizzazione ha permesso di calcolare le proprietà </a:t>
            </a:r>
            <a:r>
              <a:rPr lang="it-IT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petrofisiche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dei sedimenti associati a ciascun cluster. </a:t>
            </a:r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 valori sono suffragati dalle stratigrafie di un pozzo nelle </a:t>
            </a:r>
            <a:r>
              <a:rPr lang="it-IT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vicinanze</a:t>
            </a:r>
          </a:p>
          <a:p>
            <a: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it-I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Optimizacijski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algoritem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omogočil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izračun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petrofizičnih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lastnosti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sedimentov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povezanih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vsakim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grozdom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Te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vrednosti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potrjene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rezultati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stratigrafij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bližnje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vrtine</a:t>
            </a:r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2719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C86172-2B49-33B4-7AF5-2A36A23D2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C07F5E-4B24-875D-821D-AA6FE4A69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827BA86-985E-CFC4-509F-DE14464BC290}"/>
              </a:ext>
            </a:extLst>
          </p:cNvPr>
          <p:cNvSpPr/>
          <p:nvPr/>
        </p:nvSpPr>
        <p:spPr>
          <a:xfrm>
            <a:off x="0" y="1120218"/>
            <a:ext cx="9144000" cy="5101474"/>
          </a:xfrm>
          <a:prstGeom prst="rect">
            <a:avLst/>
          </a:prstGeom>
          <a:solidFill>
            <a:srgbClr val="1E3D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ADE6718-EAD7-5B10-31AF-23AF249CBAF1}"/>
              </a:ext>
            </a:extLst>
          </p:cNvPr>
          <p:cNvSpPr txBox="1"/>
          <p:nvPr/>
        </p:nvSpPr>
        <p:spPr>
          <a:xfrm>
            <a:off x="399911" y="1702643"/>
            <a:ext cx="47080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Grazie per l’attenzione! / </a:t>
            </a:r>
            <a:r>
              <a:rPr lang="it-IT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Hvala</a:t>
            </a:r>
            <a:r>
              <a:rPr lang="it-IT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za </a:t>
            </a:r>
            <a:r>
              <a:rPr lang="it-IT" sz="3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pozornost</a:t>
            </a:r>
            <a:r>
              <a:rPr lang="it-IT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990EE4-7424-ABFE-5D25-A59B27A74764}"/>
              </a:ext>
            </a:extLst>
          </p:cNvPr>
          <p:cNvSpPr txBox="1"/>
          <p:nvPr/>
        </p:nvSpPr>
        <p:spPr>
          <a:xfrm>
            <a:off x="5724976" y="1637327"/>
            <a:ext cx="3483942" cy="240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sl-SI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SEGUCI / SLEDI NAM:</a:t>
            </a:r>
            <a:endParaRPr lang="it-IT" sz="1400" b="1" dirty="0">
              <a:solidFill>
                <a:schemeClr val="accent1">
                  <a:lumMod val="20000"/>
                  <a:lumOff val="8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50000"/>
              </a:lnSpc>
            </a:pPr>
            <a:r>
              <a:rPr lang="it-IT" sz="12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www.ita-slo.eu/wabin</a:t>
            </a:r>
            <a:endParaRPr lang="sl-SI" sz="1200" kern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50000"/>
              </a:lnSpc>
            </a:pPr>
            <a:r>
              <a:rPr lang="it-IT" sz="12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facebook.com/</a:t>
            </a:r>
            <a:r>
              <a:rPr lang="it-IT" sz="1200" kern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it-IT" sz="1200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nterregwabin</a:t>
            </a:r>
            <a:endParaRPr lang="it-IT" sz="1200" kern="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50000"/>
              </a:lnSpc>
            </a:pPr>
            <a:r>
              <a:rPr lang="it-IT" sz="1200" kern="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linkedin.com</a:t>
            </a:r>
            <a:r>
              <a:rPr lang="it-IT" sz="12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it-IT" sz="1200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interregwabin</a:t>
            </a:r>
            <a:endParaRPr lang="it-IT" sz="1200" kern="1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50000"/>
              </a:lnSpc>
            </a:pPr>
            <a:endParaRPr lang="it-IT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0565B3D-B298-B235-3EC7-A3F2C943D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312" y="2394661"/>
            <a:ext cx="252308" cy="25230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72DD65E-08A9-0B11-99FF-470E3AE58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312" y="2852056"/>
            <a:ext cx="252308" cy="252308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2789FA2-7193-2F0A-F260-503286FCF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312" y="3293056"/>
            <a:ext cx="252310" cy="25231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5F8B1C1-1656-6B21-B81D-0723990F61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56" r="13324" b="48827"/>
          <a:stretch/>
        </p:blipFill>
        <p:spPr>
          <a:xfrm>
            <a:off x="0" y="4364183"/>
            <a:ext cx="4264006" cy="185751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784BE8-01F4-F44E-2C6F-95330503572F}"/>
              </a:ext>
            </a:extLst>
          </p:cNvPr>
          <p:cNvSpPr txBox="1"/>
          <p:nvPr/>
        </p:nvSpPr>
        <p:spPr>
          <a:xfrm>
            <a:off x="478355" y="3617685"/>
            <a:ext cx="44441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Contatti/ </a:t>
            </a:r>
            <a:r>
              <a:rPr lang="it-IT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Kontakti</a:t>
            </a:r>
            <a:endParaRPr lang="it-IT" sz="1400" b="1" dirty="0">
              <a:solidFill>
                <a:schemeClr val="accent1">
                  <a:lumMod val="20000"/>
                  <a:lumOff val="8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it-IT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fdacol@ogs.it</a:t>
            </a:r>
            <a:endParaRPr lang="it-IT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2430ED-E7F0-DA1D-5EFF-AE8B17EF942C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8FADDC7-09FA-1D3D-D94B-EFC7D85E40F3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b="1" dirty="0">
                <a:solidFill>
                  <a:srgbClr val="9AC4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r>
              <a:rPr lang="it-IT" sz="1200" b="1" i="1" dirty="0">
                <a:solidFill>
                  <a:schemeClr val="accent1"/>
                </a:solidFill>
                <a:latin typeface="Open Sans SemiBold"/>
                <a:cs typeface="Open Sans SemiBold"/>
              </a:rPr>
              <a:t>ČEZMEJNA VODNA BILANCA HIDROGEOLOŠKIH POREČIJ Z INTEGRIRANIMI METODOLOGIJAMI IN PRILAGAJANJEM PODNEBNIM SPREMEMBAM</a:t>
            </a:r>
            <a:endParaRPr lang="sl-SI" sz="1200" b="1" i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sl-SI" sz="1200" b="1" i="1" dirty="0">
              <a:solidFill>
                <a:srgbClr val="9BC4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470D751-5733-02DF-D323-8A0E203670C6}"/>
              </a:ext>
            </a:extLst>
          </p:cNvPr>
          <p:cNvSpPr txBox="1"/>
          <p:nvPr/>
        </p:nvSpPr>
        <p:spPr>
          <a:xfrm>
            <a:off x="2059044" y="6302502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74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764" y="1488123"/>
            <a:ext cx="7818038" cy="874877"/>
          </a:xfrm>
        </p:spPr>
        <p:txBody>
          <a:bodyPr>
            <a:normAutofit fontScale="90000"/>
          </a:bodyPr>
          <a:lstStyle/>
          <a:p>
            <a:r>
              <a:rPr lang="it-IT" dirty="0"/>
              <a:t>Introduzione e </a:t>
            </a:r>
            <a:r>
              <a:rPr lang="it-IT" dirty="0" smtClean="0"/>
              <a:t>motivazione – </a:t>
            </a:r>
            <a:br>
              <a:rPr lang="it-IT" dirty="0" smtClean="0"/>
            </a:br>
            <a:r>
              <a:rPr lang="it-IT" b="0" i="1" dirty="0" err="1" smtClean="0"/>
              <a:t>Uvod</a:t>
            </a:r>
            <a:r>
              <a:rPr lang="it-IT" b="0" i="1" dirty="0" smtClean="0"/>
              <a:t> </a:t>
            </a:r>
            <a:r>
              <a:rPr lang="it-IT" b="0" i="1" dirty="0"/>
              <a:t>in </a:t>
            </a:r>
            <a:r>
              <a:rPr lang="it-IT" b="0" i="1" dirty="0" err="1"/>
              <a:t>motivacija</a:t>
            </a:r>
            <a:endParaRPr lang="it-IT" b="0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6F0BAD-53C2-6FEE-7DF4-99459CC9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480" y="2682110"/>
            <a:ext cx="7739097" cy="1117974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L’</a:t>
            </a:r>
            <a:r>
              <a:rPr lang="it-IT" dirty="0" err="1"/>
              <a:t>idrogeofisica</a:t>
            </a:r>
            <a:r>
              <a:rPr lang="it-IT" dirty="0"/>
              <a:t> permette di studiare fenomeni idrogeologici per mezzo di dati geofisici.</a:t>
            </a:r>
          </a:p>
          <a:p>
            <a:r>
              <a:rPr lang="it-IT" dirty="0" smtClean="0"/>
              <a:t>Ogni </a:t>
            </a:r>
            <a:r>
              <a:rPr lang="it-IT" dirty="0"/>
              <a:t>metodo geofisico permette di misurare grandezze utili per l’idrogeologia, come riportato nella seguente tabella.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fld id="{43DF5D48-4B0D-DF42-860F-4B745F419CC0}" type="slidenum">
              <a:rPr lang="it-IT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fld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200" b="1" dirty="0">
                <a:solidFill>
                  <a:srgbClr val="9AC43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r>
              <a:rPr lang="it-IT" sz="1200" b="1" i="1" dirty="0">
                <a:solidFill>
                  <a:schemeClr val="accent1"/>
                </a:solidFill>
                <a:latin typeface="Open Sans SemiBold"/>
                <a:cs typeface="Open Sans SemiBold"/>
              </a:rPr>
              <a:t>ČEZMEJNA VODNA BILANCA HIDROGEOLOŠKIH POREČIJ Z INTEGRIRANIMI METODOLOGIJAMI IN PRILAGAJANJEM PODNEBNIM SPREMEMBAM</a:t>
            </a:r>
            <a:endParaRPr lang="sl-SI" sz="1200" b="1" i="1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sl-SI" sz="1200" b="1" i="1" dirty="0">
              <a:solidFill>
                <a:srgbClr val="9BC43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20B04D06-711B-B1ED-5968-90DA4CA9E7C5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2" name="Immagine 71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79BA2EAD-AA5E-A23D-10C4-59FB5678D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1E6F0BAD-53C2-6FEE-7DF4-99459CC93E00}"/>
              </a:ext>
            </a:extLst>
          </p:cNvPr>
          <p:cNvSpPr txBox="1">
            <a:spLocks/>
          </p:cNvSpPr>
          <p:nvPr/>
        </p:nvSpPr>
        <p:spPr>
          <a:xfrm>
            <a:off x="776252" y="3950287"/>
            <a:ext cx="7739097" cy="1117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 err="1" smtClean="0"/>
              <a:t>Hidrogeofizika</a:t>
            </a:r>
            <a:r>
              <a:rPr lang="it-IT" i="1" dirty="0" smtClean="0"/>
              <a:t> </a:t>
            </a:r>
            <a:r>
              <a:rPr lang="it-IT" i="1" dirty="0" err="1"/>
              <a:t>omogoča</a:t>
            </a:r>
            <a:r>
              <a:rPr lang="it-IT" i="1" dirty="0"/>
              <a:t> </a:t>
            </a:r>
            <a:r>
              <a:rPr lang="it-IT" i="1" dirty="0" err="1"/>
              <a:t>preučevanje</a:t>
            </a:r>
            <a:r>
              <a:rPr lang="it-IT" i="1" dirty="0"/>
              <a:t> </a:t>
            </a:r>
            <a:r>
              <a:rPr lang="it-IT" i="1" dirty="0" err="1"/>
              <a:t>hidrogeoloških</a:t>
            </a:r>
            <a:r>
              <a:rPr lang="it-IT" i="1" dirty="0"/>
              <a:t> </a:t>
            </a:r>
            <a:r>
              <a:rPr lang="it-IT" i="1" dirty="0" err="1"/>
              <a:t>pojavov</a:t>
            </a:r>
            <a:r>
              <a:rPr lang="it-IT" i="1" dirty="0"/>
              <a:t> z </a:t>
            </a:r>
            <a:r>
              <a:rPr lang="it-IT" i="1" dirty="0" err="1"/>
              <a:t>uporabo</a:t>
            </a:r>
            <a:r>
              <a:rPr lang="it-IT" i="1" dirty="0"/>
              <a:t> </a:t>
            </a:r>
            <a:r>
              <a:rPr lang="it-IT" i="1" dirty="0" err="1"/>
              <a:t>geofizikalnih</a:t>
            </a:r>
            <a:r>
              <a:rPr lang="it-IT" i="1" dirty="0"/>
              <a:t> </a:t>
            </a:r>
            <a:r>
              <a:rPr lang="it-IT" i="1" dirty="0" err="1"/>
              <a:t>podatkov.Vsaka</a:t>
            </a:r>
            <a:r>
              <a:rPr lang="it-IT" i="1" dirty="0"/>
              <a:t> </a:t>
            </a:r>
            <a:r>
              <a:rPr lang="it-IT" i="1" dirty="0" err="1"/>
              <a:t>geofizikalna</a:t>
            </a:r>
            <a:r>
              <a:rPr lang="it-IT" i="1" dirty="0"/>
              <a:t> </a:t>
            </a:r>
            <a:r>
              <a:rPr lang="it-IT" i="1" dirty="0" err="1"/>
              <a:t>metoda</a:t>
            </a:r>
            <a:r>
              <a:rPr lang="it-IT" i="1" dirty="0"/>
              <a:t> </a:t>
            </a:r>
            <a:r>
              <a:rPr lang="it-IT" i="1" dirty="0" err="1"/>
              <a:t>omogoča</a:t>
            </a:r>
            <a:r>
              <a:rPr lang="it-IT" i="1" dirty="0"/>
              <a:t> </a:t>
            </a:r>
            <a:r>
              <a:rPr lang="it-IT" i="1" dirty="0" err="1"/>
              <a:t>merjenje</a:t>
            </a:r>
            <a:r>
              <a:rPr lang="it-IT" i="1" dirty="0"/>
              <a:t> </a:t>
            </a:r>
            <a:r>
              <a:rPr lang="it-IT" i="1" dirty="0" err="1"/>
              <a:t>količin</a:t>
            </a:r>
            <a:r>
              <a:rPr lang="it-IT" i="1" dirty="0"/>
              <a:t>, </a:t>
            </a:r>
            <a:r>
              <a:rPr lang="it-IT" i="1" dirty="0" err="1"/>
              <a:t>ki</a:t>
            </a:r>
            <a:r>
              <a:rPr lang="it-IT" i="1" dirty="0"/>
              <a:t> so </a:t>
            </a:r>
            <a:r>
              <a:rPr lang="it-IT" i="1" dirty="0" err="1"/>
              <a:t>koristne</a:t>
            </a:r>
            <a:r>
              <a:rPr lang="it-IT" i="1" dirty="0"/>
              <a:t> za </a:t>
            </a:r>
            <a:r>
              <a:rPr lang="it-IT" i="1" dirty="0" err="1"/>
              <a:t>hidrogeologijo</a:t>
            </a:r>
            <a:r>
              <a:rPr lang="it-IT" i="1" dirty="0"/>
              <a:t>, </a:t>
            </a:r>
            <a:r>
              <a:rPr lang="it-IT" i="1" dirty="0" err="1"/>
              <a:t>kot</a:t>
            </a:r>
            <a:r>
              <a:rPr lang="it-IT" i="1" dirty="0"/>
              <a:t> je </a:t>
            </a:r>
            <a:r>
              <a:rPr lang="it-IT" i="1" dirty="0" err="1"/>
              <a:t>prikazano</a:t>
            </a:r>
            <a:r>
              <a:rPr lang="it-IT" i="1" dirty="0"/>
              <a:t> v </a:t>
            </a:r>
            <a:r>
              <a:rPr lang="it-IT" i="1" dirty="0" err="1"/>
              <a:t>naslednji</a:t>
            </a:r>
            <a:r>
              <a:rPr lang="it-IT" i="1" dirty="0"/>
              <a:t> </a:t>
            </a:r>
            <a:r>
              <a:rPr lang="it-IT" i="1" dirty="0" err="1"/>
              <a:t>tabeli</a:t>
            </a:r>
            <a:r>
              <a:rPr lang="it-IT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87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0622CF67-8AF4-DC2E-3686-2567CDCD3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23824"/>
              </p:ext>
            </p:extLst>
          </p:nvPr>
        </p:nvGraphicFramePr>
        <p:xfrm>
          <a:off x="907824" y="1345001"/>
          <a:ext cx="7874364" cy="4431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4788">
                  <a:extLst>
                    <a:ext uri="{9D8B030D-6E8A-4147-A177-3AD203B41FA5}">
                      <a16:colId xmlns:a16="http://schemas.microsoft.com/office/drawing/2014/main" val="2197488104"/>
                    </a:ext>
                  </a:extLst>
                </a:gridCol>
                <a:gridCol w="2624788">
                  <a:extLst>
                    <a:ext uri="{9D8B030D-6E8A-4147-A177-3AD203B41FA5}">
                      <a16:colId xmlns:a16="http://schemas.microsoft.com/office/drawing/2014/main" val="3474562279"/>
                    </a:ext>
                  </a:extLst>
                </a:gridCol>
                <a:gridCol w="2624788">
                  <a:extLst>
                    <a:ext uri="{9D8B030D-6E8A-4147-A177-3AD203B41FA5}">
                      <a16:colId xmlns:a16="http://schemas.microsoft.com/office/drawing/2014/main" val="3145182971"/>
                    </a:ext>
                  </a:extLst>
                </a:gridCol>
              </a:tblGrid>
              <a:tr h="686214">
                <a:tc>
                  <a:txBody>
                    <a:bodyPr/>
                    <a:lstStyle/>
                    <a:p>
                      <a:r>
                        <a:rPr lang="it-IT" sz="1600" b="1" dirty="0"/>
                        <a:t>Metodo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dirty="0"/>
                        <a:t>Grandezza misurata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dirty="0"/>
                        <a:t>Risultati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638445"/>
                  </a:ext>
                </a:extLst>
              </a:tr>
              <a:tr h="988442">
                <a:tc>
                  <a:txBody>
                    <a:bodyPr/>
                    <a:lstStyle/>
                    <a:p>
                      <a:r>
                        <a:rPr lang="it-IT" sz="1600" dirty="0"/>
                        <a:t>Sismica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Velocità (rigidità) del terreno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Litologia, fratturazione, stratigrafia, geometrie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5058"/>
                  </a:ext>
                </a:extLst>
              </a:tr>
              <a:tr h="760340">
                <a:tc>
                  <a:txBody>
                    <a:bodyPr/>
                    <a:lstStyle/>
                    <a:p>
                      <a:r>
                        <a:rPr lang="it-IT" sz="1600" dirty="0"/>
                        <a:t>Geoelettrica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Conduttività elettrica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Saturazione, salinità, litologia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044952"/>
                  </a:ext>
                </a:extLst>
              </a:tr>
              <a:tr h="532238">
                <a:tc>
                  <a:txBody>
                    <a:bodyPr/>
                    <a:lstStyle/>
                    <a:p>
                      <a:r>
                        <a:rPr lang="it-IT" sz="1600" dirty="0"/>
                        <a:t>Gravimetria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Densità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Porosità, litologia.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501788"/>
                  </a:ext>
                </a:extLst>
              </a:tr>
              <a:tr h="760340">
                <a:tc>
                  <a:txBody>
                    <a:bodyPr/>
                    <a:lstStyle/>
                    <a:p>
                      <a:r>
                        <a:rPr lang="it-IT" sz="1600" dirty="0"/>
                        <a:t>Radar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Permettività elettrica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Saturazione ad acqua, stratigrafia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592914"/>
                  </a:ext>
                </a:extLst>
              </a:tr>
              <a:tr h="532238">
                <a:tc>
                  <a:txBody>
                    <a:bodyPr/>
                    <a:lstStyle/>
                    <a:p>
                      <a:r>
                        <a:rPr lang="it-IT" sz="1600" dirty="0"/>
                        <a:t>Log di pozzo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Gamma, densità, NMR, ecc.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Varie, dipende dalla sonda.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121872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C2FECF-AA68-26EC-3E03-43E49D0EE846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magine 10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642A0F23-AFC0-2EA7-99C0-EE9D5425B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73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0622CF67-8AF4-DC2E-3686-2567CDCD3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798923"/>
              </p:ext>
            </p:extLst>
          </p:nvPr>
        </p:nvGraphicFramePr>
        <p:xfrm>
          <a:off x="1203959" y="1506151"/>
          <a:ext cx="6797041" cy="2104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9655">
                  <a:extLst>
                    <a:ext uri="{9D8B030D-6E8A-4147-A177-3AD203B41FA5}">
                      <a16:colId xmlns:a16="http://schemas.microsoft.com/office/drawing/2014/main" val="2197488104"/>
                    </a:ext>
                  </a:extLst>
                </a:gridCol>
                <a:gridCol w="2187726">
                  <a:extLst>
                    <a:ext uri="{9D8B030D-6E8A-4147-A177-3AD203B41FA5}">
                      <a16:colId xmlns:a16="http://schemas.microsoft.com/office/drawing/2014/main" val="3474562279"/>
                    </a:ext>
                  </a:extLst>
                </a:gridCol>
                <a:gridCol w="3379660">
                  <a:extLst>
                    <a:ext uri="{9D8B030D-6E8A-4147-A177-3AD203B41FA5}">
                      <a16:colId xmlns:a16="http://schemas.microsoft.com/office/drawing/2014/main" val="3145182971"/>
                    </a:ext>
                  </a:extLst>
                </a:gridCol>
              </a:tblGrid>
              <a:tr h="284549"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Metodo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Grandezza misurata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Risultati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638445"/>
                  </a:ext>
                </a:extLst>
              </a:tr>
              <a:tr h="444870"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Sismica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Velocità (rigidità) del terreno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Litologia, fratturazione, stratigrafia, geometrie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5058"/>
                  </a:ext>
                </a:extLst>
              </a:tr>
              <a:tr h="306392"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Geoelettrica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Conduttività elettrica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Saturazione, salinità, litologia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0044952"/>
                  </a:ext>
                </a:extLst>
              </a:tr>
              <a:tr h="266922"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Gravimetria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Densità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Porosità, litologia.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501788"/>
                  </a:ext>
                </a:extLst>
              </a:tr>
              <a:tr h="444870"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Permettività elettrica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Saturazione ad acqua, stratigrafia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592914"/>
                  </a:ext>
                </a:extLst>
              </a:tr>
              <a:tr h="356679"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Log di pozzo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Gamma, densità, NMR, ecc.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Varie, dipende dalla sonda.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121872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C2FECF-AA68-26EC-3E03-43E49D0EE846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magine 10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642A0F23-AFC0-2EA7-99C0-EE9D5425B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992" y="3944118"/>
            <a:ext cx="7178662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16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6F0BAD-53C2-6FEE-7DF4-99459CC9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51605"/>
            <a:ext cx="8058150" cy="1496495"/>
          </a:xfrm>
        </p:spPr>
        <p:txBody>
          <a:bodyPr>
            <a:normAutofit fontScale="70000" lnSpcReduction="20000"/>
          </a:bodyPr>
          <a:lstStyle/>
          <a:p>
            <a:pPr marL="0" marR="0" lvl="0" indent="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2400" dirty="0">
                <a:solidFill>
                  <a:schemeClr val="tx1"/>
                </a:solidFill>
                <a:cs typeface="Helvetica Neue"/>
              </a:rPr>
              <a:t>I principali vantaggi rispetto alle misure puntuali in pozzo sono: </a:t>
            </a:r>
          </a:p>
          <a:p>
            <a:pPr marL="857250" marR="0" lvl="0" indent="-85725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romanLcParenR"/>
              <a:tabLst/>
              <a:defRPr/>
            </a:pPr>
            <a:r>
              <a:rPr lang="it-IT" sz="2400" dirty="0">
                <a:solidFill>
                  <a:schemeClr val="tx1"/>
                </a:solidFill>
                <a:cs typeface="Helvetica Neue"/>
              </a:rPr>
              <a:t>Non invasività. Possono quindi essere usati senza rischi in zone delicate e protette.</a:t>
            </a:r>
          </a:p>
          <a:p>
            <a:pPr marL="857250" marR="0" lvl="0" indent="-85725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romanLcParenR"/>
              <a:tabLst/>
              <a:defRPr/>
            </a:pPr>
            <a:r>
              <a:rPr lang="it-IT" sz="2400" dirty="0">
                <a:solidFill>
                  <a:schemeClr val="tx1"/>
                </a:solidFill>
                <a:cs typeface="Helvetica Neue"/>
              </a:rPr>
              <a:t>Relativo basso costo e semplicità logistica</a:t>
            </a:r>
          </a:p>
          <a:p>
            <a:pPr marL="857250" marR="0" lvl="0" indent="-85725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romanLcParenR"/>
              <a:tabLst/>
              <a:defRPr/>
            </a:pPr>
            <a:r>
              <a:rPr lang="it-IT" sz="2400" dirty="0">
                <a:solidFill>
                  <a:schemeClr val="tx1"/>
                </a:solidFill>
                <a:cs typeface="Helvetica Neue"/>
              </a:rPr>
              <a:t>Possono coprire aree più ristrette, ma anche molto grandi (scalabilità)</a:t>
            </a:r>
          </a:p>
          <a:p>
            <a:pPr marL="857250" marR="0" lvl="0" indent="-857250" algn="l" defTabSz="82153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romanLcParenR"/>
              <a:tabLst/>
              <a:defRPr/>
            </a:pPr>
            <a:r>
              <a:rPr lang="it-IT" sz="2400" dirty="0">
                <a:solidFill>
                  <a:schemeClr val="tx1"/>
                </a:solidFill>
                <a:cs typeface="Helvetica Neue"/>
              </a:rPr>
              <a:t>Possono penetrare in profondità a costi accessibili. 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A0E45B3-9C27-ED08-EE2E-F46CE0BE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92294"/>
            <a:ext cx="7646670" cy="894738"/>
          </a:xfrm>
        </p:spPr>
        <p:txBody>
          <a:bodyPr>
            <a:normAutofit fontScale="90000"/>
          </a:bodyPr>
          <a:lstStyle/>
          <a:p>
            <a:r>
              <a:rPr lang="it-IT" dirty="0"/>
              <a:t>Vantaggi – perché la geofisica</a:t>
            </a:r>
            <a:r>
              <a:rPr lang="it-IT" dirty="0" smtClean="0"/>
              <a:t>?</a:t>
            </a:r>
            <a:br>
              <a:rPr lang="it-IT" dirty="0" smtClean="0"/>
            </a:br>
            <a:r>
              <a:rPr lang="it-IT" b="0" i="1" dirty="0" err="1"/>
              <a:t>Prednosti</a:t>
            </a:r>
            <a:r>
              <a:rPr lang="it-IT" b="0" i="1" dirty="0"/>
              <a:t> – </a:t>
            </a:r>
            <a:r>
              <a:rPr lang="it-IT" b="0" i="1" dirty="0" err="1"/>
              <a:t>Zakaj</a:t>
            </a:r>
            <a:r>
              <a:rPr lang="it-IT" b="0" i="1" dirty="0"/>
              <a:t> </a:t>
            </a:r>
            <a:r>
              <a:rPr lang="it-IT" b="0" i="1" dirty="0" err="1"/>
              <a:t>geofizika</a:t>
            </a:r>
            <a:r>
              <a:rPr lang="it-IT" b="0" i="1" dirty="0"/>
              <a:t>?</a:t>
            </a:r>
            <a:r>
              <a:rPr lang="it-IT" b="0" i="1" dirty="0" smtClean="0"/>
              <a:t> </a:t>
            </a:r>
            <a:endParaRPr lang="it-IT" b="0" i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DA1D9B-A4A1-5C40-3295-3188C7E11343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magine 10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E94AB932-4591-8C59-2D1D-56646571F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1E6F0BAD-53C2-6FEE-7DF4-99459CC93E00}"/>
              </a:ext>
            </a:extLst>
          </p:cNvPr>
          <p:cNvSpPr txBox="1">
            <a:spLocks/>
          </p:cNvSpPr>
          <p:nvPr/>
        </p:nvSpPr>
        <p:spPr>
          <a:xfrm>
            <a:off x="654764" y="4137013"/>
            <a:ext cx="8058150" cy="1496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i="1" dirty="0" err="1" smtClean="0"/>
              <a:t>Glavne</a:t>
            </a:r>
            <a:r>
              <a:rPr lang="it-IT" i="1" dirty="0" smtClean="0"/>
              <a:t> </a:t>
            </a:r>
            <a:r>
              <a:rPr lang="it-IT" i="1" dirty="0" err="1"/>
              <a:t>prednosti</a:t>
            </a:r>
            <a:r>
              <a:rPr lang="it-IT" i="1" dirty="0"/>
              <a:t> v </a:t>
            </a:r>
            <a:r>
              <a:rPr lang="it-IT" i="1" dirty="0" err="1"/>
              <a:t>primerjavi</a:t>
            </a:r>
            <a:r>
              <a:rPr lang="it-IT" i="1" dirty="0"/>
              <a:t> s </a:t>
            </a:r>
            <a:r>
              <a:rPr lang="it-IT" i="1" dirty="0" err="1"/>
              <a:t>točkovnimi</a:t>
            </a:r>
            <a:r>
              <a:rPr lang="it-IT" i="1" dirty="0"/>
              <a:t> </a:t>
            </a:r>
            <a:r>
              <a:rPr lang="it-IT" i="1" dirty="0" err="1"/>
              <a:t>meritvami</a:t>
            </a:r>
            <a:r>
              <a:rPr lang="it-IT" i="1" dirty="0"/>
              <a:t> v </a:t>
            </a:r>
            <a:r>
              <a:rPr lang="it-IT" i="1" dirty="0" err="1"/>
              <a:t>vrtinah</a:t>
            </a:r>
            <a:r>
              <a:rPr lang="it-IT" i="1" dirty="0"/>
              <a:t> so:</a:t>
            </a:r>
          </a:p>
          <a:p>
            <a:pPr marL="857250" indent="-857250" defTabSz="821530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  <a:defRPr/>
            </a:pP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Neinvazivnost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.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Uporaba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je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možna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brez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tveganja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na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občutljivih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in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zaščitenih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območjih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.</a:t>
            </a:r>
          </a:p>
          <a:p>
            <a:pPr marL="857250" indent="-857250" defTabSz="821530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  <a:defRPr/>
            </a:pP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Relativno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nizki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stroški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in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preprosta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logistika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.</a:t>
            </a:r>
          </a:p>
          <a:p>
            <a:pPr marL="857250" indent="-857250" defTabSz="821530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  <a:defRPr/>
            </a:pP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Prilagodljivost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.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Lahko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pokrivajo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manjša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območja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,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pa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tudi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zelo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velika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(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skalabilnost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).</a:t>
            </a:r>
          </a:p>
          <a:p>
            <a:pPr marL="857250" indent="-857250" defTabSz="821530" hangingPunc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LcParenR"/>
              <a:defRPr/>
            </a:pP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Dostopnost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.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Omogočajo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prodor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v globine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po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dostopnih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 </a:t>
            </a:r>
            <a:r>
              <a:rPr lang="it-IT" sz="2700" i="1" dirty="0" err="1">
                <a:solidFill>
                  <a:schemeClr val="tx1"/>
                </a:solidFill>
                <a:cs typeface="Helvetica Neue"/>
              </a:rPr>
              <a:t>stroških</a:t>
            </a:r>
            <a:r>
              <a:rPr lang="it-IT" sz="2700" i="1" dirty="0">
                <a:solidFill>
                  <a:schemeClr val="tx1"/>
                </a:solidFill>
                <a:cs typeface="Helvetica Neue"/>
              </a:rPr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2979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88" y="1257793"/>
            <a:ext cx="7502274" cy="875927"/>
          </a:xfrm>
        </p:spPr>
        <p:txBody>
          <a:bodyPr/>
          <a:lstStyle/>
          <a:p>
            <a:r>
              <a:rPr lang="it-IT" dirty="0"/>
              <a:t>Il metodo </a:t>
            </a:r>
            <a:r>
              <a:rPr lang="it-IT" dirty="0" smtClean="0"/>
              <a:t>sismico - </a:t>
            </a:r>
            <a:r>
              <a:rPr lang="it-IT" b="0" i="1" dirty="0" err="1" smtClean="0"/>
              <a:t>Seizmična</a:t>
            </a:r>
            <a:r>
              <a:rPr lang="it-IT" b="0" i="1" dirty="0" smtClean="0"/>
              <a:t> </a:t>
            </a:r>
            <a:r>
              <a:rPr lang="it-IT" b="0" i="1" dirty="0" err="1"/>
              <a:t>metoda</a:t>
            </a:r>
            <a:endParaRPr lang="it-IT" b="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0596193-640E-7AFC-EC1B-DE5C383AFAEC}"/>
              </a:ext>
            </a:extLst>
          </p:cNvPr>
          <p:cNvGrpSpPr/>
          <p:nvPr/>
        </p:nvGrpSpPr>
        <p:grpSpPr>
          <a:xfrm>
            <a:off x="352466" y="2044454"/>
            <a:ext cx="8579536" cy="3863413"/>
            <a:chOff x="539750" y="1153929"/>
            <a:chExt cx="9964610" cy="4281671"/>
          </a:xfrm>
        </p:grpSpPr>
        <p:cxnSp>
          <p:nvCxnSpPr>
            <p:cNvPr id="8" name="Connettore 1 7">
              <a:extLst>
                <a:ext uri="{FF2B5EF4-FFF2-40B4-BE49-F238E27FC236}">
                  <a16:creationId xmlns:a16="http://schemas.microsoft.com/office/drawing/2014/main" id="{F3D81A74-0294-18E3-EBC0-DA7A00F0BEBA}"/>
                </a:ext>
              </a:extLst>
            </p:cNvPr>
            <p:cNvCxnSpPr>
              <a:cxnSpLocks/>
            </p:cNvCxnSpPr>
            <p:nvPr/>
          </p:nvCxnSpPr>
          <p:spPr>
            <a:xfrm>
              <a:off x="597188" y="1930400"/>
              <a:ext cx="949743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tella a 5 punte 10">
              <a:extLst>
                <a:ext uri="{FF2B5EF4-FFF2-40B4-BE49-F238E27FC236}">
                  <a16:creationId xmlns:a16="http://schemas.microsoft.com/office/drawing/2014/main" id="{0826E9B5-BAD2-8C00-10B8-7B165F0115EA}"/>
                </a:ext>
              </a:extLst>
            </p:cNvPr>
            <p:cNvSpPr/>
            <p:nvPr/>
          </p:nvSpPr>
          <p:spPr>
            <a:xfrm>
              <a:off x="812800" y="1865015"/>
              <a:ext cx="368300" cy="3556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FAF9E591-8724-B1EF-2148-76C1438392E3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" y="2220615"/>
              <a:ext cx="787400" cy="13973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riangolo 12">
              <a:extLst>
                <a:ext uri="{FF2B5EF4-FFF2-40B4-BE49-F238E27FC236}">
                  <a16:creationId xmlns:a16="http://schemas.microsoft.com/office/drawing/2014/main" id="{39D982DF-3713-26B8-A627-767CAE64BEAC}"/>
                </a:ext>
              </a:extLst>
            </p:cNvPr>
            <p:cNvSpPr/>
            <p:nvPr/>
          </p:nvSpPr>
          <p:spPr>
            <a:xfrm rot="10800000">
              <a:off x="2336800" y="1565738"/>
              <a:ext cx="349504" cy="3646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Triangolo 13">
              <a:extLst>
                <a:ext uri="{FF2B5EF4-FFF2-40B4-BE49-F238E27FC236}">
                  <a16:creationId xmlns:a16="http://schemas.microsoft.com/office/drawing/2014/main" id="{5125AB9C-B50F-5B59-8A3F-1F1E929DF687}"/>
                </a:ext>
              </a:extLst>
            </p:cNvPr>
            <p:cNvSpPr/>
            <p:nvPr/>
          </p:nvSpPr>
          <p:spPr>
            <a:xfrm rot="10800000">
              <a:off x="3111500" y="1565738"/>
              <a:ext cx="349504" cy="3646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Triangolo 14">
              <a:extLst>
                <a:ext uri="{FF2B5EF4-FFF2-40B4-BE49-F238E27FC236}">
                  <a16:creationId xmlns:a16="http://schemas.microsoft.com/office/drawing/2014/main" id="{82E7DDEF-1C7E-37EE-A5B0-9442593B1C47}"/>
                </a:ext>
              </a:extLst>
            </p:cNvPr>
            <p:cNvSpPr/>
            <p:nvPr/>
          </p:nvSpPr>
          <p:spPr>
            <a:xfrm rot="10800000">
              <a:off x="3973654" y="1565738"/>
              <a:ext cx="349504" cy="3646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Triangolo 15">
              <a:extLst>
                <a:ext uri="{FF2B5EF4-FFF2-40B4-BE49-F238E27FC236}">
                  <a16:creationId xmlns:a16="http://schemas.microsoft.com/office/drawing/2014/main" id="{3EF0F290-D80F-08E1-4A43-8FA65C177A6B}"/>
                </a:ext>
              </a:extLst>
            </p:cNvPr>
            <p:cNvSpPr/>
            <p:nvPr/>
          </p:nvSpPr>
          <p:spPr>
            <a:xfrm rot="10800000">
              <a:off x="4835808" y="1565738"/>
              <a:ext cx="349504" cy="3646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Triangolo 16">
              <a:extLst>
                <a:ext uri="{FF2B5EF4-FFF2-40B4-BE49-F238E27FC236}">
                  <a16:creationId xmlns:a16="http://schemas.microsoft.com/office/drawing/2014/main" id="{A70B8D87-3F39-9E79-EC77-53B8067C837A}"/>
                </a:ext>
              </a:extLst>
            </p:cNvPr>
            <p:cNvSpPr/>
            <p:nvPr/>
          </p:nvSpPr>
          <p:spPr>
            <a:xfrm rot="10800000">
              <a:off x="5610508" y="1528515"/>
              <a:ext cx="349504" cy="3646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Triangolo 17">
              <a:extLst>
                <a:ext uri="{FF2B5EF4-FFF2-40B4-BE49-F238E27FC236}">
                  <a16:creationId xmlns:a16="http://schemas.microsoft.com/office/drawing/2014/main" id="{F10B5F4F-3358-0FB1-C8B7-002650F08FFA}"/>
                </a:ext>
              </a:extLst>
            </p:cNvPr>
            <p:cNvSpPr/>
            <p:nvPr/>
          </p:nvSpPr>
          <p:spPr>
            <a:xfrm rot="10800000">
              <a:off x="6472662" y="1550138"/>
              <a:ext cx="349504" cy="3646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Triangolo 18">
              <a:extLst>
                <a:ext uri="{FF2B5EF4-FFF2-40B4-BE49-F238E27FC236}">
                  <a16:creationId xmlns:a16="http://schemas.microsoft.com/office/drawing/2014/main" id="{76DAC2FC-C4CD-8A25-9D05-F361916F9F5E}"/>
                </a:ext>
              </a:extLst>
            </p:cNvPr>
            <p:cNvSpPr/>
            <p:nvPr/>
          </p:nvSpPr>
          <p:spPr>
            <a:xfrm rot="10800000">
              <a:off x="7334816" y="1565738"/>
              <a:ext cx="349504" cy="364662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FB228F0E-43AB-4EB9-0303-4070E0803C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10708" y="2114580"/>
              <a:ext cx="1175543" cy="14514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D3D22DCC-D6AE-C16D-D09C-863E51E3AFA9}"/>
                </a:ext>
              </a:extLst>
            </p:cNvPr>
            <p:cNvSpPr txBox="1"/>
            <p:nvPr/>
          </p:nvSpPr>
          <p:spPr>
            <a:xfrm>
              <a:off x="7564524" y="2601315"/>
              <a:ext cx="2758195" cy="648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Mezzo 1, </a:t>
              </a:r>
              <a:r>
                <a:rPr lang="it-IT" dirty="0" smtClean="0"/>
                <a:t>lento</a:t>
              </a:r>
              <a:br>
                <a:rPr lang="it-IT" dirty="0" smtClean="0"/>
              </a:br>
              <a:r>
                <a:rPr lang="it-IT" sz="1400" dirty="0" err="1"/>
                <a:t>Sredstvo</a:t>
              </a:r>
              <a:r>
                <a:rPr lang="it-IT" sz="1400" dirty="0"/>
                <a:t> 1, </a:t>
              </a:r>
              <a:r>
                <a:rPr lang="it-IT" sz="1400" dirty="0" err="1"/>
                <a:t>počasno</a:t>
              </a:r>
              <a:endParaRPr lang="it-IT" sz="1400" dirty="0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20006FD6-6E8B-F499-CFC0-D44B502B3F1F}"/>
                </a:ext>
              </a:extLst>
            </p:cNvPr>
            <p:cNvSpPr txBox="1"/>
            <p:nvPr/>
          </p:nvSpPr>
          <p:spPr>
            <a:xfrm>
              <a:off x="7641377" y="3878572"/>
              <a:ext cx="2862983" cy="682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Mezzo 2, </a:t>
              </a:r>
              <a:r>
                <a:rPr lang="it-IT" dirty="0" smtClean="0"/>
                <a:t>veloce</a:t>
              </a:r>
              <a:br>
                <a:rPr lang="it-IT" dirty="0" smtClean="0"/>
              </a:br>
              <a:r>
                <a:rPr lang="it-IT" sz="1600" dirty="0" err="1"/>
                <a:t>Sredstvo</a:t>
              </a:r>
              <a:r>
                <a:rPr lang="it-IT" sz="1600" dirty="0"/>
                <a:t> 2, </a:t>
              </a:r>
              <a:r>
                <a:rPr lang="it-IT" sz="1600" dirty="0" err="1"/>
                <a:t>hitro</a:t>
              </a:r>
              <a:endParaRPr lang="it-IT" sz="1600" dirty="0"/>
            </a:p>
          </p:txBody>
        </p:sp>
        <p:cxnSp>
          <p:nvCxnSpPr>
            <p:cNvPr id="23" name="Connettore 1 22">
              <a:extLst>
                <a:ext uri="{FF2B5EF4-FFF2-40B4-BE49-F238E27FC236}">
                  <a16:creationId xmlns:a16="http://schemas.microsoft.com/office/drawing/2014/main" id="{0A116676-1DF1-6C6C-CBD7-312E298CD7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750" y="3617966"/>
              <a:ext cx="9848850" cy="2504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639E2F72-2F16-1BCB-D889-DEAE601CA39C}"/>
                </a:ext>
              </a:extLst>
            </p:cNvPr>
            <p:cNvCxnSpPr>
              <a:cxnSpLocks/>
            </p:cNvCxnSpPr>
            <p:nvPr/>
          </p:nvCxnSpPr>
          <p:spPr>
            <a:xfrm>
              <a:off x="1181100" y="2144115"/>
              <a:ext cx="2375153" cy="1421904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E174B18A-C088-7543-3D03-2C926587B60E}"/>
                </a:ext>
              </a:extLst>
            </p:cNvPr>
            <p:cNvCxnSpPr>
              <a:cxnSpLocks/>
            </p:cNvCxnSpPr>
            <p:nvPr/>
          </p:nvCxnSpPr>
          <p:spPr>
            <a:xfrm>
              <a:off x="3582044" y="3557027"/>
              <a:ext cx="1912047" cy="5619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25">
              <a:extLst>
                <a:ext uri="{FF2B5EF4-FFF2-40B4-BE49-F238E27FC236}">
                  <a16:creationId xmlns:a16="http://schemas.microsoft.com/office/drawing/2014/main" id="{3C28098D-8235-8A77-7193-8CEE9158B1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0508" y="1990759"/>
              <a:ext cx="1891760" cy="1565812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9BAD7174-F512-525B-FE3C-9DC2D8777F0C}"/>
                </a:ext>
              </a:extLst>
            </p:cNvPr>
            <p:cNvCxnSpPr>
              <a:cxnSpLocks/>
            </p:cNvCxnSpPr>
            <p:nvPr/>
          </p:nvCxnSpPr>
          <p:spPr>
            <a:xfrm>
              <a:off x="1123924" y="2111722"/>
              <a:ext cx="1774184" cy="15140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E9F400E9-8F56-12B4-377A-2AB89426E2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98108" y="2059775"/>
              <a:ext cx="1198818" cy="15357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F4890E17-6515-B82F-621E-E410A00B92B0}"/>
                </a:ext>
              </a:extLst>
            </p:cNvPr>
            <p:cNvSpPr txBox="1"/>
            <p:nvPr/>
          </p:nvSpPr>
          <p:spPr>
            <a:xfrm>
              <a:off x="3960817" y="2243740"/>
              <a:ext cx="2616189" cy="71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0070C0"/>
                  </a:solidFill>
                </a:rPr>
                <a:t>Raggio </a:t>
              </a:r>
              <a:r>
                <a:rPr lang="it-IT" dirty="0" smtClean="0">
                  <a:solidFill>
                    <a:srgbClr val="0070C0"/>
                  </a:solidFill>
                </a:rPr>
                <a:t>riflesso</a:t>
              </a:r>
              <a:br>
                <a:rPr lang="it-IT" dirty="0" smtClean="0">
                  <a:solidFill>
                    <a:srgbClr val="0070C0"/>
                  </a:solidFill>
                </a:rPr>
              </a:br>
              <a:r>
                <a:rPr lang="it-IT" i="1" dirty="0" err="1">
                  <a:solidFill>
                    <a:srgbClr val="0070C0"/>
                  </a:solidFill>
                </a:rPr>
                <a:t>Odsevni</a:t>
              </a:r>
              <a:r>
                <a:rPr lang="it-IT" i="1" dirty="0">
                  <a:solidFill>
                    <a:srgbClr val="0070C0"/>
                  </a:solidFill>
                </a:rPr>
                <a:t> </a:t>
              </a:r>
              <a:r>
                <a:rPr lang="it-IT" i="1" dirty="0" err="1">
                  <a:solidFill>
                    <a:srgbClr val="0070C0"/>
                  </a:solidFill>
                </a:rPr>
                <a:t>žarek</a:t>
              </a:r>
              <a:endParaRPr lang="it-IT" i="1" dirty="0">
                <a:solidFill>
                  <a:srgbClr val="0070C0"/>
                </a:solidFill>
              </a:endParaRP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FF603369-A655-28A6-4D85-C76A9F0A50E5}"/>
                </a:ext>
              </a:extLst>
            </p:cNvPr>
            <p:cNvSpPr txBox="1"/>
            <p:nvPr/>
          </p:nvSpPr>
          <p:spPr>
            <a:xfrm>
              <a:off x="3359185" y="2912706"/>
              <a:ext cx="4797033" cy="579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92D050"/>
                  </a:solidFill>
                </a:rPr>
                <a:t>Raggio </a:t>
              </a:r>
              <a:r>
                <a:rPr lang="it-IT" sz="1400" dirty="0" smtClean="0">
                  <a:solidFill>
                    <a:srgbClr val="92D050"/>
                  </a:solidFill>
                </a:rPr>
                <a:t>rifratto</a:t>
              </a:r>
              <a:br>
                <a:rPr lang="it-IT" sz="1400" dirty="0" smtClean="0">
                  <a:solidFill>
                    <a:srgbClr val="92D050"/>
                  </a:solidFill>
                </a:rPr>
              </a:br>
              <a:r>
                <a:rPr lang="it-IT" sz="1400" i="1" dirty="0" err="1">
                  <a:solidFill>
                    <a:srgbClr val="92D050"/>
                  </a:solidFill>
                </a:rPr>
                <a:t>Refraktirani</a:t>
              </a:r>
              <a:r>
                <a:rPr lang="it-IT" sz="1400" i="1" dirty="0">
                  <a:solidFill>
                    <a:srgbClr val="92D050"/>
                  </a:solidFill>
                </a:rPr>
                <a:t> </a:t>
              </a:r>
              <a:r>
                <a:rPr lang="it-IT" sz="1400" i="1" dirty="0" err="1">
                  <a:solidFill>
                    <a:srgbClr val="92D050"/>
                  </a:solidFill>
                </a:rPr>
                <a:t>žarek</a:t>
              </a:r>
              <a:endParaRPr lang="it-IT" sz="1400" i="1" dirty="0">
                <a:solidFill>
                  <a:srgbClr val="92D050"/>
                </a:solidFill>
              </a:endParaRPr>
            </a:p>
          </p:txBody>
        </p:sp>
        <p:cxnSp>
          <p:nvCxnSpPr>
            <p:cNvPr id="31" name="Connettore 1 30">
              <a:extLst>
                <a:ext uri="{FF2B5EF4-FFF2-40B4-BE49-F238E27FC236}">
                  <a16:creationId xmlns:a16="http://schemas.microsoft.com/office/drawing/2014/main" id="{86B08C27-06E5-E2CF-7376-EF142F19A26C}"/>
                </a:ext>
              </a:extLst>
            </p:cNvPr>
            <p:cNvCxnSpPr>
              <a:cxnSpLocks/>
            </p:cNvCxnSpPr>
            <p:nvPr/>
          </p:nvCxnSpPr>
          <p:spPr>
            <a:xfrm>
              <a:off x="573908" y="5435600"/>
              <a:ext cx="949743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F580FC3A-98D8-41B9-9E05-F6DE6ABCB75F}"/>
                </a:ext>
              </a:extLst>
            </p:cNvPr>
            <p:cNvCxnSpPr>
              <a:cxnSpLocks/>
            </p:cNvCxnSpPr>
            <p:nvPr/>
          </p:nvCxnSpPr>
          <p:spPr>
            <a:xfrm>
              <a:off x="2038924" y="3682489"/>
              <a:ext cx="2109482" cy="16761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2 32">
              <a:extLst>
                <a:ext uri="{FF2B5EF4-FFF2-40B4-BE49-F238E27FC236}">
                  <a16:creationId xmlns:a16="http://schemas.microsoft.com/office/drawing/2014/main" id="{8DF7B3AC-D9F3-5ED5-1853-C5AA6CC2FD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5709" y="3725763"/>
              <a:ext cx="2037291" cy="16048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07FF6954-F033-175E-6626-86504FB1EE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6402" y="1991795"/>
              <a:ext cx="1275866" cy="16512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63E89352-FCD1-A50E-619A-0207C735526D}"/>
                </a:ext>
              </a:extLst>
            </p:cNvPr>
            <p:cNvSpPr txBox="1"/>
            <p:nvPr/>
          </p:nvSpPr>
          <p:spPr>
            <a:xfrm>
              <a:off x="691871" y="1153929"/>
              <a:ext cx="3597305" cy="409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Sorgente - </a:t>
              </a:r>
              <a:r>
                <a:rPr lang="it-IT" i="1" dirty="0" err="1">
                  <a:solidFill>
                    <a:srgbClr val="FF0000"/>
                  </a:solidFill>
                </a:rPr>
                <a:t>Izvor</a:t>
              </a:r>
              <a:r>
                <a:rPr lang="it-IT" i="1" dirty="0">
                  <a:solidFill>
                    <a:srgbClr val="FF0000"/>
                  </a:solidFill>
                </a:rPr>
                <a:t> </a:t>
              </a:r>
              <a:endParaRPr lang="it-IT" i="1" dirty="0">
                <a:solidFill>
                  <a:srgbClr val="FF0000"/>
                </a:solidFill>
              </a:endParaRPr>
            </a:p>
          </p:txBody>
        </p:sp>
        <p:cxnSp>
          <p:nvCxnSpPr>
            <p:cNvPr id="36" name="Connettore 2 35">
              <a:extLst>
                <a:ext uri="{FF2B5EF4-FFF2-40B4-BE49-F238E27FC236}">
                  <a16:creationId xmlns:a16="http://schemas.microsoft.com/office/drawing/2014/main" id="{845C9CCF-9F31-9E56-2461-F95AD6015832}"/>
                </a:ext>
              </a:extLst>
            </p:cNvPr>
            <p:cNvCxnSpPr>
              <a:cxnSpLocks/>
            </p:cNvCxnSpPr>
            <p:nvPr/>
          </p:nvCxnSpPr>
          <p:spPr>
            <a:xfrm>
              <a:off x="1209429" y="1990759"/>
              <a:ext cx="6300139" cy="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754377B2-E287-B0C0-BE4C-812AA7B5C425}"/>
                </a:ext>
              </a:extLst>
            </p:cNvPr>
            <p:cNvSpPr txBox="1"/>
            <p:nvPr/>
          </p:nvSpPr>
          <p:spPr>
            <a:xfrm>
              <a:off x="7642956" y="1929914"/>
              <a:ext cx="125124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7F7F7F"/>
                  </a:solidFill>
                </a:rPr>
                <a:t>Ground </a:t>
              </a:r>
              <a:r>
                <a:rPr lang="it-IT" dirty="0" err="1">
                  <a:solidFill>
                    <a:srgbClr val="7F7F7F"/>
                  </a:solidFill>
                </a:rPr>
                <a:t>roll</a:t>
              </a:r>
              <a:endParaRPr lang="it-IT" dirty="0">
                <a:solidFill>
                  <a:srgbClr val="7F7F7F"/>
                </a:solidFill>
              </a:endParaRPr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D563DCB-AB3D-6D63-AC0B-00BB193FFBE9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9" name="Immagine 38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0D53F42C-74F5-907B-74DC-F0D74B601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19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DE135C-7CB0-B403-74CC-DB1DAF31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43" y="1292294"/>
            <a:ext cx="6212904" cy="657381"/>
          </a:xfrm>
        </p:spPr>
        <p:txBody>
          <a:bodyPr>
            <a:normAutofit fontScale="90000"/>
          </a:bodyPr>
          <a:lstStyle/>
          <a:p>
            <a:r>
              <a:rPr lang="it-IT" dirty="0"/>
              <a:t>Il metodo sismico </a:t>
            </a:r>
            <a:r>
              <a:rPr lang="it-IT" dirty="0" smtClean="0"/>
              <a:t>– elaborazione</a:t>
            </a:r>
            <a:br>
              <a:rPr lang="it-IT" dirty="0" smtClean="0"/>
            </a:br>
            <a:r>
              <a:rPr lang="it-IT" b="0" i="1" dirty="0" err="1"/>
              <a:t>Seizmična</a:t>
            </a:r>
            <a:r>
              <a:rPr lang="it-IT" b="0" i="1" dirty="0"/>
              <a:t> </a:t>
            </a:r>
            <a:r>
              <a:rPr lang="it-IT" b="0" i="1" dirty="0" err="1"/>
              <a:t>metoda</a:t>
            </a:r>
            <a:r>
              <a:rPr lang="it-IT" b="0" i="1" dirty="0"/>
              <a:t> - </a:t>
            </a:r>
            <a:r>
              <a:rPr lang="it-IT" b="0" i="1" dirty="0" err="1"/>
              <a:t>Obdelava</a:t>
            </a:r>
            <a:endParaRPr lang="it-IT" b="0" i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FE9630-AAD6-3A2F-A49F-29DBCFAB7B78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C18AB350-9B2E-A577-625F-EE1841CF0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13526C7-BDDC-80A5-413F-DE5771848010}"/>
              </a:ext>
            </a:extLst>
          </p:cNvPr>
          <p:cNvSpPr txBox="1"/>
          <p:nvPr/>
        </p:nvSpPr>
        <p:spPr>
          <a:xfrm>
            <a:off x="654764" y="2080334"/>
            <a:ext cx="8010251" cy="18062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lvl="0" indent="0" defTabSz="82153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Due approcci possibili. Primo metodo: </a:t>
            </a:r>
            <a:r>
              <a:rPr lang="it-IT" i="1" kern="0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tomografia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defTabSz="82153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Ricerca del modello che genera il dato più simile a quello misurato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.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defTabSz="82153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 =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F</a:t>
            </a:r>
            <a:r>
              <a:rPr kumimoji="0" lang="it-IT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-1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(D)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PROBLEMA INVERSO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defTabSz="82153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Si applica a tutti i tipi di onda: rifratte, riflesse ed al ground </a:t>
            </a:r>
            <a:r>
              <a:rPr kumimoji="0" lang="it-IT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roll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.</a:t>
            </a: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defTabSz="82153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Si ottengono dei profili di velocità sismica.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13526C7-BDDC-80A5-413F-DE5771848010}"/>
              </a:ext>
            </a:extLst>
          </p:cNvPr>
          <p:cNvSpPr txBox="1"/>
          <p:nvPr/>
        </p:nvSpPr>
        <p:spPr>
          <a:xfrm>
            <a:off x="566874" y="4091171"/>
            <a:ext cx="8010251" cy="1529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lvl="0" defTabSz="821530" hangingPunct="0">
              <a:defRPr/>
            </a:pP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Dva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možna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pristopa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Prva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metoda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: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tomografijaIskanje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modela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, </a:t>
            </a:r>
            <a:endParaRPr lang="it-IT" i="1" kern="0" dirty="0" smtClea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821530" hangingPunct="0">
              <a:defRPr/>
            </a:pPr>
            <a:r>
              <a:rPr lang="it-IT" i="1" kern="0" dirty="0" err="1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ki</a:t>
            </a:r>
            <a:r>
              <a:rPr lang="it-IT" i="1" kern="0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generira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podatke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najbolj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podobne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izmerjenim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</a:t>
            </a:r>
            <a:b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kumimoji="0" lang="it-IT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 </a:t>
            </a:r>
            <a:r>
              <a:rPr kumimoji="0" lang="it-IT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= </a:t>
            </a:r>
            <a:r>
              <a:rPr kumimoji="0" lang="it-IT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F</a:t>
            </a:r>
            <a:r>
              <a:rPr kumimoji="0" lang="it-IT" b="0" i="1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-1</a:t>
            </a:r>
            <a:r>
              <a:rPr kumimoji="0" lang="it-IT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(D)</a:t>
            </a:r>
            <a:br>
              <a:rPr kumimoji="0" lang="it-IT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it-IT" i="1" kern="0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INVERZNI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PROBLEMUporablja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se za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vse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vrste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valov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: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refraktirane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odsevne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in "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ground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roll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".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Pridobijo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se profili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seizmične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hitrosti</a:t>
            </a:r>
            <a:r>
              <a:rPr lang="it-IT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</a:t>
            </a:r>
            <a:endParaRPr kumimoji="0" lang="it-IT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24490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D07B303-122D-9727-599F-31E2B938E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8587" y="6428192"/>
            <a:ext cx="2010332" cy="16956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DF5D48-4B0D-DF42-860F-4B745F419CC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D354B-62C3-20C2-6A7F-8287F850231D}"/>
              </a:ext>
            </a:extLst>
          </p:cNvPr>
          <p:cNvSpPr txBox="1"/>
          <p:nvPr/>
        </p:nvSpPr>
        <p:spPr>
          <a:xfrm>
            <a:off x="3355515" y="6374477"/>
            <a:ext cx="121648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PROJECT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F65877-79F6-ABB1-028D-A20AAC193015}"/>
              </a:ext>
            </a:extLst>
          </p:cNvPr>
          <p:cNvSpPr txBox="1"/>
          <p:nvPr/>
        </p:nvSpPr>
        <p:spPr>
          <a:xfrm>
            <a:off x="654764" y="731631"/>
            <a:ext cx="1240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WABIN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568368F-6C73-445B-10A2-B69FA6AEC4EB}"/>
              </a:ext>
            </a:extLst>
          </p:cNvPr>
          <p:cNvSpPr txBox="1"/>
          <p:nvPr/>
        </p:nvSpPr>
        <p:spPr>
          <a:xfrm>
            <a:off x="3808213" y="144670"/>
            <a:ext cx="5335787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9AC43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BILANCIO IDRICO TRANSFRONTALIERO DEI BACINI IDROGEOLOGICI CON METODOLOGIE INTEGRATE E DI ADATTAMENTO AI CAMBIAMENTI CLIMATICI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Open Sans SemiBold"/>
                <a:ea typeface="+mn-ea"/>
                <a:cs typeface="Open Sans SemiBold"/>
              </a:rPr>
              <a:t>ČEZMEJNA VODNA BILANCA HIDROGEOLOŠKIH POREČIJ Z INTEGRIRANIMI METODOLOGIJAMI IN PRILAGAJANJEM PODNEBNIM SPREMEMBAM</a:t>
            </a: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9CB38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200" b="1" i="1" u="none" strike="noStrike" kern="1200" cap="none" spc="0" normalizeH="0" baseline="0" noProof="0" dirty="0">
              <a:ln>
                <a:noFill/>
              </a:ln>
              <a:solidFill>
                <a:srgbClr val="9BC43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166C660-A368-EB9F-3FFE-6EF28C5C11A0}"/>
              </a:ext>
            </a:extLst>
          </p:cNvPr>
          <p:cNvSpPr txBox="1"/>
          <p:nvPr/>
        </p:nvSpPr>
        <p:spPr>
          <a:xfrm>
            <a:off x="555081" y="6282624"/>
            <a:ext cx="50259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problematica delle acque transfrontaliere</a:t>
            </a:r>
            <a:endParaRPr lang="it-IT" sz="900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9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Trieste, 5 luglio 2024</a:t>
            </a:r>
            <a:endParaRPr lang="en-US" altLang="it-IT" sz="900" i="1" kern="120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magine 7" descr="Immagine che contiene Elementi grafici, Carattere, logo, simbolo&#10;&#10;Descrizione generata automaticamente">
            <a:extLst>
              <a:ext uri="{FF2B5EF4-FFF2-40B4-BE49-F238E27FC236}">
                <a16:creationId xmlns:a16="http://schemas.microsoft.com/office/drawing/2014/main" id="{81D6D8D3-39E3-C45B-B5C2-F3F65C459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068" y="6175306"/>
            <a:ext cx="2142958" cy="713605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D63DE044-5FB2-A72E-1F29-8ACE6971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51276"/>
            <a:ext cx="7482538" cy="920925"/>
          </a:xfrm>
        </p:spPr>
        <p:txBody>
          <a:bodyPr>
            <a:normAutofit/>
          </a:bodyPr>
          <a:lstStyle/>
          <a:p>
            <a:r>
              <a:rPr lang="it-IT" sz="2800" dirty="0"/>
              <a:t>Il metodo sismico </a:t>
            </a:r>
            <a:r>
              <a:rPr lang="it-IT" sz="2800" dirty="0" smtClean="0"/>
              <a:t>– elaborazione</a:t>
            </a:r>
            <a:br>
              <a:rPr lang="it-IT" sz="2800" dirty="0" smtClean="0"/>
            </a:br>
            <a:r>
              <a:rPr lang="it-IT" sz="2800" b="0" i="1" dirty="0" err="1"/>
              <a:t>Seizmična</a:t>
            </a:r>
            <a:r>
              <a:rPr lang="it-IT" sz="2800" b="0" i="1" dirty="0"/>
              <a:t> </a:t>
            </a:r>
            <a:r>
              <a:rPr lang="it-IT" sz="2800" b="0" i="1" dirty="0" err="1"/>
              <a:t>metoda</a:t>
            </a:r>
            <a:r>
              <a:rPr lang="it-IT" sz="2800" b="0" i="1" dirty="0"/>
              <a:t> - </a:t>
            </a:r>
            <a:r>
              <a:rPr lang="it-IT" sz="2800" b="0" i="1" dirty="0" err="1"/>
              <a:t>Obdelava</a:t>
            </a:r>
            <a:endParaRPr lang="it-IT" sz="2800" b="0" i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CDC78F-5B53-48CC-1169-6311A661A948}"/>
              </a:ext>
            </a:extLst>
          </p:cNvPr>
          <p:cNvSpPr txBox="1"/>
          <p:nvPr/>
        </p:nvSpPr>
        <p:spPr>
          <a:xfrm>
            <a:off x="611210" y="2018779"/>
            <a:ext cx="8041704" cy="1867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lvl="0" indent="0" defTabSz="82153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Secondo approccio: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imaging</a:t>
            </a:r>
            <a:r>
              <a:rPr lang="it-IT" sz="1600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kern="0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sismico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defTabSz="82153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Con una serie di algoritmi si «filtra» tutto ciò che non sono riflessioni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.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defTabSz="82153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Con un algoritmo di messa a fuoco, i riflettori sono poi portati alla posizione geologicamente corretta.</a:t>
            </a:r>
          </a:p>
          <a:p>
            <a:pPr marL="0" marR="0" lvl="0" indent="0" defTabSz="82153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Si 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applica in primo luogo alle onde riflesse</a:t>
            </a:r>
            <a:r>
              <a:rPr kumimoji="0" 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.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marL="0" marR="0" lvl="0" indent="0" defTabSz="82153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Si ottiene un’»immagine» del sottosuolo, ideale per identificare strutture, faglie, ricostruire sedimentazioni, ecc.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ECDC78F-5B53-48CC-1169-6311A661A948}"/>
              </a:ext>
            </a:extLst>
          </p:cNvPr>
          <p:cNvSpPr txBox="1"/>
          <p:nvPr/>
        </p:nvSpPr>
        <p:spPr>
          <a:xfrm>
            <a:off x="654764" y="4058949"/>
            <a:ext cx="7998150" cy="16215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lvl="0" defTabSz="821530" hangingPunct="0">
              <a:defRPr/>
            </a:pPr>
            <a:r>
              <a:rPr lang="it-IT" sz="1600" i="1" kern="0" dirty="0" err="1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Drugi</a:t>
            </a:r>
            <a:r>
              <a:rPr lang="it-IT" sz="1600" i="1" kern="0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pristop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: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seizmično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slikanje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/>
            </a:r>
            <a:b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</a:br>
            <a:r>
              <a:rPr lang="it-IT" sz="1600" i="1" kern="0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pomočjo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niza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algoritmov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se "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filtrira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"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vse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kar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niso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odboji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 </a:t>
            </a:r>
            <a:endParaRPr lang="it-IT" sz="1600" i="1" kern="0" dirty="0" smtClea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821530" hangingPunct="0">
              <a:defRPr/>
            </a:pPr>
            <a:r>
              <a:rPr lang="it-IT" sz="1600" i="1" kern="0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Z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algoritmom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za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ostrenje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se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reflektorji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postavijo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v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geološko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pravilni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položaj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Uporablja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se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predvsem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za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odsevne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valove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 </a:t>
            </a:r>
            <a:endParaRPr lang="it-IT" sz="1600" i="1" kern="0" dirty="0" smtClean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  <a:p>
            <a:pPr lvl="0" defTabSz="821530" hangingPunct="0">
              <a:defRPr/>
            </a:pPr>
            <a:r>
              <a:rPr lang="it-IT" sz="1600" i="1" kern="0" dirty="0" err="1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Pridobi</a:t>
            </a:r>
            <a:r>
              <a:rPr lang="it-IT" sz="1600" i="1" kern="0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se "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slika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"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podzemlja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ki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je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idealna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za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identifikacijo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struktur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prelomov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rekonstrukcijo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sedimentacij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it-IT" sz="1600" i="1" kern="0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itd</a:t>
            </a:r>
            <a:r>
              <a:rPr lang="it-IT" sz="1600" i="1" kern="0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.</a:t>
            </a:r>
            <a:endParaRPr kumimoji="0" lang="it-IT" sz="1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795623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Verde gia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zione standard9" id="{3B3CAC2F-511B-5A40-8299-1DB6B59EDB27}" vid="{DFDB3BA2-AEDE-DF4A-8729-71F5FCC4B55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B45B7D763BB004890832F1CFAA4CDDF" ma:contentTypeVersion="0" ma:contentTypeDescription="Creare un nuovo documento." ma:contentTypeScope="" ma:versionID="42d0f4e92040db0b21413a0cffe1d58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3eec16d3e841ebf650196acacb84cc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BF7C82-78CF-4C8A-82C4-0D6ED78082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3A5B820-3E0E-4595-BE61-02B0ABDA01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C600A6-2A70-4100-B909-5D63ABEFF2B1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ppt_PO2</Template>
  <TotalTime>511</TotalTime>
  <Words>2403</Words>
  <Application>Microsoft Office PowerPoint</Application>
  <PresentationFormat>Presentazione su schermo (4:3)</PresentationFormat>
  <Paragraphs>321</Paragraphs>
  <Slides>23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2" baseType="lpstr">
      <vt:lpstr>Aptos</vt:lpstr>
      <vt:lpstr>Arial</vt:lpstr>
      <vt:lpstr>Helvetica Neue</vt:lpstr>
      <vt:lpstr>Helvetica Neue Medium</vt:lpstr>
      <vt:lpstr>Open Sans</vt:lpstr>
      <vt:lpstr>Open Sans SemiBold</vt:lpstr>
      <vt:lpstr>Open Sans SemiBold</vt:lpstr>
      <vt:lpstr>Times New Roman</vt:lpstr>
      <vt:lpstr>Tema di Office</vt:lpstr>
      <vt:lpstr>Presentazione standard di PowerPoint</vt:lpstr>
      <vt:lpstr>Sommario Povzetek </vt:lpstr>
      <vt:lpstr>Introduzione e motivazione –  Uvod in motivacija</vt:lpstr>
      <vt:lpstr>Presentazione standard di PowerPoint</vt:lpstr>
      <vt:lpstr>Presentazione standard di PowerPoint</vt:lpstr>
      <vt:lpstr>Vantaggi – perché la geofisica? Prednosti – Zakaj geofizika? </vt:lpstr>
      <vt:lpstr>Il metodo sismico - Seizmična metoda</vt:lpstr>
      <vt:lpstr>Il metodo sismico – elaborazione Seizmična metoda - Obdelava</vt:lpstr>
      <vt:lpstr>Il metodo sismico – elaborazione Seizmična metoda - Obdelava</vt:lpstr>
      <vt:lpstr>Esempio di imaging - Primer seizmičnega slikanja</vt:lpstr>
      <vt:lpstr>Esempio di imaging - Primer seizmičnega slikanja</vt:lpstr>
      <vt:lpstr>Esempio di tomografia - Primer tomografije</vt:lpstr>
      <vt:lpstr>Il metodo geoelettrico – introduzione –  Geolektrična metoda - Uvod </vt:lpstr>
      <vt:lpstr>Il metodo geoelettrico – esempio    Geolektrična metoda - Primer</vt:lpstr>
      <vt:lpstr>Presentazione standard di PowerPoint</vt:lpstr>
      <vt:lpstr>Presentazione standard di PowerPoint</vt:lpstr>
      <vt:lpstr>Integrazione – un caso di studio Integracija – študija primera</vt:lpstr>
      <vt:lpstr>Tomografia – risultati - Tomografija - Rezultati</vt:lpstr>
      <vt:lpstr>Sovrapposizione con la sismica a riflessione –  Prekrivanje s seizmično refleksijo</vt:lpstr>
      <vt:lpstr>Geoelettrica - Geolektrična metoda</vt:lpstr>
      <vt:lpstr>Integrazione dei dati: clustering –  Integracija podatkov: združevanje (clustering)</vt:lpstr>
      <vt:lpstr>Stima delle proprietà petrofisiche –  Ocena petrofizičnih lastnosti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Giordano Luigi</dc:creator>
  <cp:lastModifiedBy>Margherita Madaro</cp:lastModifiedBy>
  <cp:revision>34</cp:revision>
  <dcterms:created xsi:type="dcterms:W3CDTF">2024-05-22T09:49:32Z</dcterms:created>
  <dcterms:modified xsi:type="dcterms:W3CDTF">2024-12-09T16:23:12Z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0x0101006B45B7D763BB004890832F1CFAA4CDDF</vt:lpwstr>
  </property>
</Properties>
</file>