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60" r:id="rId6"/>
    <p:sldId id="258" r:id="rId7"/>
    <p:sldId id="261" r:id="rId8"/>
    <p:sldId id="263" r:id="rId9"/>
    <p:sldId id="266" r:id="rId10"/>
    <p:sldId id="267" r:id="rId11"/>
    <p:sldId id="269" r:id="rId12"/>
    <p:sldId id="265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43F"/>
    <a:srgbClr val="1EB1A3"/>
    <a:srgbClr val="1E3D86"/>
    <a:srgbClr val="237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2E446-CAB8-D236-F3A7-84BA3DE1E468}" v="8" dt="2024-07-04T14:18:30.841"/>
    <p1510:client id="{49D21026-C648-DED3-9904-392A6638A4C5}" v="12" dt="2024-07-04T14:23:34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>
      <p:cViewPr varScale="1">
        <p:scale>
          <a:sx n="112" d="100"/>
          <a:sy n="112" d="100"/>
        </p:scale>
        <p:origin x="1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F2B1-15B7-8A43-9E46-6634C8F652D6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8946-B790-A147-8AA3-57E498D20D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2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79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34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22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9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67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7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77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49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6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86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4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0A5-E9C8-F44B-92A4-257894C70B66}" type="datetime1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8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8174-CA80-A247-BAC9-FB919D66D60C}" type="datetime1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3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7B47-3C03-CD4A-937D-868404F79C5D}" type="datetime1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7215"/>
            <a:ext cx="78867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3743"/>
            <a:ext cx="7886700" cy="32877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948F-D6AB-6D4B-9744-605A37E44714}" type="datetime1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38913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34C-B782-AA4F-9AAD-3A8080715ADE}" type="datetime1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5D2-3BA0-7040-B5C6-2EDD30E34412}" type="datetime1">
              <a:rPr lang="it-IT" smtClean="0"/>
              <a:t>09/12/2024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7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E51-F085-3344-A794-50C92C64DC6B}" type="datetime1">
              <a:rPr lang="it-IT" smtClean="0"/>
              <a:t>09/12/2024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2260-431C-484F-B337-397EDC76BBFF}" type="datetime1">
              <a:rPr lang="it-IT" smtClean="0"/>
              <a:t>09/12/2024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6DD7-BD53-F141-B272-4135EF4C427A}" type="datetime1">
              <a:rPr lang="it-IT" smtClean="0"/>
              <a:t>09/12/2024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384F-1D84-7A41-A6C6-1F3ECCF8B740}" type="datetime1">
              <a:rPr lang="it-IT" smtClean="0"/>
              <a:t>09/12/2024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478E-22E4-9B4D-A6E8-1A6FE1465476}" type="datetime1">
              <a:rPr lang="it-IT" smtClean="0"/>
              <a:t>09/12/2024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727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98329"/>
            <a:ext cx="7886700" cy="331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F0694-A9EA-054B-A8C9-025C7B989311}" type="datetime1">
              <a:rPr lang="it-IT" smtClean="0"/>
              <a:t>09/12/2024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061" y="6538913"/>
            <a:ext cx="2010332" cy="169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F5D48-4B0D-DF42-860F-4B745F419CC0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B620DC-1D9F-5507-8EA0-BDBAFF80ED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8650" y="6143705"/>
            <a:ext cx="7886700" cy="634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4E74F6F-9E34-8735-41D3-45F070C7D6C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625149" y="261620"/>
            <a:ext cx="2806696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E3D8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EE42193B-3E0E-73D8-6C70-59F6C4C8559C}"/>
              </a:ext>
            </a:extLst>
          </p:cNvPr>
          <p:cNvSpPr/>
          <p:nvPr/>
        </p:nvSpPr>
        <p:spPr>
          <a:xfrm>
            <a:off x="0" y="1344999"/>
            <a:ext cx="9144000" cy="5607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69BDC9-AD08-2FF2-175A-3878EBE56BFF}"/>
              </a:ext>
            </a:extLst>
          </p:cNvPr>
          <p:cNvSpPr txBox="1"/>
          <p:nvPr/>
        </p:nvSpPr>
        <p:spPr>
          <a:xfrm>
            <a:off x="500865" y="1628333"/>
            <a:ext cx="3434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Opportunità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per il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riciclo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dell’acqua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: 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sistemi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innovativi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riduzione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dell’uso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acqua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potabile per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l’industria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endParaRPr lang="it-IT" sz="3200" b="1" kern="1400" spc="-50" dirty="0">
              <a:solidFill>
                <a:srgbClr val="1E3D86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C08EFD-1112-479E-22D9-44B49199B580}"/>
              </a:ext>
            </a:extLst>
          </p:cNvPr>
          <p:cNvSpPr txBox="1"/>
          <p:nvPr/>
        </p:nvSpPr>
        <p:spPr>
          <a:xfrm>
            <a:off x="5255172" y="1628333"/>
            <a:ext cx="343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Priložnosti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recikliranje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vode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inovativni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sistemi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zmanjšanje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uporabe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pitne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vode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v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industriji</a:t>
            </a:r>
            <a:endParaRPr lang="it-IT" sz="3200" b="1" i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D55CEB-5D9E-2BDA-9C23-E264A184AEAF}"/>
              </a:ext>
            </a:extLst>
          </p:cNvPr>
          <p:cNvSpPr txBox="1"/>
          <p:nvPr/>
        </p:nvSpPr>
        <p:spPr>
          <a:xfrm>
            <a:off x="374076" y="3385781"/>
            <a:ext cx="343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le strategie di riutilizzo dell'acqua connessa si allineano con gli obiettivi ESG.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7FB65C-AE0C-C98D-9685-8C5478986587}"/>
              </a:ext>
            </a:extLst>
          </p:cNvPr>
          <p:cNvSpPr txBox="1"/>
          <p:nvPr/>
        </p:nvSpPr>
        <p:spPr>
          <a:xfrm>
            <a:off x="5241815" y="3385781"/>
            <a:ext cx="343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ponovne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uporabe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povezujejo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ESG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44978A-47A6-28CC-AB6E-4016C8621432}"/>
              </a:ext>
            </a:extLst>
          </p:cNvPr>
          <p:cNvSpPr txBox="1"/>
          <p:nvPr/>
        </p:nvSpPr>
        <p:spPr>
          <a:xfrm>
            <a:off x="521413" y="4375842"/>
            <a:ext cx="343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Kostja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Klabjan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Energ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d.o.o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Clera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One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D9BBDF-D6B2-517D-B795-382A7AB7BB7F}"/>
              </a:ext>
            </a:extLst>
          </p:cNvPr>
          <p:cNvSpPr txBox="1"/>
          <p:nvPr/>
        </p:nvSpPr>
        <p:spPr>
          <a:xfrm>
            <a:off x="5241815" y="4375842"/>
            <a:ext cx="343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Kostja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Klabjan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Energ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d.o.o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Clera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One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D894D1-DE08-A790-68BC-AFED3574724E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07FCCF-FBF1-0332-406A-6C49B4E7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 r="1749" b="38437"/>
          <a:stretch/>
        </p:blipFill>
        <p:spPr>
          <a:xfrm>
            <a:off x="0" y="5027349"/>
            <a:ext cx="9144000" cy="1830651"/>
          </a:xfrm>
          <a:prstGeom prst="rect">
            <a:avLst/>
          </a:prstGeom>
        </p:spPr>
      </p:pic>
      <p:pic>
        <p:nvPicPr>
          <p:cNvPr id="3" name="Immagine 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9703E07D-4201-B944-8328-67FDD874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err="1"/>
              <a:t>Francoski</a:t>
            </a:r>
            <a:r>
              <a:rPr lang="en-GB" dirty="0"/>
              <a:t> </a:t>
            </a:r>
            <a:r>
              <a:rPr lang="en-GB" dirty="0" err="1"/>
              <a:t>zakon</a:t>
            </a:r>
            <a:r>
              <a:rPr lang="en-GB" dirty="0"/>
              <a:t> o </a:t>
            </a:r>
            <a:r>
              <a:rPr lang="en-GB" dirty="0" err="1"/>
              <a:t>sproščanju</a:t>
            </a:r>
            <a:r>
              <a:rPr lang="en-GB" dirty="0"/>
              <a:t> </a:t>
            </a:r>
            <a:r>
              <a:rPr lang="en-GB" dirty="0" err="1"/>
              <a:t>mikroplastike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pralnih</a:t>
            </a:r>
            <a:r>
              <a:rPr lang="en-GB" dirty="0"/>
              <a:t> </a:t>
            </a:r>
            <a:r>
              <a:rPr lang="en-GB" dirty="0" err="1"/>
              <a:t>strojev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GB" b="1" dirty="0" err="1"/>
              <a:t>Zakon</a:t>
            </a:r>
            <a:r>
              <a:rPr lang="en-GB" b="1" dirty="0"/>
              <a:t> </a:t>
            </a:r>
            <a:r>
              <a:rPr lang="en-GB" b="1" dirty="0" err="1"/>
              <a:t>proti</a:t>
            </a:r>
            <a:r>
              <a:rPr lang="en-GB" b="1" dirty="0"/>
              <a:t> </a:t>
            </a:r>
            <a:r>
              <a:rPr lang="en-GB" b="1" dirty="0" err="1"/>
              <a:t>odpadkom</a:t>
            </a:r>
            <a:r>
              <a:rPr lang="en-GB" b="1" dirty="0"/>
              <a:t> za </a:t>
            </a:r>
            <a:r>
              <a:rPr lang="en-GB" b="1" dirty="0" err="1"/>
              <a:t>krožno</a:t>
            </a:r>
            <a:r>
              <a:rPr lang="en-GB" b="1" dirty="0"/>
              <a:t> </a:t>
            </a:r>
            <a:r>
              <a:rPr lang="en-GB" b="1" dirty="0" err="1"/>
              <a:t>gospodarstvo</a:t>
            </a:r>
            <a:r>
              <a:rPr lang="en-GB" b="1" dirty="0"/>
              <a:t>: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n-GB" dirty="0" err="1"/>
              <a:t>Sprejet</a:t>
            </a:r>
            <a:r>
              <a:rPr lang="en-GB" dirty="0"/>
              <a:t> </a:t>
            </a:r>
            <a:r>
              <a:rPr lang="en-GB" dirty="0" err="1"/>
              <a:t>leta</a:t>
            </a:r>
            <a:r>
              <a:rPr lang="en-GB" dirty="0"/>
              <a:t> 2020: </a:t>
            </a:r>
            <a:r>
              <a:rPr lang="en-GB" dirty="0" err="1"/>
              <a:t>Namenjen</a:t>
            </a:r>
            <a:r>
              <a:rPr lang="en-GB" dirty="0"/>
              <a:t> </a:t>
            </a:r>
            <a:r>
              <a:rPr lang="en-GB" dirty="0" err="1"/>
              <a:t>zmanjšanju</a:t>
            </a:r>
            <a:r>
              <a:rPr lang="en-GB" dirty="0"/>
              <a:t> </a:t>
            </a:r>
            <a:r>
              <a:rPr lang="en-GB" dirty="0" err="1"/>
              <a:t>plastičnih</a:t>
            </a:r>
            <a:r>
              <a:rPr lang="en-GB" dirty="0"/>
              <a:t> </a:t>
            </a:r>
            <a:r>
              <a:rPr lang="en-GB" dirty="0" err="1"/>
              <a:t>odpadkov</a:t>
            </a:r>
            <a:r>
              <a:rPr lang="en-GB" dirty="0"/>
              <a:t> in </a:t>
            </a:r>
            <a:r>
              <a:rPr lang="en-GB" dirty="0" err="1"/>
              <a:t>spodbujanju</a:t>
            </a:r>
            <a:r>
              <a:rPr lang="en-GB" dirty="0"/>
              <a:t> </a:t>
            </a:r>
            <a:r>
              <a:rPr lang="en-GB" dirty="0" err="1"/>
              <a:t>krožnega</a:t>
            </a:r>
            <a:r>
              <a:rPr lang="en-GB" dirty="0"/>
              <a:t> </a:t>
            </a:r>
            <a:r>
              <a:rPr lang="en-GB" dirty="0" err="1"/>
              <a:t>gospodarstva</a:t>
            </a:r>
            <a:r>
              <a:rPr lang="en-GB" dirty="0"/>
              <a:t>.</a:t>
            </a:r>
          </a:p>
          <a:p>
            <a:pPr lvl="1">
              <a:lnSpc>
                <a:spcPct val="170000"/>
              </a:lnSpc>
            </a:pPr>
            <a:r>
              <a:rPr lang="en-GB" b="1" dirty="0" err="1"/>
              <a:t>Ključna</a:t>
            </a:r>
            <a:r>
              <a:rPr lang="en-GB" b="1" dirty="0"/>
              <a:t> </a:t>
            </a:r>
            <a:r>
              <a:rPr lang="en-GB" b="1" dirty="0" err="1"/>
              <a:t>določba</a:t>
            </a:r>
            <a:r>
              <a:rPr lang="en-GB" b="1" dirty="0"/>
              <a:t>:</a:t>
            </a:r>
            <a:r>
              <a:rPr lang="en-GB" dirty="0"/>
              <a:t> Do 1. </a:t>
            </a:r>
            <a:r>
              <a:rPr lang="en-GB" dirty="0" err="1"/>
              <a:t>januarja</a:t>
            </a:r>
            <a:r>
              <a:rPr lang="en-GB" dirty="0"/>
              <a:t> 2025 </a:t>
            </a:r>
            <a:r>
              <a:rPr lang="en-GB" dirty="0" err="1"/>
              <a:t>morajo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vsi</a:t>
            </a:r>
            <a:r>
              <a:rPr lang="en-GB" dirty="0"/>
              <a:t> </a:t>
            </a:r>
            <a:r>
              <a:rPr lang="en-GB" dirty="0" err="1"/>
              <a:t>novi</a:t>
            </a:r>
            <a:r>
              <a:rPr lang="en-GB" dirty="0"/>
              <a:t> </a:t>
            </a:r>
            <a:r>
              <a:rPr lang="en-GB" dirty="0" err="1"/>
              <a:t>pralni</a:t>
            </a:r>
            <a:r>
              <a:rPr lang="en-GB" dirty="0"/>
              <a:t> </a:t>
            </a:r>
            <a:r>
              <a:rPr lang="en-GB" dirty="0" err="1"/>
              <a:t>stroji</a:t>
            </a:r>
            <a:r>
              <a:rPr lang="en-GB" dirty="0"/>
              <a:t>, </a:t>
            </a:r>
            <a:r>
              <a:rPr lang="en-GB" dirty="0" err="1"/>
              <a:t>prodani</a:t>
            </a:r>
            <a:r>
              <a:rPr lang="en-GB" dirty="0"/>
              <a:t> v </a:t>
            </a:r>
            <a:r>
              <a:rPr lang="en-GB" dirty="0" err="1"/>
              <a:t>Franciji</a:t>
            </a:r>
            <a:r>
              <a:rPr lang="en-GB" dirty="0"/>
              <a:t>, </a:t>
            </a:r>
            <a:r>
              <a:rPr lang="en-GB" dirty="0" err="1"/>
              <a:t>opremljeni</a:t>
            </a:r>
            <a:r>
              <a:rPr lang="en-GB" dirty="0"/>
              <a:t> s </a:t>
            </a:r>
            <a:r>
              <a:rPr lang="en-GB" dirty="0" err="1"/>
              <a:t>filtrom</a:t>
            </a:r>
            <a:r>
              <a:rPr lang="en-GB" dirty="0"/>
              <a:t> za </a:t>
            </a:r>
            <a:r>
              <a:rPr lang="en-GB" dirty="0" err="1"/>
              <a:t>zajem</a:t>
            </a:r>
            <a:r>
              <a:rPr lang="en-GB" dirty="0"/>
              <a:t> </a:t>
            </a:r>
            <a:r>
              <a:rPr lang="en-GB" dirty="0" err="1"/>
              <a:t>mikroplastike</a:t>
            </a:r>
            <a:r>
              <a:rPr lang="en-GB" dirty="0"/>
              <a:t>.</a:t>
            </a:r>
          </a:p>
          <a:p>
            <a:pPr lvl="1">
              <a:lnSpc>
                <a:spcPct val="170000"/>
              </a:lnSpc>
            </a:pPr>
            <a:r>
              <a:rPr lang="en-GB" b="1" dirty="0" err="1"/>
              <a:t>Cilj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Preprečiti</a:t>
            </a:r>
            <a:r>
              <a:rPr lang="en-GB" dirty="0"/>
              <a:t>, da bi </a:t>
            </a:r>
            <a:r>
              <a:rPr lang="en-GB" dirty="0" err="1"/>
              <a:t>mikroplastična</a:t>
            </a:r>
            <a:r>
              <a:rPr lang="en-GB" dirty="0"/>
              <a:t> </a:t>
            </a:r>
            <a:r>
              <a:rPr lang="en-GB" dirty="0" err="1"/>
              <a:t>vlakna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sintetičnih</a:t>
            </a:r>
            <a:r>
              <a:rPr lang="en-GB" dirty="0"/>
              <a:t> </a:t>
            </a:r>
            <a:r>
              <a:rPr lang="en-GB" dirty="0" err="1"/>
              <a:t>oblačil</a:t>
            </a:r>
            <a:r>
              <a:rPr lang="en-GB" dirty="0"/>
              <a:t> </a:t>
            </a:r>
            <a:r>
              <a:rPr lang="en-GB" dirty="0" err="1"/>
              <a:t>vstopila</a:t>
            </a:r>
            <a:r>
              <a:rPr lang="en-GB" dirty="0"/>
              <a:t> v </a:t>
            </a:r>
            <a:r>
              <a:rPr lang="en-GB" dirty="0" err="1"/>
              <a:t>vodne</a:t>
            </a:r>
            <a:r>
              <a:rPr lang="en-GB" dirty="0"/>
              <a:t> </a:t>
            </a:r>
            <a:r>
              <a:rPr lang="en-GB" dirty="0" err="1"/>
              <a:t>poti</a:t>
            </a:r>
            <a:r>
              <a:rPr lang="en-GB" dirty="0"/>
              <a:t> med </a:t>
            </a:r>
            <a:r>
              <a:rPr lang="en-GB" dirty="0" err="1"/>
              <a:t>pralnimi</a:t>
            </a:r>
            <a:r>
              <a:rPr lang="en-GB" dirty="0"/>
              <a:t> </a:t>
            </a:r>
            <a:r>
              <a:rPr lang="en-GB" dirty="0" err="1"/>
              <a:t>cikli</a:t>
            </a:r>
            <a:r>
              <a:rPr lang="en-GB" dirty="0"/>
              <a:t>.</a:t>
            </a:r>
          </a:p>
          <a:p>
            <a:pPr lvl="1">
              <a:lnSpc>
                <a:spcPct val="170000"/>
              </a:lnSpc>
            </a:pPr>
            <a:r>
              <a:rPr lang="en-GB" b="1" dirty="0" err="1"/>
              <a:t>Izvedba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Proizvajalci</a:t>
            </a:r>
            <a:r>
              <a:rPr lang="en-GB" dirty="0"/>
              <a:t> </a:t>
            </a:r>
            <a:r>
              <a:rPr lang="en-GB" dirty="0" err="1"/>
              <a:t>morajo</a:t>
            </a:r>
            <a:r>
              <a:rPr lang="en-GB" dirty="0"/>
              <a:t> </a:t>
            </a:r>
            <a:r>
              <a:rPr lang="en-GB" dirty="0" err="1"/>
              <a:t>načrtovati</a:t>
            </a:r>
            <a:r>
              <a:rPr lang="en-GB" dirty="0"/>
              <a:t> in </a:t>
            </a:r>
            <a:r>
              <a:rPr lang="en-GB" dirty="0" err="1"/>
              <a:t>integrirati</a:t>
            </a:r>
            <a:r>
              <a:rPr lang="en-GB" dirty="0"/>
              <a:t> </a:t>
            </a:r>
            <a:r>
              <a:rPr lang="en-GB" dirty="0" err="1"/>
              <a:t>filtre</a:t>
            </a:r>
            <a:r>
              <a:rPr lang="en-GB" dirty="0"/>
              <a:t>, ki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zajamejo</a:t>
            </a:r>
            <a:r>
              <a:rPr lang="en-GB" dirty="0"/>
              <a:t> </a:t>
            </a:r>
            <a:r>
              <a:rPr lang="en-GB" dirty="0" err="1"/>
              <a:t>mikroplastiko</a:t>
            </a:r>
            <a:r>
              <a:rPr lang="en-GB" dirty="0"/>
              <a:t>.</a:t>
            </a:r>
          </a:p>
          <a:p>
            <a:pPr lvl="1">
              <a:lnSpc>
                <a:spcPct val="170000"/>
              </a:lnSpc>
            </a:pPr>
            <a:r>
              <a:rPr lang="en-GB" b="1" dirty="0" err="1"/>
              <a:t>Vpliv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Pričakuje</a:t>
            </a:r>
            <a:r>
              <a:rPr lang="en-GB" dirty="0"/>
              <a:t> se, da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bistveno</a:t>
            </a:r>
            <a:r>
              <a:rPr lang="en-GB" dirty="0"/>
              <a:t> </a:t>
            </a:r>
            <a:r>
              <a:rPr lang="en-GB" dirty="0" err="1"/>
              <a:t>zmanjšal</a:t>
            </a:r>
            <a:r>
              <a:rPr lang="en-GB" dirty="0"/>
              <a:t> </a:t>
            </a:r>
            <a:r>
              <a:rPr lang="en-GB" dirty="0" err="1"/>
              <a:t>količino</a:t>
            </a:r>
            <a:r>
              <a:rPr lang="en-GB" dirty="0"/>
              <a:t> </a:t>
            </a:r>
            <a:r>
              <a:rPr lang="en-GB" dirty="0" err="1"/>
              <a:t>mikroplastičnega</a:t>
            </a:r>
            <a:r>
              <a:rPr lang="en-GB" dirty="0"/>
              <a:t> </a:t>
            </a:r>
            <a:r>
              <a:rPr lang="en-GB" dirty="0" err="1"/>
              <a:t>onesnaževanja</a:t>
            </a:r>
            <a:r>
              <a:rPr lang="en-GB" dirty="0"/>
              <a:t>, ki se </a:t>
            </a:r>
            <a:r>
              <a:rPr lang="en-GB" dirty="0" err="1"/>
              <a:t>sprosti</a:t>
            </a:r>
            <a:r>
              <a:rPr lang="en-GB" dirty="0"/>
              <a:t> v </a:t>
            </a:r>
            <a:r>
              <a:rPr lang="en-GB" dirty="0" err="1"/>
              <a:t>okolje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gospodinjskih</a:t>
            </a:r>
            <a:r>
              <a:rPr lang="en-GB" dirty="0"/>
              <a:t> </a:t>
            </a:r>
            <a:r>
              <a:rPr lang="en-GB" dirty="0" err="1"/>
              <a:t>pralnih</a:t>
            </a:r>
            <a:r>
              <a:rPr lang="en-GB" dirty="0"/>
              <a:t> </a:t>
            </a:r>
            <a:r>
              <a:rPr lang="en-GB" dirty="0" err="1"/>
              <a:t>strojev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err="1"/>
              <a:t>Cilji</a:t>
            </a:r>
            <a:r>
              <a:rPr lang="en-GB" dirty="0"/>
              <a:t> </a:t>
            </a:r>
            <a:r>
              <a:rPr lang="en-GB" dirty="0" err="1"/>
              <a:t>Clera.One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err="1"/>
              <a:t>Ridurre</a:t>
            </a:r>
            <a:r>
              <a:rPr lang="en-GB" b="1" dirty="0"/>
              <a:t> </a:t>
            </a:r>
            <a:r>
              <a:rPr lang="en-GB" b="1" dirty="0" err="1"/>
              <a:t>l'impatto</a:t>
            </a:r>
            <a:r>
              <a:rPr lang="en-GB" b="1" dirty="0"/>
              <a:t> </a:t>
            </a:r>
            <a:r>
              <a:rPr lang="en-GB" b="1" dirty="0" err="1"/>
              <a:t>ambientale</a:t>
            </a:r>
            <a:r>
              <a:rPr lang="en-GB" b="1" dirty="0"/>
              <a:t> </a:t>
            </a:r>
            <a:r>
              <a:rPr lang="en-GB" b="1" dirty="0" err="1"/>
              <a:t>nelle</a:t>
            </a:r>
            <a:r>
              <a:rPr lang="en-GB" b="1" dirty="0"/>
              <a:t> </a:t>
            </a:r>
            <a:r>
              <a:rPr lang="en-GB" b="1" dirty="0" err="1"/>
              <a:t>industrie</a:t>
            </a:r>
            <a:r>
              <a:rPr lang="en-GB" b="1" dirty="0"/>
              <a:t> ad alto </a:t>
            </a:r>
            <a:r>
              <a:rPr lang="en-GB" b="1" dirty="0" err="1"/>
              <a:t>consumo</a:t>
            </a:r>
            <a:r>
              <a:rPr lang="en-GB" b="1" dirty="0"/>
              <a:t> di </a:t>
            </a:r>
            <a:r>
              <a:rPr lang="en-GB" b="1" dirty="0" err="1"/>
              <a:t>acqua</a:t>
            </a:r>
            <a:r>
              <a:rPr lang="en-GB" b="1" dirty="0"/>
              <a:t>.</a:t>
            </a:r>
          </a:p>
          <a:p>
            <a:pPr marL="0" indent="0">
              <a:buNone/>
            </a:pPr>
            <a:r>
              <a:rPr lang="en-GB" dirty="0" err="1"/>
              <a:t>Visione</a:t>
            </a:r>
            <a:r>
              <a:rPr lang="en-GB" dirty="0"/>
              <a:t>: Le </a:t>
            </a:r>
            <a:r>
              <a:rPr lang="en-GB" dirty="0" err="1"/>
              <a:t>industrie</a:t>
            </a:r>
            <a:r>
              <a:rPr lang="en-GB" dirty="0"/>
              <a:t> </a:t>
            </a:r>
            <a:r>
              <a:rPr lang="en-GB" dirty="0" err="1"/>
              <a:t>ottimizzano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 per un </a:t>
            </a:r>
            <a:r>
              <a:rPr lang="en-GB" dirty="0" err="1"/>
              <a:t>futuro</a:t>
            </a:r>
            <a:r>
              <a:rPr lang="en-GB" dirty="0"/>
              <a:t> </a:t>
            </a:r>
            <a:r>
              <a:rPr lang="en-GB" dirty="0" err="1"/>
              <a:t>sostenibile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Zmanjšati</a:t>
            </a:r>
            <a:r>
              <a:rPr lang="en-GB" dirty="0"/>
              <a:t> </a:t>
            </a:r>
            <a:r>
              <a:rPr lang="en-GB" dirty="0" err="1"/>
              <a:t>okoljski</a:t>
            </a:r>
            <a:r>
              <a:rPr lang="en-GB" dirty="0"/>
              <a:t> </a:t>
            </a:r>
            <a:r>
              <a:rPr lang="en-GB" dirty="0" err="1"/>
              <a:t>vpliv</a:t>
            </a:r>
            <a:r>
              <a:rPr lang="en-GB" dirty="0"/>
              <a:t> v </a:t>
            </a:r>
            <a:r>
              <a:rPr lang="en-GB" dirty="0" err="1"/>
              <a:t>industrijah</a:t>
            </a:r>
            <a:r>
              <a:rPr lang="en-GB" dirty="0"/>
              <a:t> z </a:t>
            </a:r>
            <a:r>
              <a:rPr lang="en-GB" dirty="0" err="1"/>
              <a:t>visoko</a:t>
            </a:r>
            <a:r>
              <a:rPr lang="en-GB" dirty="0"/>
              <a:t> </a:t>
            </a:r>
            <a:r>
              <a:rPr lang="en-GB" dirty="0" err="1"/>
              <a:t>porabo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</a:t>
            </a:r>
          </a:p>
          <a:p>
            <a:r>
              <a:rPr lang="en-GB" b="1" dirty="0" err="1"/>
              <a:t>Vizija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Industrije</a:t>
            </a:r>
            <a:r>
              <a:rPr lang="en-GB" dirty="0"/>
              <a:t> </a:t>
            </a:r>
            <a:r>
              <a:rPr lang="en-GB" dirty="0" err="1"/>
              <a:t>optimizirajo</a:t>
            </a:r>
            <a:r>
              <a:rPr lang="en-GB" dirty="0"/>
              <a:t> </a:t>
            </a:r>
            <a:r>
              <a:rPr lang="en-GB" dirty="0" err="1"/>
              <a:t>uporabo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za </a:t>
            </a:r>
            <a:r>
              <a:rPr lang="en-GB" dirty="0" err="1"/>
              <a:t>trajnostno</a:t>
            </a:r>
            <a:r>
              <a:rPr lang="en-GB" dirty="0"/>
              <a:t> </a:t>
            </a:r>
            <a:r>
              <a:rPr lang="en-GB" dirty="0" err="1"/>
              <a:t>prihodnost</a:t>
            </a:r>
            <a:r>
              <a:rPr lang="en-GB" dirty="0"/>
              <a:t>.</a:t>
            </a:r>
          </a:p>
          <a:p>
            <a:r>
              <a:rPr lang="en-GB" b="1" dirty="0" err="1"/>
              <a:t>Glavni</a:t>
            </a:r>
            <a:r>
              <a:rPr lang="en-GB" b="1" dirty="0"/>
              <a:t> </a:t>
            </a:r>
            <a:r>
              <a:rPr lang="en-GB" b="1" dirty="0" err="1"/>
              <a:t>poudarki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b="1" dirty="0" err="1"/>
              <a:t>Digitalizacija</a:t>
            </a:r>
            <a:r>
              <a:rPr lang="en-GB" b="1" dirty="0"/>
              <a:t> </a:t>
            </a:r>
            <a:r>
              <a:rPr lang="en-GB" b="1" dirty="0" err="1"/>
              <a:t>odpadnih</a:t>
            </a:r>
            <a:r>
              <a:rPr lang="en-GB" b="1" dirty="0"/>
              <a:t> </a:t>
            </a:r>
            <a:r>
              <a:rPr lang="en-GB" b="1" dirty="0" err="1"/>
              <a:t>vod</a:t>
            </a:r>
            <a:r>
              <a:rPr lang="en-GB" b="1" dirty="0"/>
              <a:t> za </a:t>
            </a:r>
            <a:r>
              <a:rPr lang="en-GB" b="1" dirty="0" err="1"/>
              <a:t>bolj</a:t>
            </a:r>
            <a:r>
              <a:rPr lang="en-GB" b="1" dirty="0"/>
              <a:t> </a:t>
            </a:r>
            <a:r>
              <a:rPr lang="en-GB" b="1" dirty="0" err="1"/>
              <a:t>učinkovito</a:t>
            </a:r>
            <a:r>
              <a:rPr lang="en-GB" b="1" dirty="0"/>
              <a:t> in </a:t>
            </a:r>
            <a:r>
              <a:rPr lang="en-GB" b="1" dirty="0" err="1"/>
              <a:t>pregledno</a:t>
            </a:r>
            <a:r>
              <a:rPr lang="en-GB" b="1" dirty="0"/>
              <a:t> </a:t>
            </a:r>
            <a:r>
              <a:rPr lang="en-GB" b="1" dirty="0" err="1"/>
              <a:t>upravljanje</a:t>
            </a:r>
            <a:r>
              <a:rPr lang="en-GB" b="1" dirty="0"/>
              <a:t>.</a:t>
            </a:r>
            <a:endParaRPr lang="en-GB" dirty="0"/>
          </a:p>
          <a:p>
            <a:pPr lvl="1"/>
            <a:r>
              <a:rPr lang="en-GB" b="1" dirty="0" err="1"/>
              <a:t>Spodbujanje</a:t>
            </a:r>
            <a:r>
              <a:rPr lang="en-GB" b="1" dirty="0"/>
              <a:t> ESG </a:t>
            </a:r>
            <a:r>
              <a:rPr lang="en-GB" b="1" dirty="0" err="1"/>
              <a:t>ciljev</a:t>
            </a:r>
            <a:r>
              <a:rPr lang="en-GB" b="1" dirty="0"/>
              <a:t> (</a:t>
            </a:r>
            <a:r>
              <a:rPr lang="en-GB" b="1" dirty="0" err="1"/>
              <a:t>okoljski</a:t>
            </a:r>
            <a:r>
              <a:rPr lang="en-GB" b="1" dirty="0"/>
              <a:t>, </a:t>
            </a:r>
            <a:r>
              <a:rPr lang="en-GB" b="1" dirty="0" err="1"/>
              <a:t>družbeni</a:t>
            </a:r>
            <a:r>
              <a:rPr lang="en-GB" b="1" dirty="0"/>
              <a:t> in </a:t>
            </a:r>
            <a:r>
              <a:rPr lang="en-GB" b="1" dirty="0" err="1"/>
              <a:t>upravljavski</a:t>
            </a:r>
            <a:r>
              <a:rPr lang="en-GB" b="1" dirty="0"/>
              <a:t>).</a:t>
            </a:r>
            <a:endParaRPr lang="en-GB" dirty="0"/>
          </a:p>
          <a:p>
            <a:pPr lvl="1"/>
            <a:r>
              <a:rPr lang="en-GB" b="1" dirty="0" err="1"/>
              <a:t>Recikliranje</a:t>
            </a:r>
            <a:r>
              <a:rPr lang="en-GB" b="1" dirty="0"/>
              <a:t> </a:t>
            </a:r>
            <a:r>
              <a:rPr lang="en-GB" b="1" dirty="0" err="1"/>
              <a:t>vode</a:t>
            </a:r>
            <a:r>
              <a:rPr lang="en-GB" b="1" dirty="0"/>
              <a:t>.</a:t>
            </a:r>
            <a:endParaRPr lang="en-GB" dirty="0"/>
          </a:p>
          <a:p>
            <a:pPr lvl="1"/>
            <a:r>
              <a:rPr lang="en-GB" b="1" dirty="0" err="1"/>
              <a:t>Zmanjševanje</a:t>
            </a:r>
            <a:r>
              <a:rPr lang="en-GB" b="1" dirty="0"/>
              <a:t> </a:t>
            </a:r>
            <a:r>
              <a:rPr lang="en-GB" b="1" dirty="0" err="1"/>
              <a:t>mikroplastike</a:t>
            </a:r>
            <a:r>
              <a:rPr lang="en-GB" b="1" dirty="0"/>
              <a:t>.</a:t>
            </a:r>
            <a:endParaRPr lang="en-GB" dirty="0"/>
          </a:p>
          <a:p>
            <a:pPr lvl="1"/>
            <a:r>
              <a:rPr lang="en-GB" b="1" dirty="0" err="1"/>
              <a:t>Zmanjševanje</a:t>
            </a:r>
            <a:r>
              <a:rPr lang="en-GB" b="1" dirty="0"/>
              <a:t> </a:t>
            </a:r>
            <a:r>
              <a:rPr lang="en-GB" b="1" dirty="0" err="1"/>
              <a:t>mikropolutantom</a:t>
            </a:r>
            <a:r>
              <a:rPr lang="en-GB" b="1" dirty="0"/>
              <a:t>, </a:t>
            </a:r>
            <a:r>
              <a:rPr lang="en-GB" b="1" dirty="0" err="1"/>
              <a:t>kot</a:t>
            </a:r>
            <a:r>
              <a:rPr lang="en-GB" b="1" dirty="0"/>
              <a:t> so PFAs.</a:t>
            </a:r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7137" y="6204909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2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86172-2B49-33B4-7AF5-2A36A23D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07F5E-4B24-875D-821D-AA6FE4A6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27BA86-985E-CFC4-509F-DE14464BC290}"/>
              </a:ext>
            </a:extLst>
          </p:cNvPr>
          <p:cNvSpPr/>
          <p:nvPr/>
        </p:nvSpPr>
        <p:spPr>
          <a:xfrm>
            <a:off x="0" y="1120218"/>
            <a:ext cx="9144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DE6718-EAD7-5B10-31AF-23AF249CBAF1}"/>
              </a:ext>
            </a:extLst>
          </p:cNvPr>
          <p:cNvSpPr txBox="1"/>
          <p:nvPr/>
        </p:nvSpPr>
        <p:spPr>
          <a:xfrm>
            <a:off x="399911" y="1702643"/>
            <a:ext cx="4708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 / </a:t>
            </a:r>
            <a:r>
              <a:rPr lang="it-IT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990EE4-7424-ABFE-5D25-A59B27A74764}"/>
              </a:ext>
            </a:extLst>
          </p:cNvPr>
          <p:cNvSpPr txBox="1"/>
          <p:nvPr/>
        </p:nvSpPr>
        <p:spPr>
          <a:xfrm>
            <a:off x="5724976" y="1637327"/>
            <a:ext cx="3483942" cy="240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sl-SI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SEGUCI / SLEDI NAM:</a:t>
            </a:r>
            <a:endParaRPr lang="it-IT" sz="1400" b="1" dirty="0">
              <a:solidFill>
                <a:schemeClr val="accent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www.ita-slo.eu/wabin</a:t>
            </a:r>
            <a:endParaRPr lang="sl-SI" sz="1200" kern="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facebook.com/</a:t>
            </a:r>
            <a:r>
              <a:rPr lang="it-IT" sz="1200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Interregwabin</a:t>
            </a: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Italia-</a:t>
            </a:r>
            <a:r>
              <a:rPr lang="it-IT" sz="1200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Slovenija</a:t>
            </a:r>
            <a:r>
              <a:rPr lang="it-IT" sz="12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WABIN</a:t>
            </a:r>
          </a:p>
          <a:p>
            <a:pPr>
              <a:lnSpc>
                <a:spcPct val="250000"/>
              </a:lnSpc>
            </a:pPr>
            <a:endParaRPr lang="it-IT" sz="1200" ker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D77A17-2BEB-8F8C-9C7C-B9B5517E1697}"/>
              </a:ext>
            </a:extLst>
          </p:cNvPr>
          <p:cNvSpPr txBox="1"/>
          <p:nvPr/>
        </p:nvSpPr>
        <p:spPr>
          <a:xfrm>
            <a:off x="555080" y="6386798"/>
            <a:ext cx="79602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0565B3D-B298-B235-3EC7-A3F2C943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12" y="2394661"/>
            <a:ext cx="252308" cy="2523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72DD65E-08A9-0B11-99FF-470E3AE58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312" y="2852056"/>
            <a:ext cx="252308" cy="2523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5F8B1C1-1656-6B21-B81D-0723990F6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6" r="13324" b="48827"/>
          <a:stretch/>
        </p:blipFill>
        <p:spPr>
          <a:xfrm>
            <a:off x="0" y="4364183"/>
            <a:ext cx="4264006" cy="18575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84BE8-01F4-F44E-2C6F-95330503572F}"/>
              </a:ext>
            </a:extLst>
          </p:cNvPr>
          <p:cNvSpPr txBox="1"/>
          <p:nvPr/>
        </p:nvSpPr>
        <p:spPr>
          <a:xfrm>
            <a:off x="478355" y="3617685"/>
            <a:ext cx="4444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Contatti/ </a:t>
            </a:r>
            <a:r>
              <a:rPr lang="it-IT" sz="1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endParaRPr lang="it-IT" sz="1400" b="1" dirty="0">
              <a:solidFill>
                <a:schemeClr val="accent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kostja@clera.one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FADDC7-09FA-1D3D-D94B-EFC7D85E40F3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3B98098-3DC0-A9D0-9200-69759077F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83" y="11324"/>
            <a:ext cx="3128848" cy="11142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3D9CE1-541C-B254-5680-C3689B072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2312" y="3269469"/>
            <a:ext cx="252310" cy="2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dirty="0" err="1"/>
              <a:t>Globalna</a:t>
            </a:r>
            <a:r>
              <a:rPr lang="en-GB" dirty="0"/>
              <a:t> </a:t>
            </a:r>
            <a:r>
              <a:rPr lang="en-GB" dirty="0" err="1"/>
              <a:t>kriza</a:t>
            </a:r>
            <a:r>
              <a:rPr lang="en-GB" dirty="0"/>
              <a:t> </a:t>
            </a:r>
            <a:r>
              <a:rPr lang="en-GB" dirty="0" err="1"/>
              <a:t>vode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D22D453-4CD7-47BA-0BB4-38D048E6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Pomanjkanje</a:t>
            </a:r>
            <a:r>
              <a:rPr lang="en-GB" b="1" dirty="0"/>
              <a:t> </a:t>
            </a:r>
            <a:r>
              <a:rPr lang="en-GB" b="1" dirty="0" err="1"/>
              <a:t>vode</a:t>
            </a:r>
            <a:r>
              <a:rPr lang="en-GB" b="1" dirty="0"/>
              <a:t>: </a:t>
            </a:r>
            <a:r>
              <a:rPr lang="en-GB" dirty="0"/>
              <a:t>30-40 % </a:t>
            </a:r>
            <a:r>
              <a:rPr lang="en-GB" dirty="0" err="1"/>
              <a:t>sveta</a:t>
            </a:r>
            <a:r>
              <a:rPr lang="en-GB" dirty="0"/>
              <a:t> </a:t>
            </a:r>
            <a:r>
              <a:rPr lang="en-GB" dirty="0" err="1"/>
              <a:t>doživlja</a:t>
            </a:r>
            <a:r>
              <a:rPr lang="en-GB" dirty="0"/>
              <a:t> </a:t>
            </a:r>
            <a:r>
              <a:rPr lang="en-GB" dirty="0" err="1"/>
              <a:t>hudo</a:t>
            </a:r>
            <a:r>
              <a:rPr lang="en-GB" dirty="0"/>
              <a:t> </a:t>
            </a:r>
            <a:r>
              <a:rPr lang="en-GB" dirty="0" err="1"/>
              <a:t>pomanjkanje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 err="1"/>
              <a:t>Rast</a:t>
            </a:r>
            <a:r>
              <a:rPr lang="en-GB" b="1" dirty="0"/>
              <a:t> </a:t>
            </a:r>
            <a:r>
              <a:rPr lang="en-GB" b="1" dirty="0" err="1"/>
              <a:t>prebivalstva</a:t>
            </a:r>
            <a:r>
              <a:rPr lang="en-GB" b="1" dirty="0"/>
              <a:t> in </a:t>
            </a:r>
            <a:r>
              <a:rPr lang="en-GB" b="1" dirty="0" err="1"/>
              <a:t>urbanizacija</a:t>
            </a:r>
            <a:r>
              <a:rPr lang="en-GB" b="1" dirty="0"/>
              <a:t>: </a:t>
            </a:r>
            <a:r>
              <a:rPr lang="en-GB" dirty="0" err="1"/>
              <a:t>Povečanje</a:t>
            </a:r>
            <a:r>
              <a:rPr lang="en-GB" dirty="0"/>
              <a:t> </a:t>
            </a:r>
            <a:r>
              <a:rPr lang="en-GB" dirty="0" err="1"/>
              <a:t>povpraševanja</a:t>
            </a:r>
            <a:r>
              <a:rPr lang="en-GB" dirty="0"/>
              <a:t> po </a:t>
            </a:r>
            <a:r>
              <a:rPr lang="en-GB" dirty="0" err="1"/>
              <a:t>vodi</a:t>
            </a:r>
            <a:r>
              <a:rPr lang="en-GB" dirty="0"/>
              <a:t> v </a:t>
            </a:r>
            <a:r>
              <a:rPr lang="en-GB" dirty="0" err="1"/>
              <a:t>urbanih</a:t>
            </a:r>
            <a:r>
              <a:rPr lang="en-GB" dirty="0"/>
              <a:t> </a:t>
            </a:r>
            <a:r>
              <a:rPr lang="en-GB" dirty="0" err="1"/>
              <a:t>območjih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Podnebne</a:t>
            </a:r>
            <a:r>
              <a:rPr lang="en-GB" b="1" dirty="0"/>
              <a:t> </a:t>
            </a:r>
            <a:r>
              <a:rPr lang="en-GB" b="1" dirty="0" err="1"/>
              <a:t>spremembe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Vpliv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razpoložljivost</a:t>
            </a:r>
            <a:r>
              <a:rPr lang="en-GB" dirty="0"/>
              <a:t> in </a:t>
            </a:r>
            <a:r>
              <a:rPr lang="en-GB" dirty="0" err="1"/>
              <a:t>distribucijo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0891E0-E5B4-9AB6-2900-35EE61211616}"/>
              </a:ext>
            </a:extLst>
          </p:cNvPr>
          <p:cNvSpPr txBox="1"/>
          <p:nvPr/>
        </p:nvSpPr>
        <p:spPr>
          <a:xfrm>
            <a:off x="3743325" y="131466"/>
            <a:ext cx="5400675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EF0BCC29-665C-9B3E-4F6F-149E06B3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dirty="0" err="1"/>
              <a:t>Industrijska</a:t>
            </a:r>
            <a:r>
              <a:rPr lang="en-GB" dirty="0"/>
              <a:t> </a:t>
            </a:r>
            <a:r>
              <a:rPr lang="en-GB" dirty="0" err="1"/>
              <a:t>raba</a:t>
            </a:r>
            <a:r>
              <a:rPr lang="en-GB" dirty="0"/>
              <a:t> </a:t>
            </a:r>
            <a:r>
              <a:rPr lang="en-GB" dirty="0" err="1"/>
              <a:t>vode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/>
          <a:lstStyle/>
          <a:p>
            <a:r>
              <a:rPr lang="en-GB" b="1" dirty="0" err="1"/>
              <a:t>Industrije</a:t>
            </a:r>
            <a:r>
              <a:rPr lang="en-GB" b="1" dirty="0"/>
              <a:t> z </a:t>
            </a:r>
            <a:r>
              <a:rPr lang="en-GB" b="1" dirty="0" err="1"/>
              <a:t>visoko</a:t>
            </a:r>
            <a:r>
              <a:rPr lang="en-GB" b="1" dirty="0"/>
              <a:t> </a:t>
            </a:r>
            <a:r>
              <a:rPr lang="en-GB" b="1" dirty="0" err="1"/>
              <a:t>porabo</a:t>
            </a:r>
            <a:r>
              <a:rPr lang="en-GB" b="1" dirty="0"/>
              <a:t> </a:t>
            </a:r>
            <a:r>
              <a:rPr lang="en-GB" b="1" dirty="0" err="1"/>
              <a:t>vode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Tekstil</a:t>
            </a:r>
            <a:r>
              <a:rPr lang="en-GB" dirty="0"/>
              <a:t>, </a:t>
            </a:r>
            <a:r>
              <a:rPr lang="en-GB" dirty="0" err="1"/>
              <a:t>predelava</a:t>
            </a:r>
            <a:r>
              <a:rPr lang="en-GB" dirty="0"/>
              <a:t> </a:t>
            </a:r>
            <a:r>
              <a:rPr lang="en-GB" dirty="0" err="1"/>
              <a:t>hrane</a:t>
            </a:r>
            <a:r>
              <a:rPr lang="en-GB" dirty="0"/>
              <a:t>, </a:t>
            </a:r>
            <a:r>
              <a:rPr lang="en-GB" dirty="0" err="1"/>
              <a:t>pralnice</a:t>
            </a:r>
            <a:r>
              <a:rPr lang="en-GB" dirty="0"/>
              <a:t> so pod </a:t>
            </a:r>
            <a:r>
              <a:rPr lang="en-GB" dirty="0" err="1"/>
              <a:t>ekonomskim</a:t>
            </a:r>
            <a:r>
              <a:rPr lang="en-GB" dirty="0"/>
              <a:t> in </a:t>
            </a:r>
            <a:r>
              <a:rPr lang="en-GB" dirty="0" err="1"/>
              <a:t>normativnim</a:t>
            </a:r>
            <a:r>
              <a:rPr lang="en-GB" dirty="0"/>
              <a:t> </a:t>
            </a:r>
            <a:r>
              <a:rPr lang="en-GB" dirty="0" err="1"/>
              <a:t>pritiskom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Potreba</a:t>
            </a:r>
            <a:r>
              <a:rPr lang="en-GB" b="1" dirty="0"/>
              <a:t> po </a:t>
            </a:r>
            <a:r>
              <a:rPr lang="en-GB" b="1" dirty="0" err="1"/>
              <a:t>trajnostnih</a:t>
            </a:r>
            <a:r>
              <a:rPr lang="en-GB" b="1" dirty="0"/>
              <a:t> </a:t>
            </a:r>
            <a:r>
              <a:rPr lang="en-GB" b="1" dirty="0" err="1"/>
              <a:t>praksah</a:t>
            </a:r>
            <a:r>
              <a:rPr lang="en-GB" b="1" dirty="0"/>
              <a:t>.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dirty="0" err="1"/>
              <a:t>Industrija</a:t>
            </a:r>
            <a:r>
              <a:rPr lang="en-GB" dirty="0"/>
              <a:t> </a:t>
            </a:r>
            <a:r>
              <a:rPr lang="en-GB" dirty="0" err="1"/>
              <a:t>pralnic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primer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/>
              <a:t>Okoljski</a:t>
            </a:r>
            <a:r>
              <a:rPr lang="en-GB" b="1" dirty="0"/>
              <a:t> </a:t>
            </a:r>
            <a:r>
              <a:rPr lang="en-GB" b="1" dirty="0" err="1"/>
              <a:t>vpliv</a:t>
            </a:r>
            <a:r>
              <a:rPr lang="en-GB" b="1" dirty="0"/>
              <a:t> </a:t>
            </a:r>
            <a:r>
              <a:rPr lang="en-GB" b="1" dirty="0" err="1"/>
              <a:t>pranja</a:t>
            </a:r>
            <a:r>
              <a:rPr lang="en-GB" b="1" dirty="0"/>
              <a:t> </a:t>
            </a:r>
            <a:r>
              <a:rPr lang="en-GB" b="1" dirty="0" err="1"/>
              <a:t>perila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b="1" dirty="0" err="1"/>
              <a:t>Poraba</a:t>
            </a:r>
            <a:r>
              <a:rPr lang="en-GB" b="1" dirty="0"/>
              <a:t> </a:t>
            </a:r>
            <a:r>
              <a:rPr lang="en-GB" b="1" dirty="0" err="1"/>
              <a:t>vode</a:t>
            </a:r>
            <a:r>
              <a:rPr lang="en-GB" b="1" dirty="0"/>
              <a:t>:</a:t>
            </a:r>
            <a:r>
              <a:rPr lang="en-GB" dirty="0"/>
              <a:t> 73.584 </a:t>
            </a:r>
            <a:r>
              <a:rPr lang="en-GB" dirty="0" err="1"/>
              <a:t>milijonov</a:t>
            </a:r>
            <a:r>
              <a:rPr lang="en-GB" dirty="0"/>
              <a:t> </a:t>
            </a:r>
            <a:r>
              <a:rPr lang="en-GB" dirty="0" err="1"/>
              <a:t>litrov</a:t>
            </a:r>
            <a:r>
              <a:rPr lang="en-GB" dirty="0"/>
              <a:t> </a:t>
            </a:r>
            <a:r>
              <a:rPr lang="en-GB" dirty="0" err="1"/>
              <a:t>pitne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se </a:t>
            </a:r>
            <a:r>
              <a:rPr lang="en-GB" dirty="0" err="1"/>
              <a:t>letno</a:t>
            </a:r>
            <a:r>
              <a:rPr lang="en-GB" dirty="0"/>
              <a:t> </a:t>
            </a:r>
            <a:r>
              <a:rPr lang="en-GB" dirty="0" err="1"/>
              <a:t>porabi</a:t>
            </a:r>
            <a:r>
              <a:rPr lang="en-GB" dirty="0"/>
              <a:t> v </a:t>
            </a:r>
            <a:r>
              <a:rPr lang="en-GB" dirty="0" err="1"/>
              <a:t>Evropi</a:t>
            </a:r>
            <a:r>
              <a:rPr lang="en-GB" dirty="0"/>
              <a:t> za </a:t>
            </a:r>
            <a:r>
              <a:rPr lang="en-GB" dirty="0" err="1"/>
              <a:t>pranje</a:t>
            </a:r>
            <a:r>
              <a:rPr lang="en-GB" dirty="0"/>
              <a:t> </a:t>
            </a:r>
            <a:r>
              <a:rPr lang="en-GB" dirty="0" err="1"/>
              <a:t>rjuh</a:t>
            </a:r>
            <a:r>
              <a:rPr lang="en-GB" dirty="0"/>
              <a:t>.</a:t>
            </a:r>
          </a:p>
          <a:p>
            <a:r>
              <a:rPr lang="en-GB" b="1" dirty="0" err="1"/>
              <a:t>Emisije</a:t>
            </a:r>
            <a:r>
              <a:rPr lang="en-GB" b="1" dirty="0"/>
              <a:t> </a:t>
            </a:r>
            <a:r>
              <a:rPr lang="en-GB" b="1" dirty="0" err="1"/>
              <a:t>ogljika</a:t>
            </a:r>
            <a:r>
              <a:rPr lang="en-GB" b="1" dirty="0"/>
              <a:t>:</a:t>
            </a:r>
            <a:r>
              <a:rPr lang="en-GB" dirty="0"/>
              <a:t> 38.598.179 kg </a:t>
            </a:r>
            <a:r>
              <a:rPr lang="en-GB" dirty="0" err="1"/>
              <a:t>emisij</a:t>
            </a:r>
            <a:r>
              <a:rPr lang="en-GB" dirty="0"/>
              <a:t> CO2eq, </a:t>
            </a:r>
            <a:r>
              <a:rPr lang="en-GB" dirty="0" err="1"/>
              <a:t>kar</a:t>
            </a:r>
            <a:r>
              <a:rPr lang="en-GB" dirty="0"/>
              <a:t> je </a:t>
            </a:r>
            <a:r>
              <a:rPr lang="en-GB" dirty="0" err="1"/>
              <a:t>enako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prevoz</a:t>
            </a:r>
            <a:r>
              <a:rPr lang="en-GB" dirty="0"/>
              <a:t> 4.773-krat </a:t>
            </a:r>
            <a:r>
              <a:rPr lang="en-GB" dirty="0" err="1"/>
              <a:t>okoli</a:t>
            </a:r>
            <a:r>
              <a:rPr lang="en-GB" dirty="0"/>
              <a:t> </a:t>
            </a:r>
            <a:r>
              <a:rPr lang="en-GB" dirty="0" err="1"/>
              <a:t>sveta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dirty="0"/>
              <a:t>Drug </a:t>
            </a:r>
            <a:r>
              <a:rPr lang="en-GB" dirty="0" err="1"/>
              <a:t>okoljski</a:t>
            </a:r>
            <a:r>
              <a:rPr lang="en-GB" dirty="0"/>
              <a:t> problem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pranju</a:t>
            </a:r>
            <a:r>
              <a:rPr lang="en-GB" dirty="0"/>
              <a:t> </a:t>
            </a:r>
            <a:r>
              <a:rPr lang="en-GB" dirty="0" err="1"/>
              <a:t>perila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lnSpcReduction="10000"/>
          </a:bodyPr>
          <a:lstStyle/>
          <a:p>
            <a:r>
              <a:rPr lang="en-GB" b="1" dirty="0" err="1"/>
              <a:t>Onesnaženje</a:t>
            </a:r>
            <a:r>
              <a:rPr lang="en-GB" b="1" dirty="0"/>
              <a:t> z </a:t>
            </a:r>
            <a:r>
              <a:rPr lang="en-GB" b="1" dirty="0" err="1"/>
              <a:t>mikroplastiko</a:t>
            </a:r>
            <a:r>
              <a:rPr lang="en-GB" b="1" dirty="0"/>
              <a:t> </a:t>
            </a:r>
            <a:r>
              <a:rPr lang="en-GB" b="1" dirty="0" err="1"/>
              <a:t>iz</a:t>
            </a:r>
            <a:r>
              <a:rPr lang="en-GB" b="1" dirty="0"/>
              <a:t> </a:t>
            </a:r>
            <a:r>
              <a:rPr lang="en-GB" b="1" dirty="0" err="1"/>
              <a:t>opranih</a:t>
            </a:r>
            <a:r>
              <a:rPr lang="en-GB" b="1" dirty="0"/>
              <a:t> </a:t>
            </a:r>
            <a:r>
              <a:rPr lang="en-GB" b="1" dirty="0" err="1"/>
              <a:t>oblačil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Onesnaženje</a:t>
            </a:r>
            <a:r>
              <a:rPr lang="en-GB" b="1" dirty="0"/>
              <a:t> z </a:t>
            </a:r>
            <a:r>
              <a:rPr lang="en-GB" b="1" dirty="0" err="1"/>
              <a:t>mikroplastiko</a:t>
            </a:r>
            <a:r>
              <a:rPr lang="en-GB" b="1" dirty="0"/>
              <a:t>:</a:t>
            </a:r>
            <a:r>
              <a:rPr lang="en-GB" dirty="0"/>
              <a:t> 30 % </a:t>
            </a:r>
            <a:r>
              <a:rPr lang="en-GB" dirty="0" err="1"/>
              <a:t>globalnega</a:t>
            </a:r>
            <a:r>
              <a:rPr lang="en-GB" dirty="0"/>
              <a:t> </a:t>
            </a:r>
            <a:r>
              <a:rPr lang="en-GB" dirty="0" err="1"/>
              <a:t>onesnaženja</a:t>
            </a:r>
            <a:r>
              <a:rPr lang="en-GB" dirty="0"/>
              <a:t> z </a:t>
            </a:r>
            <a:r>
              <a:rPr lang="en-GB" dirty="0" err="1"/>
              <a:t>mikroplastiko</a:t>
            </a:r>
            <a:r>
              <a:rPr lang="en-GB" dirty="0"/>
              <a:t> </a:t>
            </a:r>
            <a:r>
              <a:rPr lang="en-GB" dirty="0" err="1"/>
              <a:t>izvira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pranja</a:t>
            </a:r>
            <a:r>
              <a:rPr lang="en-GB" dirty="0"/>
              <a:t> </a:t>
            </a:r>
            <a:r>
              <a:rPr lang="en-GB" dirty="0" err="1"/>
              <a:t>oblačil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Mikroplastika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sintetičnih</a:t>
            </a:r>
            <a:r>
              <a:rPr lang="en-GB" dirty="0"/>
              <a:t> </a:t>
            </a:r>
            <a:r>
              <a:rPr lang="en-GB" dirty="0" err="1"/>
              <a:t>tkanin</a:t>
            </a:r>
            <a:r>
              <a:rPr lang="en-GB" dirty="0"/>
              <a:t> </a:t>
            </a:r>
            <a:r>
              <a:rPr lang="en-GB" dirty="0" err="1"/>
              <a:t>vstopa</a:t>
            </a:r>
            <a:r>
              <a:rPr lang="en-GB" dirty="0"/>
              <a:t> v </a:t>
            </a:r>
            <a:r>
              <a:rPr lang="en-GB" dirty="0" err="1"/>
              <a:t>vodne</a:t>
            </a:r>
            <a:r>
              <a:rPr lang="en-GB" dirty="0"/>
              <a:t> </a:t>
            </a:r>
            <a:r>
              <a:rPr lang="en-GB" dirty="0" err="1"/>
              <a:t>tokove</a:t>
            </a:r>
            <a:r>
              <a:rPr lang="en-GB" dirty="0"/>
              <a:t> in </a:t>
            </a:r>
            <a:r>
              <a:rPr lang="en-GB" dirty="0" err="1"/>
              <a:t>prispeva</a:t>
            </a:r>
            <a:r>
              <a:rPr lang="en-GB" dirty="0"/>
              <a:t> k </a:t>
            </a:r>
            <a:r>
              <a:rPr lang="en-GB" dirty="0" err="1"/>
              <a:t>onesnaženju</a:t>
            </a:r>
            <a:r>
              <a:rPr lang="en-GB" dirty="0"/>
              <a:t> </a:t>
            </a:r>
            <a:r>
              <a:rPr lang="en-GB" dirty="0" err="1"/>
              <a:t>oceanov</a:t>
            </a:r>
            <a:r>
              <a:rPr lang="en-GB" dirty="0"/>
              <a:t> in </a:t>
            </a:r>
            <a:r>
              <a:rPr lang="en-GB" dirty="0" err="1"/>
              <a:t>sladkovodnih</a:t>
            </a:r>
            <a:r>
              <a:rPr lang="en-GB" dirty="0"/>
              <a:t> </a:t>
            </a:r>
            <a:r>
              <a:rPr lang="en-GB" dirty="0" err="1"/>
              <a:t>virov</a:t>
            </a:r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sz="2000" dirty="0" err="1"/>
              <a:t>Prednosti</a:t>
            </a:r>
            <a:r>
              <a:rPr lang="en-GB" sz="2000" dirty="0"/>
              <a:t> </a:t>
            </a:r>
            <a:r>
              <a:rPr lang="en-GB" sz="2000" dirty="0" err="1"/>
              <a:t>industrijske</a:t>
            </a:r>
            <a:r>
              <a:rPr lang="en-GB" sz="2000" dirty="0"/>
              <a:t> </a:t>
            </a:r>
            <a:r>
              <a:rPr lang="en-GB" sz="2000" dirty="0" err="1"/>
              <a:t>ponovne</a:t>
            </a:r>
            <a:r>
              <a:rPr lang="en-GB" sz="2000" dirty="0"/>
              <a:t> </a:t>
            </a:r>
            <a:r>
              <a:rPr lang="en-GB" sz="2000" dirty="0" err="1"/>
              <a:t>uporabe</a:t>
            </a:r>
            <a:r>
              <a:rPr lang="en-GB" sz="2000" dirty="0"/>
              <a:t> </a:t>
            </a:r>
            <a:r>
              <a:rPr lang="en-GB" sz="2000" dirty="0" err="1"/>
              <a:t>vode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3" y="2242131"/>
            <a:ext cx="7997134" cy="35693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600" b="1" err="1">
                <a:latin typeface="Open Sans"/>
                <a:ea typeface="Open Sans"/>
                <a:cs typeface="Open Sans"/>
              </a:rPr>
              <a:t>Okoljske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prednosti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endParaRPr lang="en-GB" sz="1600" dirty="0">
              <a:latin typeface="Open Sans"/>
              <a:ea typeface="Open Sans"/>
              <a:cs typeface="Open Sans"/>
            </a:endParaRPr>
          </a:p>
          <a:p>
            <a:pPr lvl="1"/>
            <a:r>
              <a:rPr lang="en-GB" sz="1600" b="1" err="1">
                <a:latin typeface="Open Sans"/>
                <a:ea typeface="Open Sans"/>
                <a:cs typeface="Open Sans"/>
              </a:rPr>
              <a:t>Ohranjanje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vode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Zmanjšanje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črpanja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sladke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vode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in </a:t>
            </a:r>
            <a:r>
              <a:rPr lang="en-GB" sz="1600" err="1">
                <a:latin typeface="Open Sans"/>
                <a:ea typeface="Open Sans"/>
                <a:cs typeface="Open Sans"/>
              </a:rPr>
              <a:t>trajnostno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upravljanje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.</a:t>
            </a:r>
          </a:p>
          <a:p>
            <a:pPr lvl="1"/>
            <a:r>
              <a:rPr lang="en-GB" sz="1600" b="1" dirty="0" err="1">
                <a:latin typeface="Open Sans"/>
                <a:ea typeface="Open Sans"/>
                <a:cs typeface="Open Sans"/>
              </a:rPr>
              <a:t>Zmanjšanje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dirty="0" err="1">
                <a:latin typeface="Open Sans"/>
                <a:ea typeface="Open Sans"/>
                <a:cs typeface="Open Sans"/>
              </a:rPr>
              <a:t>onesnaževanja</a:t>
            </a:r>
          </a:p>
          <a:p>
            <a:pPr lvl="1"/>
            <a:r>
              <a:rPr lang="en-GB" sz="1600" b="1" err="1">
                <a:latin typeface="Open Sans"/>
                <a:ea typeface="Open Sans"/>
                <a:cs typeface="Open Sans"/>
              </a:rPr>
              <a:t>Zaščita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ekosistemov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Ohranjanje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biotske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raznovrstnosti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in </a:t>
            </a:r>
            <a:r>
              <a:rPr lang="en-GB" sz="1600" err="1">
                <a:latin typeface="Open Sans"/>
                <a:ea typeface="Open Sans"/>
                <a:cs typeface="Open Sans"/>
              </a:rPr>
              <a:t>habitatov</a:t>
            </a:r>
            <a:r>
              <a:rPr lang="en-GB" sz="1600" dirty="0">
                <a:latin typeface="Open Sans"/>
                <a:ea typeface="Open Sans"/>
                <a:cs typeface="Open Sans"/>
              </a:rPr>
              <a:t>.</a:t>
            </a:r>
          </a:p>
          <a:p>
            <a:pPr lvl="1"/>
            <a:r>
              <a:rPr lang="en-GB" sz="1600" b="1" err="1">
                <a:latin typeface="Open Sans"/>
                <a:ea typeface="Open Sans"/>
                <a:cs typeface="Open Sans"/>
              </a:rPr>
              <a:t>Podnebna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odpornost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Prilagajanje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pomanjkanju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vode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in </a:t>
            </a:r>
            <a:r>
              <a:rPr lang="en-GB" sz="1600" err="1">
                <a:latin typeface="Open Sans"/>
                <a:ea typeface="Open Sans"/>
                <a:cs typeface="Open Sans"/>
              </a:rPr>
              <a:t>zmanjševanje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vplivov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podnebnih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sprememb</a:t>
            </a:r>
            <a:r>
              <a:rPr lang="en-GB" sz="1600" dirty="0"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en-GB" sz="1600" b="1" err="1">
                <a:latin typeface="Open Sans"/>
                <a:ea typeface="Open Sans"/>
                <a:cs typeface="Open Sans"/>
              </a:rPr>
              <a:t>Ekonomske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prednosti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endParaRPr lang="en-GB" sz="1600" dirty="0">
              <a:latin typeface="Open Sans"/>
              <a:ea typeface="Open Sans"/>
              <a:cs typeface="Open Sans"/>
            </a:endParaRPr>
          </a:p>
          <a:p>
            <a:pPr lvl="1"/>
            <a:r>
              <a:rPr lang="en-GB" sz="1600" b="1" err="1">
                <a:latin typeface="Open Sans"/>
                <a:ea typeface="Open Sans"/>
                <a:cs typeface="Open Sans"/>
              </a:rPr>
              <a:t>Prihranki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pri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stroških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Zmanjšanje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stroškov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za </a:t>
            </a:r>
            <a:r>
              <a:rPr lang="en-GB" sz="1600" err="1">
                <a:latin typeface="Open Sans"/>
                <a:ea typeface="Open Sans"/>
                <a:cs typeface="Open Sans"/>
              </a:rPr>
              <a:t>pridobivanje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in </a:t>
            </a:r>
            <a:r>
              <a:rPr lang="en-GB" sz="1600" err="1">
                <a:latin typeface="Open Sans"/>
                <a:ea typeface="Open Sans"/>
                <a:cs typeface="Open Sans"/>
              </a:rPr>
              <a:t>odvajanje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vode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.</a:t>
            </a:r>
          </a:p>
          <a:p>
            <a:pPr lvl="1"/>
            <a:r>
              <a:rPr lang="en-GB" sz="1600" b="1" err="1">
                <a:latin typeface="Open Sans"/>
                <a:ea typeface="Open Sans"/>
                <a:cs typeface="Open Sans"/>
              </a:rPr>
              <a:t>Kapitalske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naložbe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Povečanje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vrednosti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sredstev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in </a:t>
            </a:r>
            <a:r>
              <a:rPr lang="en-GB" sz="1600" err="1">
                <a:latin typeface="Open Sans"/>
                <a:ea typeface="Open Sans"/>
                <a:cs typeface="Open Sans"/>
              </a:rPr>
              <a:t>dostop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do </a:t>
            </a:r>
            <a:r>
              <a:rPr lang="en-GB" sz="1600" err="1">
                <a:latin typeface="Open Sans"/>
                <a:ea typeface="Open Sans"/>
                <a:cs typeface="Open Sans"/>
              </a:rPr>
              <a:t>zelenih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financiranj</a:t>
            </a:r>
            <a:r>
              <a:rPr lang="en-GB" sz="1600" dirty="0">
                <a:latin typeface="Open Sans"/>
                <a:ea typeface="Open Sans"/>
                <a:cs typeface="Open Sans"/>
              </a:rPr>
              <a:t>.</a:t>
            </a:r>
          </a:p>
          <a:p>
            <a:pPr lvl="1"/>
            <a:r>
              <a:rPr lang="en-GB" sz="1600" b="1" err="1">
                <a:latin typeface="Open Sans"/>
                <a:ea typeface="Open Sans"/>
                <a:cs typeface="Open Sans"/>
              </a:rPr>
              <a:t>Konkurenčnost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na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trgu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Izboljšanje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podobe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err="1">
                <a:latin typeface="Open Sans"/>
                <a:ea typeface="Open Sans"/>
                <a:cs typeface="Open Sans"/>
              </a:rPr>
              <a:t>podjetja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in </a:t>
            </a:r>
            <a:r>
              <a:rPr lang="en-GB" sz="1600" err="1">
                <a:latin typeface="Open Sans"/>
                <a:ea typeface="Open Sans"/>
                <a:cs typeface="Open Sans"/>
              </a:rPr>
              <a:t>privlačnost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za </a:t>
            </a:r>
            <a:r>
              <a:rPr lang="en-GB" sz="1600" err="1">
                <a:latin typeface="Open Sans"/>
                <a:ea typeface="Open Sans"/>
                <a:cs typeface="Open Sans"/>
              </a:rPr>
              <a:t>stranke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 in </a:t>
            </a:r>
            <a:r>
              <a:rPr lang="en-GB" sz="1600" err="1">
                <a:latin typeface="Open Sans"/>
                <a:ea typeface="Open Sans"/>
                <a:cs typeface="Open Sans"/>
              </a:rPr>
              <a:t>vlagatelje</a:t>
            </a:r>
            <a:r>
              <a:rPr lang="en-GB" sz="1600" dirty="0"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en-GB" sz="1600" b="1" err="1">
                <a:latin typeface="Open Sans"/>
                <a:ea typeface="Open Sans"/>
                <a:cs typeface="Open Sans"/>
              </a:rPr>
              <a:t>Družbene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prednosti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:</a:t>
            </a:r>
            <a:endParaRPr lang="en-GB" sz="1600" dirty="0">
              <a:latin typeface="Open Sans"/>
              <a:ea typeface="Open Sans"/>
              <a:cs typeface="Open Sans"/>
            </a:endParaRPr>
          </a:p>
          <a:p>
            <a:pPr lvl="1"/>
            <a:r>
              <a:rPr lang="en-GB" sz="1600" b="1" err="1">
                <a:latin typeface="Open Sans"/>
                <a:ea typeface="Open Sans"/>
                <a:cs typeface="Open Sans"/>
              </a:rPr>
              <a:t>Zmanjšuje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tveganje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za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bolezni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, ki se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prenašajo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 z </a:t>
            </a:r>
            <a:r>
              <a:rPr lang="en-GB" sz="1600" b="1" err="1">
                <a:latin typeface="Open Sans"/>
                <a:ea typeface="Open Sans"/>
                <a:cs typeface="Open Sans"/>
              </a:rPr>
              <a:t>vodo</a:t>
            </a:r>
            <a:r>
              <a:rPr lang="en-GB" sz="1600" b="1" dirty="0">
                <a:latin typeface="Open Sans"/>
                <a:ea typeface="Open Sans"/>
                <a:cs typeface="Open Sans"/>
              </a:rPr>
              <a:t>.</a:t>
            </a:r>
            <a:endParaRPr lang="en-GB" sz="1600" dirty="0">
              <a:latin typeface="Open Sans"/>
              <a:ea typeface="Open Sans"/>
              <a:cs typeface="Open Sans"/>
            </a:endParaRPr>
          </a:p>
          <a:p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9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sz="2000" dirty="0" err="1"/>
              <a:t>Izzivi</a:t>
            </a:r>
            <a:r>
              <a:rPr lang="en-GB" sz="2000" dirty="0"/>
              <a:t> </a:t>
            </a:r>
            <a:r>
              <a:rPr lang="en-GB" sz="2000" dirty="0" err="1"/>
              <a:t>industrijske</a:t>
            </a:r>
            <a:r>
              <a:rPr lang="en-GB" sz="2000" dirty="0"/>
              <a:t> </a:t>
            </a:r>
            <a:r>
              <a:rPr lang="en-GB" sz="2000" dirty="0" err="1"/>
              <a:t>ponovne</a:t>
            </a:r>
            <a:r>
              <a:rPr lang="en-GB" sz="2000" dirty="0"/>
              <a:t> </a:t>
            </a:r>
            <a:r>
              <a:rPr lang="en-GB" sz="2000" dirty="0" err="1"/>
              <a:t>uporabe</a:t>
            </a:r>
            <a:r>
              <a:rPr lang="en-GB" sz="2000" dirty="0"/>
              <a:t> </a:t>
            </a:r>
            <a:r>
              <a:rPr lang="en-GB" sz="2000" dirty="0" err="1"/>
              <a:t>vode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err="1"/>
              <a:t>Tehnični</a:t>
            </a:r>
            <a:r>
              <a:rPr lang="en-GB" b="1" dirty="0"/>
              <a:t> </a:t>
            </a:r>
            <a:r>
              <a:rPr lang="en-GB" b="1" dirty="0" err="1"/>
              <a:t>izzivi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b="1" dirty="0" err="1"/>
              <a:t>Spremenljivost</a:t>
            </a:r>
            <a:r>
              <a:rPr lang="en-GB" b="1" dirty="0"/>
              <a:t> </a:t>
            </a:r>
            <a:r>
              <a:rPr lang="en-GB" b="1" dirty="0" err="1"/>
              <a:t>kakovosti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Zelo</a:t>
            </a:r>
            <a:r>
              <a:rPr lang="en-GB" dirty="0"/>
              <a:t> </a:t>
            </a:r>
            <a:r>
              <a:rPr lang="en-GB" dirty="0" err="1"/>
              <a:t>spremenljiva</a:t>
            </a:r>
            <a:r>
              <a:rPr lang="en-GB" dirty="0"/>
              <a:t> </a:t>
            </a:r>
            <a:r>
              <a:rPr lang="en-GB" dirty="0" err="1"/>
              <a:t>sestava</a:t>
            </a:r>
            <a:r>
              <a:rPr lang="en-GB" dirty="0"/>
              <a:t> </a:t>
            </a:r>
            <a:r>
              <a:rPr lang="en-GB" dirty="0" err="1"/>
              <a:t>industrijskih</a:t>
            </a:r>
            <a:r>
              <a:rPr lang="en-GB" dirty="0"/>
              <a:t> </a:t>
            </a:r>
            <a:r>
              <a:rPr lang="en-GB" dirty="0" err="1"/>
              <a:t>odpadnih</a:t>
            </a:r>
            <a:r>
              <a:rPr lang="en-GB" dirty="0"/>
              <a:t> </a:t>
            </a:r>
            <a:r>
              <a:rPr lang="en-GB" dirty="0" err="1"/>
              <a:t>vod</a:t>
            </a:r>
            <a:r>
              <a:rPr lang="en-GB" dirty="0"/>
              <a:t>, </a:t>
            </a:r>
            <a:r>
              <a:rPr lang="en-GB" dirty="0" err="1"/>
              <a:t>kar</a:t>
            </a:r>
            <a:r>
              <a:rPr lang="en-GB" dirty="0"/>
              <a:t> </a:t>
            </a:r>
            <a:r>
              <a:rPr lang="en-GB" dirty="0" err="1"/>
              <a:t>otežuje</a:t>
            </a:r>
            <a:r>
              <a:rPr lang="en-GB" dirty="0"/>
              <a:t> </a:t>
            </a:r>
            <a:r>
              <a:rPr lang="en-GB" dirty="0" err="1"/>
              <a:t>odstranjevanje</a:t>
            </a:r>
            <a:r>
              <a:rPr lang="en-GB" dirty="0"/>
              <a:t> </a:t>
            </a:r>
            <a:r>
              <a:rPr lang="en-GB" dirty="0" err="1"/>
              <a:t>onesnaževal</a:t>
            </a:r>
            <a:r>
              <a:rPr lang="en-GB" dirty="0"/>
              <a:t>.</a:t>
            </a:r>
          </a:p>
          <a:p>
            <a:r>
              <a:rPr lang="en-GB" b="1" dirty="0" err="1"/>
              <a:t>Ekonomski</a:t>
            </a:r>
            <a:r>
              <a:rPr lang="en-GB" b="1" dirty="0"/>
              <a:t> </a:t>
            </a:r>
            <a:r>
              <a:rPr lang="en-GB" b="1" dirty="0" err="1"/>
              <a:t>izzivi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b="1" dirty="0" err="1"/>
              <a:t>Donosnost</a:t>
            </a:r>
            <a:r>
              <a:rPr lang="en-GB" b="1" dirty="0"/>
              <a:t> </a:t>
            </a:r>
            <a:r>
              <a:rPr lang="en-GB" b="1" dirty="0" err="1"/>
              <a:t>naložbe</a:t>
            </a:r>
            <a:r>
              <a:rPr lang="en-GB" b="1" dirty="0"/>
              <a:t> (ROI):</a:t>
            </a:r>
            <a:r>
              <a:rPr lang="en-GB" dirty="0"/>
              <a:t> </a:t>
            </a:r>
            <a:r>
              <a:rPr lang="en-GB" dirty="0" err="1"/>
              <a:t>Težko</a:t>
            </a:r>
            <a:r>
              <a:rPr lang="en-GB" dirty="0"/>
              <a:t> </a:t>
            </a:r>
            <a:r>
              <a:rPr lang="en-GB" dirty="0" err="1"/>
              <a:t>dokazati</a:t>
            </a:r>
            <a:r>
              <a:rPr lang="en-GB" dirty="0"/>
              <a:t> </a:t>
            </a:r>
            <a:r>
              <a:rPr lang="en-GB" dirty="0" err="1"/>
              <a:t>donosnost</a:t>
            </a:r>
            <a:r>
              <a:rPr lang="en-GB" dirty="0"/>
              <a:t> </a:t>
            </a:r>
            <a:r>
              <a:rPr lang="en-GB" dirty="0" err="1"/>
              <a:t>naložbe</a:t>
            </a:r>
            <a:r>
              <a:rPr lang="en-GB" dirty="0"/>
              <a:t>, </a:t>
            </a:r>
            <a:r>
              <a:rPr lang="en-GB" dirty="0" err="1"/>
              <a:t>zlasti</a:t>
            </a:r>
            <a:r>
              <a:rPr lang="en-GB" dirty="0"/>
              <a:t> v </a:t>
            </a:r>
            <a:r>
              <a:rPr lang="en-GB" dirty="0" err="1"/>
              <a:t>regijah</a:t>
            </a:r>
            <a:r>
              <a:rPr lang="en-GB" dirty="0"/>
              <a:t> z </a:t>
            </a:r>
            <a:r>
              <a:rPr lang="en-GB" dirty="0" err="1"/>
              <a:t>nizkimi</a:t>
            </a:r>
            <a:r>
              <a:rPr lang="en-GB" dirty="0"/>
              <a:t> </a:t>
            </a:r>
            <a:r>
              <a:rPr lang="en-GB" dirty="0" err="1"/>
              <a:t>stroški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</a:t>
            </a:r>
          </a:p>
          <a:p>
            <a:r>
              <a:rPr lang="en-GB" b="1" dirty="0" err="1"/>
              <a:t>Normativni</a:t>
            </a:r>
            <a:r>
              <a:rPr lang="en-GB" b="1" dirty="0"/>
              <a:t> </a:t>
            </a:r>
            <a:r>
              <a:rPr lang="en-GB" b="1" dirty="0" err="1"/>
              <a:t>izzivi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b="1" dirty="0" err="1"/>
              <a:t>Skladnost</a:t>
            </a:r>
            <a:r>
              <a:rPr lang="en-GB" b="1" dirty="0"/>
              <a:t> s </a:t>
            </a:r>
            <a:r>
              <a:rPr lang="en-GB" b="1" dirty="0" err="1"/>
              <a:t>standardi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Potreba</a:t>
            </a:r>
            <a:r>
              <a:rPr lang="en-GB" dirty="0"/>
              <a:t> po </a:t>
            </a:r>
            <a:r>
              <a:rPr lang="en-GB" dirty="0" err="1"/>
              <a:t>izpolnjevanju</a:t>
            </a:r>
            <a:r>
              <a:rPr lang="en-GB" dirty="0"/>
              <a:t> </a:t>
            </a:r>
            <a:r>
              <a:rPr lang="en-GB" dirty="0" err="1"/>
              <a:t>strogih</a:t>
            </a:r>
            <a:r>
              <a:rPr lang="en-GB" dirty="0"/>
              <a:t> </a:t>
            </a:r>
            <a:r>
              <a:rPr lang="en-GB" dirty="0" err="1"/>
              <a:t>standardov</a:t>
            </a:r>
            <a:r>
              <a:rPr lang="en-GB" dirty="0"/>
              <a:t> </a:t>
            </a:r>
            <a:r>
              <a:rPr lang="en-GB" dirty="0" err="1"/>
              <a:t>kakovosti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</a:t>
            </a:r>
          </a:p>
          <a:p>
            <a:r>
              <a:rPr lang="en-GB" b="1" dirty="0" err="1"/>
              <a:t>Družbeni</a:t>
            </a:r>
            <a:r>
              <a:rPr lang="en-GB" b="1" dirty="0"/>
              <a:t> </a:t>
            </a:r>
            <a:r>
              <a:rPr lang="en-GB" b="1" dirty="0" err="1"/>
              <a:t>izzivi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b="1" dirty="0" err="1"/>
              <a:t>Javna</a:t>
            </a:r>
            <a:r>
              <a:rPr lang="en-GB" b="1" dirty="0"/>
              <a:t> </a:t>
            </a:r>
            <a:r>
              <a:rPr lang="en-GB" b="1" dirty="0" err="1"/>
              <a:t>percepcija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Odpornost</a:t>
            </a:r>
            <a:r>
              <a:rPr lang="en-GB" dirty="0"/>
              <a:t> do </a:t>
            </a:r>
            <a:r>
              <a:rPr lang="en-GB" dirty="0" err="1"/>
              <a:t>uporabe</a:t>
            </a:r>
            <a:r>
              <a:rPr lang="en-GB" dirty="0"/>
              <a:t> </a:t>
            </a:r>
            <a:r>
              <a:rPr lang="en-GB" dirty="0" err="1"/>
              <a:t>reciklirane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</a:t>
            </a:r>
          </a:p>
          <a:p>
            <a:pPr lvl="1"/>
            <a:endParaRPr lang="en-GB" b="1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9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sz="2000" dirty="0" err="1"/>
              <a:t>Industrijske</a:t>
            </a:r>
            <a:r>
              <a:rPr lang="en-GB" sz="2000" dirty="0"/>
              <a:t> </a:t>
            </a:r>
            <a:r>
              <a:rPr lang="en-GB" sz="2000" dirty="0" err="1"/>
              <a:t>odpadne</a:t>
            </a:r>
            <a:r>
              <a:rPr lang="en-GB" sz="2000" dirty="0"/>
              <a:t> </a:t>
            </a:r>
            <a:r>
              <a:rPr lang="en-GB" sz="2000" dirty="0" err="1"/>
              <a:t>vode</a:t>
            </a:r>
            <a:r>
              <a:rPr lang="en-GB" sz="2000" dirty="0"/>
              <a:t> se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ponovno</a:t>
            </a:r>
            <a:r>
              <a:rPr lang="en-GB" sz="2000" dirty="0"/>
              <a:t> </a:t>
            </a:r>
            <a:r>
              <a:rPr lang="en-GB" sz="2000" dirty="0" err="1"/>
              <a:t>uporabijo</a:t>
            </a:r>
            <a:r>
              <a:rPr lang="en-GB" sz="2000" dirty="0"/>
              <a:t>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voda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mestu</a:t>
            </a:r>
            <a:r>
              <a:rPr lang="en-GB" sz="2000" dirty="0"/>
              <a:t> </a:t>
            </a:r>
            <a:r>
              <a:rPr lang="en-GB" sz="2000" dirty="0" err="1"/>
              <a:t>uporabe</a:t>
            </a:r>
            <a:r>
              <a:rPr lang="en-GB" sz="2000" dirty="0"/>
              <a:t> (POU) z </a:t>
            </a:r>
            <a:r>
              <a:rPr lang="en-GB" sz="2000" dirty="0" err="1"/>
              <a:t>okoljskimi</a:t>
            </a:r>
            <a:r>
              <a:rPr lang="en-GB" sz="2000" dirty="0"/>
              <a:t>, </a:t>
            </a:r>
            <a:r>
              <a:rPr lang="en-GB" sz="2000" dirty="0" err="1"/>
              <a:t>ekonomskimi</a:t>
            </a:r>
            <a:r>
              <a:rPr lang="en-GB" sz="2000" dirty="0"/>
              <a:t> in </a:t>
            </a:r>
            <a:r>
              <a:rPr lang="en-GB" sz="2000" dirty="0" err="1"/>
              <a:t>družbenimi</a:t>
            </a:r>
            <a:r>
              <a:rPr lang="en-GB" sz="2000" dirty="0"/>
              <a:t> </a:t>
            </a:r>
            <a:r>
              <a:rPr lang="en-GB" sz="2000" dirty="0" err="1"/>
              <a:t>prednostmi</a:t>
            </a:r>
            <a:endParaRPr lang="en-GB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b="1" dirty="0" err="1"/>
              <a:t>Filtracija</a:t>
            </a:r>
            <a:r>
              <a:rPr lang="en-GB" b="1" dirty="0"/>
              <a:t> z </a:t>
            </a:r>
            <a:r>
              <a:rPr lang="en-GB" b="1" dirty="0" err="1"/>
              <a:t>membrano</a:t>
            </a:r>
            <a:r>
              <a:rPr lang="en-GB" b="1" dirty="0"/>
              <a:t> </a:t>
            </a:r>
            <a:r>
              <a:rPr lang="en-GB" b="1" dirty="0" err="1"/>
              <a:t>SiC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Nanofiltracija</a:t>
            </a:r>
            <a:endParaRPr lang="en-GB" dirty="0"/>
          </a:p>
          <a:p>
            <a:pPr lvl="1"/>
            <a:r>
              <a:rPr lang="en-GB" dirty="0" err="1"/>
              <a:t>Odstranjuje</a:t>
            </a:r>
            <a:r>
              <a:rPr lang="en-GB" dirty="0"/>
              <a:t> </a:t>
            </a:r>
            <a:r>
              <a:rPr lang="en-GB" dirty="0" err="1"/>
              <a:t>delce</a:t>
            </a:r>
            <a:r>
              <a:rPr lang="en-GB" dirty="0"/>
              <a:t>, </a:t>
            </a:r>
            <a:r>
              <a:rPr lang="en-GB" dirty="0" err="1"/>
              <a:t>mikroorganizme</a:t>
            </a:r>
            <a:r>
              <a:rPr lang="en-GB" dirty="0"/>
              <a:t> in </a:t>
            </a:r>
            <a:r>
              <a:rPr lang="en-GB" dirty="0" err="1"/>
              <a:t>raztopljene</a:t>
            </a:r>
            <a:r>
              <a:rPr lang="en-GB" dirty="0"/>
              <a:t> </a:t>
            </a:r>
            <a:r>
              <a:rPr lang="en-GB" dirty="0" err="1"/>
              <a:t>snovi</a:t>
            </a:r>
            <a:r>
              <a:rPr lang="en-GB" dirty="0"/>
              <a:t> z </a:t>
            </a:r>
            <a:r>
              <a:rPr lang="en-GB" dirty="0" err="1"/>
              <a:t>membranami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silicijevega</a:t>
            </a:r>
            <a:r>
              <a:rPr lang="en-GB" dirty="0"/>
              <a:t> </a:t>
            </a:r>
            <a:r>
              <a:rPr lang="en-GB" dirty="0" err="1"/>
              <a:t>karbida</a:t>
            </a:r>
            <a:r>
              <a:rPr lang="en-GB" dirty="0"/>
              <a:t>.</a:t>
            </a:r>
          </a:p>
          <a:p>
            <a:r>
              <a:rPr lang="en-GB" b="1" dirty="0">
                <a:latin typeface="Open Sans"/>
                <a:ea typeface="Open Sans"/>
                <a:cs typeface="Open Sans"/>
              </a:rPr>
              <a:t>AOPs: </a:t>
            </a:r>
            <a:r>
              <a:rPr lang="en-GB" b="1" dirty="0" err="1">
                <a:latin typeface="Open Sans"/>
                <a:ea typeface="Open Sans"/>
                <a:cs typeface="Open Sans"/>
              </a:rPr>
              <a:t>Tehnike</a:t>
            </a:r>
            <a:r>
              <a:rPr lang="en-GB" b="1" dirty="0">
                <a:latin typeface="Open Sans"/>
                <a:ea typeface="Open Sans"/>
                <a:cs typeface="Open Sans"/>
              </a:rPr>
              <a:t>: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Ozonizacija</a:t>
            </a:r>
            <a:r>
              <a:rPr lang="en-GB" dirty="0">
                <a:latin typeface="Open Sans"/>
                <a:ea typeface="Open Sans"/>
                <a:cs typeface="Open Sans"/>
              </a:rPr>
              <a:t>, </a:t>
            </a:r>
            <a:r>
              <a:rPr lang="en-GB" dirty="0" err="1">
                <a:latin typeface="Open Sans"/>
                <a:ea typeface="Open Sans"/>
                <a:cs typeface="Open Sans"/>
              </a:rPr>
              <a:t>Fentonove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reakcije</a:t>
            </a:r>
            <a:r>
              <a:rPr lang="en-GB" dirty="0">
                <a:latin typeface="Open Sans"/>
                <a:ea typeface="Open Sans"/>
                <a:cs typeface="Open Sans"/>
              </a:rPr>
              <a:t>, UV/H2O2.</a:t>
            </a:r>
          </a:p>
          <a:p>
            <a:pPr lvl="1"/>
            <a:r>
              <a:rPr lang="en-GB" dirty="0" err="1"/>
              <a:t>Razgrajuje</a:t>
            </a:r>
            <a:r>
              <a:rPr lang="en-GB" dirty="0"/>
              <a:t> </a:t>
            </a:r>
            <a:r>
              <a:rPr lang="en-GB" dirty="0" err="1"/>
              <a:t>kompleksna</a:t>
            </a:r>
            <a:r>
              <a:rPr lang="en-GB" dirty="0"/>
              <a:t> </a:t>
            </a:r>
            <a:r>
              <a:rPr lang="en-GB" dirty="0" err="1"/>
              <a:t>organska</a:t>
            </a:r>
            <a:r>
              <a:rPr lang="en-GB" dirty="0"/>
              <a:t> </a:t>
            </a:r>
            <a:r>
              <a:rPr lang="en-GB" dirty="0" err="1"/>
              <a:t>onesnaževala</a:t>
            </a:r>
            <a:r>
              <a:rPr lang="en-GB" dirty="0"/>
              <a:t>.</a:t>
            </a:r>
          </a:p>
          <a:p>
            <a:r>
              <a:rPr lang="en-GB" b="1" dirty="0"/>
              <a:t>CDI:</a:t>
            </a:r>
            <a:r>
              <a:rPr lang="en-GB" dirty="0"/>
              <a:t> </a:t>
            </a:r>
            <a:r>
              <a:rPr lang="en-GB" dirty="0" err="1"/>
              <a:t>Elektrostatični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Energetska</a:t>
            </a:r>
            <a:r>
              <a:rPr lang="en-GB" dirty="0"/>
              <a:t> </a:t>
            </a:r>
            <a:r>
              <a:rPr lang="en-GB" dirty="0" err="1"/>
              <a:t>učinkovitost</a:t>
            </a:r>
            <a:r>
              <a:rPr lang="en-GB" dirty="0"/>
              <a:t>,</a:t>
            </a:r>
          </a:p>
          <a:p>
            <a:r>
              <a:rPr lang="en-GB" b="1" dirty="0" err="1">
                <a:latin typeface="Open Sans"/>
                <a:ea typeface="Open Sans"/>
                <a:cs typeface="Open Sans"/>
              </a:rPr>
              <a:t>Fotokatalitični</a:t>
            </a:r>
            <a:r>
              <a:rPr lang="en-GB" b="1" dirty="0">
                <a:latin typeface="Open Sans"/>
                <a:ea typeface="Open Sans"/>
                <a:cs typeface="Open Sans"/>
              </a:rPr>
              <a:t> </a:t>
            </a:r>
            <a:r>
              <a:rPr lang="en-GB" b="1" dirty="0" err="1">
                <a:latin typeface="Open Sans"/>
                <a:ea typeface="Open Sans"/>
                <a:cs typeface="Open Sans"/>
              </a:rPr>
              <a:t>reaktorji</a:t>
            </a:r>
            <a:r>
              <a:rPr lang="en-GB" b="1" dirty="0">
                <a:latin typeface="Open Sans"/>
                <a:ea typeface="Open Sans"/>
                <a:cs typeface="Open Sans"/>
              </a:rPr>
              <a:t>: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Uporaba</a:t>
            </a:r>
            <a:r>
              <a:rPr lang="en-GB" dirty="0">
                <a:latin typeface="Open Sans"/>
                <a:ea typeface="Open Sans"/>
                <a:cs typeface="Open Sans"/>
              </a:rPr>
              <a:t> TiO2 pod UV </a:t>
            </a:r>
            <a:r>
              <a:rPr lang="en-GB" dirty="0" err="1">
                <a:latin typeface="Open Sans"/>
                <a:ea typeface="Open Sans"/>
                <a:cs typeface="Open Sans"/>
              </a:rPr>
              <a:t>svetlobo</a:t>
            </a:r>
            <a:r>
              <a:rPr lang="en-GB" dirty="0">
                <a:latin typeface="Open Sans"/>
                <a:ea typeface="Open Sans"/>
                <a:cs typeface="Open Sans"/>
              </a:rPr>
              <a:t> za </a:t>
            </a:r>
            <a:r>
              <a:rPr lang="en-GB" dirty="0" err="1">
                <a:latin typeface="Open Sans"/>
                <a:ea typeface="Open Sans"/>
                <a:cs typeface="Open Sans"/>
              </a:rPr>
              <a:t>razgradnjo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organskih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onesnaževalcev</a:t>
            </a:r>
            <a:r>
              <a:rPr lang="en-GB" dirty="0"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en-GB" b="1" dirty="0"/>
              <a:t>IoT in </a:t>
            </a:r>
            <a:r>
              <a:rPr lang="en-GB" b="1" dirty="0" err="1"/>
              <a:t>pametni</a:t>
            </a:r>
            <a:r>
              <a:rPr lang="en-GB" b="1" dirty="0"/>
              <a:t> </a:t>
            </a:r>
            <a:r>
              <a:rPr lang="en-GB" b="1" dirty="0" err="1"/>
              <a:t>senzorji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Spremljanje</a:t>
            </a:r>
            <a:r>
              <a:rPr lang="en-GB" dirty="0"/>
              <a:t> v </a:t>
            </a:r>
            <a:r>
              <a:rPr lang="en-GB" dirty="0" err="1"/>
              <a:t>realnem</a:t>
            </a:r>
            <a:r>
              <a:rPr lang="en-GB" dirty="0"/>
              <a:t> </a:t>
            </a:r>
            <a:r>
              <a:rPr lang="en-GB" dirty="0" err="1"/>
              <a:t>času</a:t>
            </a:r>
            <a:r>
              <a:rPr lang="en-GB" dirty="0"/>
              <a:t>.</a:t>
            </a:r>
          </a:p>
          <a:p>
            <a:r>
              <a:rPr lang="en-GB" b="1" dirty="0"/>
              <a:t>AI in </a:t>
            </a:r>
            <a:r>
              <a:rPr lang="en-GB" b="1" dirty="0" err="1"/>
              <a:t>strojno</a:t>
            </a:r>
            <a:r>
              <a:rPr lang="en-GB" b="1" dirty="0"/>
              <a:t> </a:t>
            </a:r>
            <a:r>
              <a:rPr lang="en-GB" b="1" dirty="0" err="1"/>
              <a:t>učenje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Prediktivno</a:t>
            </a:r>
            <a:r>
              <a:rPr lang="en-GB" dirty="0"/>
              <a:t> </a:t>
            </a:r>
            <a:r>
              <a:rPr lang="en-GB" dirty="0" err="1"/>
              <a:t>vzdrževanje</a:t>
            </a:r>
            <a:r>
              <a:rPr lang="en-GB" dirty="0"/>
              <a:t> in </a:t>
            </a:r>
            <a:r>
              <a:rPr lang="en-GB" dirty="0" err="1"/>
              <a:t>optimizacija</a:t>
            </a:r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err="1"/>
              <a:t>Relevantni</a:t>
            </a:r>
            <a:r>
              <a:rPr lang="en-GB" dirty="0"/>
              <a:t> EU </a:t>
            </a:r>
            <a:r>
              <a:rPr lang="en-GB" dirty="0" err="1"/>
              <a:t>predpisi</a:t>
            </a:r>
            <a:r>
              <a:rPr lang="en-GB" dirty="0"/>
              <a:t>, ki </a:t>
            </a:r>
            <a:r>
              <a:rPr lang="en-GB" dirty="0" err="1"/>
              <a:t>spodbujajo</a:t>
            </a:r>
            <a:r>
              <a:rPr lang="en-GB" dirty="0"/>
              <a:t> </a:t>
            </a:r>
            <a:r>
              <a:rPr lang="en-GB" dirty="0" err="1"/>
              <a:t>industrije</a:t>
            </a:r>
            <a:r>
              <a:rPr lang="en-GB" dirty="0"/>
              <a:t> k </a:t>
            </a:r>
            <a:r>
              <a:rPr lang="en-GB" dirty="0" err="1"/>
              <a:t>zmanjšanju</a:t>
            </a:r>
            <a:r>
              <a:rPr lang="en-GB" dirty="0"/>
              <a:t> </a:t>
            </a:r>
            <a:r>
              <a:rPr lang="en-GB" dirty="0" err="1"/>
              <a:t>porabe</a:t>
            </a:r>
            <a:r>
              <a:rPr lang="en-GB" dirty="0"/>
              <a:t> </a:t>
            </a:r>
            <a:r>
              <a:rPr lang="en-GB" dirty="0" err="1"/>
              <a:t>vode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CSRD (</a:t>
            </a:r>
            <a:r>
              <a:rPr lang="en-GB" b="1" dirty="0" err="1"/>
              <a:t>Direktiva</a:t>
            </a:r>
            <a:r>
              <a:rPr lang="en-GB" b="1" dirty="0"/>
              <a:t> o </a:t>
            </a:r>
            <a:r>
              <a:rPr lang="en-GB" b="1" dirty="0" err="1"/>
              <a:t>poročanju</a:t>
            </a:r>
            <a:r>
              <a:rPr lang="en-GB" b="1" dirty="0"/>
              <a:t> o </a:t>
            </a:r>
            <a:r>
              <a:rPr lang="en-GB" b="1" dirty="0" err="1"/>
              <a:t>trajnostnosti</a:t>
            </a:r>
            <a:r>
              <a:rPr lang="en-GB" b="1" dirty="0"/>
              <a:t> </a:t>
            </a:r>
            <a:r>
              <a:rPr lang="en-GB" b="1" dirty="0" err="1"/>
              <a:t>podjetij</a:t>
            </a:r>
            <a:r>
              <a:rPr lang="en-GB" b="1" dirty="0"/>
              <a:t>):</a:t>
            </a:r>
            <a:r>
              <a:rPr lang="en-GB" dirty="0"/>
              <a:t> </a:t>
            </a:r>
            <a:r>
              <a:rPr lang="en-GB" dirty="0" err="1"/>
              <a:t>Zahteva</a:t>
            </a:r>
            <a:r>
              <a:rPr lang="en-GB" dirty="0"/>
              <a:t>, da </a:t>
            </a:r>
            <a:r>
              <a:rPr lang="en-GB" dirty="0" err="1"/>
              <a:t>podjetja</a:t>
            </a:r>
            <a:r>
              <a:rPr lang="en-GB" dirty="0"/>
              <a:t> </a:t>
            </a:r>
            <a:r>
              <a:rPr lang="en-GB" dirty="0" err="1"/>
              <a:t>razkrivajo</a:t>
            </a:r>
            <a:r>
              <a:rPr lang="en-GB" dirty="0"/>
              <a:t> </a:t>
            </a:r>
            <a:r>
              <a:rPr lang="en-GB" dirty="0" err="1"/>
              <a:t>informacije</a:t>
            </a:r>
            <a:r>
              <a:rPr lang="en-GB" dirty="0"/>
              <a:t> o </a:t>
            </a:r>
            <a:r>
              <a:rPr lang="en-GB" dirty="0" err="1"/>
              <a:t>trajnostnosti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Obvezno</a:t>
            </a:r>
            <a:r>
              <a:rPr lang="en-GB" dirty="0"/>
              <a:t> za:</a:t>
            </a:r>
          </a:p>
          <a:p>
            <a:r>
              <a:rPr lang="en-GB" b="1" dirty="0"/>
              <a:t>2024: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EU z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500 </a:t>
            </a:r>
            <a:r>
              <a:rPr lang="en-GB" dirty="0" err="1"/>
              <a:t>zaposlenimi</a:t>
            </a:r>
            <a:r>
              <a:rPr lang="en-GB" dirty="0"/>
              <a:t>.</a:t>
            </a:r>
          </a:p>
          <a:p>
            <a:r>
              <a:rPr lang="en-GB" b="1" dirty="0"/>
              <a:t>2025:</a:t>
            </a:r>
            <a:r>
              <a:rPr lang="en-GB" dirty="0"/>
              <a:t> </a:t>
            </a:r>
            <a:r>
              <a:rPr lang="en-GB" dirty="0" err="1"/>
              <a:t>Podjetja</a:t>
            </a:r>
            <a:r>
              <a:rPr lang="en-GB" dirty="0"/>
              <a:t> v EU z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250 </a:t>
            </a:r>
            <a:r>
              <a:rPr lang="en-GB" dirty="0" err="1"/>
              <a:t>zaposlenimi</a:t>
            </a:r>
            <a:r>
              <a:rPr lang="en-GB" dirty="0"/>
              <a:t>.</a:t>
            </a:r>
          </a:p>
          <a:p>
            <a:r>
              <a:rPr lang="en-GB" b="1" dirty="0" err="1"/>
              <a:t>Zahteve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Obveznost</a:t>
            </a:r>
            <a:r>
              <a:rPr lang="en-GB" dirty="0"/>
              <a:t> </a:t>
            </a:r>
            <a:r>
              <a:rPr lang="en-GB" dirty="0" err="1"/>
              <a:t>vključevanja</a:t>
            </a:r>
            <a:r>
              <a:rPr lang="en-GB" dirty="0"/>
              <a:t> ESG </a:t>
            </a:r>
            <a:r>
              <a:rPr lang="en-GB" dirty="0" err="1"/>
              <a:t>vprašanj</a:t>
            </a:r>
            <a:r>
              <a:rPr lang="en-GB" dirty="0"/>
              <a:t> v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poročila</a:t>
            </a:r>
            <a:r>
              <a:rPr lang="en-GB" dirty="0"/>
              <a:t>.</a:t>
            </a:r>
          </a:p>
          <a:p>
            <a:pPr lvl="1"/>
            <a:r>
              <a:rPr lang="en-GB" b="1" dirty="0" err="1"/>
              <a:t>Cilj</a:t>
            </a:r>
            <a:r>
              <a:rPr lang="en-GB" b="1" dirty="0"/>
              <a:t> 6 (SDG 6):</a:t>
            </a:r>
            <a:r>
              <a:rPr lang="en-GB" dirty="0"/>
              <a:t> </a:t>
            </a:r>
            <a:r>
              <a:rPr lang="en-GB" dirty="0" err="1"/>
              <a:t>Zagotoviti</a:t>
            </a:r>
            <a:r>
              <a:rPr lang="en-GB" dirty="0"/>
              <a:t> </a:t>
            </a:r>
            <a:r>
              <a:rPr lang="en-GB" dirty="0" err="1"/>
              <a:t>razpoložljivost</a:t>
            </a:r>
            <a:r>
              <a:rPr lang="en-GB" dirty="0"/>
              <a:t> in </a:t>
            </a:r>
            <a:r>
              <a:rPr lang="en-GB" dirty="0" err="1"/>
              <a:t>trajnostno</a:t>
            </a:r>
            <a:r>
              <a:rPr lang="en-GB" dirty="0"/>
              <a:t> </a:t>
            </a:r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sanitarnih</a:t>
            </a:r>
            <a:r>
              <a:rPr lang="en-GB" dirty="0"/>
              <a:t> </a:t>
            </a:r>
            <a:r>
              <a:rPr lang="en-GB" dirty="0" err="1"/>
              <a:t>storitev</a:t>
            </a:r>
            <a:r>
              <a:rPr lang="en-GB" dirty="0"/>
              <a:t> za </a:t>
            </a:r>
            <a:r>
              <a:rPr lang="en-GB" dirty="0" err="1"/>
              <a:t>vse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49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9" id="{3B3CAC2F-511B-5A40-8299-1DB6B59EDB27}" vid="{DFDB3BA2-AEDE-DF4A-8729-71F5FCC4B5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BF7C82-78CF-4C8A-82C4-0D6ED7808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A5B820-3E0E-4595-BE61-02B0ABDA01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600A6-2A70-4100-B909-5D63ABEFF2B1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ppt_PO2</Template>
  <TotalTime>1460</TotalTime>
  <Words>1324</Words>
  <Application>Microsoft Office PowerPoint</Application>
  <PresentationFormat>Presentazione su schermo (4:3)</PresentationFormat>
  <Paragraphs>171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Globalna kriza vode</vt:lpstr>
      <vt:lpstr>Industrijska raba vode</vt:lpstr>
      <vt:lpstr>Industrija pralnic kot primer</vt:lpstr>
      <vt:lpstr>Drug okoljski problem pri pranju perila</vt:lpstr>
      <vt:lpstr>Prednosti industrijske ponovne uporabe vode</vt:lpstr>
      <vt:lpstr>Izzivi industrijske ponovne uporabe vode</vt:lpstr>
      <vt:lpstr>Industrijske odpadne vode se lahko ponovno uporabijo kot voda na mestu uporabe (POU) z okoljskimi, ekonomskimi in družbenimi prednostmi</vt:lpstr>
      <vt:lpstr>Relevantni EU predpisi, ki spodbujajo industrije k zmanjšanju porabe vode</vt:lpstr>
      <vt:lpstr>Francoski zakon o sproščanju mikroplastike iz pralnih strojev</vt:lpstr>
      <vt:lpstr>Cilji Clera.One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Giordano Luigi</dc:creator>
  <cp:lastModifiedBy>Kostja Klabjan</cp:lastModifiedBy>
  <cp:revision>33</cp:revision>
  <dcterms:created xsi:type="dcterms:W3CDTF">2024-05-22T09:49:32Z</dcterms:created>
  <dcterms:modified xsi:type="dcterms:W3CDTF">2024-12-09T16:35:30Z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