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8"/>
  </p:notesMasterIdLst>
  <p:sldIdLst>
    <p:sldId id="359" r:id="rId5"/>
    <p:sldId id="415" r:id="rId6"/>
    <p:sldId id="429" r:id="rId7"/>
    <p:sldId id="430" r:id="rId8"/>
    <p:sldId id="418" r:id="rId9"/>
    <p:sldId id="423" r:id="rId10"/>
    <p:sldId id="424" r:id="rId11"/>
    <p:sldId id="411" r:id="rId12"/>
    <p:sldId id="426" r:id="rId13"/>
    <p:sldId id="449" r:id="rId14"/>
    <p:sldId id="427" r:id="rId15"/>
    <p:sldId id="433" r:id="rId16"/>
    <p:sldId id="434" r:id="rId17"/>
    <p:sldId id="435" r:id="rId18"/>
    <p:sldId id="436" r:id="rId19"/>
    <p:sldId id="431" r:id="rId20"/>
    <p:sldId id="437" r:id="rId21"/>
    <p:sldId id="455" r:id="rId22"/>
    <p:sldId id="438" r:id="rId23"/>
    <p:sldId id="453" r:id="rId24"/>
    <p:sldId id="454" r:id="rId25"/>
    <p:sldId id="420" r:id="rId26"/>
    <p:sldId id="441" r:id="rId27"/>
    <p:sldId id="451" r:id="rId28"/>
    <p:sldId id="440" r:id="rId29"/>
    <p:sldId id="452" r:id="rId30"/>
    <p:sldId id="421" r:id="rId31"/>
    <p:sldId id="443" r:id="rId32"/>
    <p:sldId id="456" r:id="rId33"/>
    <p:sldId id="416" r:id="rId34"/>
    <p:sldId id="425" r:id="rId35"/>
    <p:sldId id="422" r:id="rId36"/>
    <p:sldId id="384" r:id="rId37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ina De nigris" initials="MDn" lastIdx="124" clrIdx="0"/>
  <p:cmAuthor id="1" name="Archidata" initials="AT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9ACA3C"/>
    <a:srgbClr val="FFFFFF"/>
    <a:srgbClr val="DA5C57"/>
    <a:srgbClr val="18BAA8"/>
    <a:srgbClr val="40BAA8"/>
    <a:srgbClr val="254061"/>
    <a:srgbClr val="0046D6"/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90" autoAdjust="0"/>
    <p:restoredTop sz="96291" autoAdjust="0"/>
  </p:normalViewPr>
  <p:slideViewPr>
    <p:cSldViewPr>
      <p:cViewPr varScale="1">
        <p:scale>
          <a:sx n="106" d="100"/>
          <a:sy n="106" d="100"/>
        </p:scale>
        <p:origin x="71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01" name="Shape 10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8988151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Trebuchet MS"/>
      </a:defRPr>
    </a:lvl1pPr>
    <a:lvl2pPr indent="228600" latinLnBrk="0">
      <a:defRPr sz="1200">
        <a:latin typeface="+mn-lt"/>
        <a:ea typeface="+mn-ea"/>
        <a:cs typeface="+mn-cs"/>
        <a:sym typeface="Trebuchet MS"/>
      </a:defRPr>
    </a:lvl2pPr>
    <a:lvl3pPr indent="457200" latinLnBrk="0">
      <a:defRPr sz="1200">
        <a:latin typeface="+mn-lt"/>
        <a:ea typeface="+mn-ea"/>
        <a:cs typeface="+mn-cs"/>
        <a:sym typeface="Trebuchet MS"/>
      </a:defRPr>
    </a:lvl3pPr>
    <a:lvl4pPr indent="685800" latinLnBrk="0">
      <a:defRPr sz="1200">
        <a:latin typeface="+mn-lt"/>
        <a:ea typeface="+mn-ea"/>
        <a:cs typeface="+mn-cs"/>
        <a:sym typeface="Trebuchet MS"/>
      </a:defRPr>
    </a:lvl4pPr>
    <a:lvl5pPr indent="914400" latinLnBrk="0">
      <a:defRPr sz="1200">
        <a:latin typeface="+mn-lt"/>
        <a:ea typeface="+mn-ea"/>
        <a:cs typeface="+mn-cs"/>
        <a:sym typeface="Trebuchet MS"/>
      </a:defRPr>
    </a:lvl5pPr>
    <a:lvl6pPr indent="1143000" latinLnBrk="0">
      <a:defRPr sz="1200">
        <a:latin typeface="+mn-lt"/>
        <a:ea typeface="+mn-ea"/>
        <a:cs typeface="+mn-cs"/>
        <a:sym typeface="Trebuchet MS"/>
      </a:defRPr>
    </a:lvl6pPr>
    <a:lvl7pPr indent="1371600" latinLnBrk="0">
      <a:defRPr sz="1200">
        <a:latin typeface="+mn-lt"/>
        <a:ea typeface="+mn-ea"/>
        <a:cs typeface="+mn-cs"/>
        <a:sym typeface="Trebuchet MS"/>
      </a:defRPr>
    </a:lvl7pPr>
    <a:lvl8pPr indent="1600200" latinLnBrk="0">
      <a:defRPr sz="1200">
        <a:latin typeface="+mn-lt"/>
        <a:ea typeface="+mn-ea"/>
        <a:cs typeface="+mn-cs"/>
        <a:sym typeface="Trebuchet MS"/>
      </a:defRPr>
    </a:lvl8pPr>
    <a:lvl9pPr indent="1828800" latinLnBrk="0">
      <a:defRPr sz="1200">
        <a:latin typeface="+mn-lt"/>
        <a:ea typeface="+mn-ea"/>
        <a:cs typeface="+mn-cs"/>
        <a:sym typeface="Trebuchet M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30647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69592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514591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175053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64487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049700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241748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523786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539636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775913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83913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34167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663246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74642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321236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07043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557813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474522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030517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298071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759740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63541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787886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245699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070491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43936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74384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42352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4198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2108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15242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741329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92455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a titolo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sto titolo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</p:spPr>
        <p:txBody>
          <a:bodyPr/>
          <a:lstStyle/>
          <a:p>
            <a:r>
              <a:t>Testo titolo</a:t>
            </a:r>
          </a:p>
        </p:txBody>
      </p:sp>
      <p:sp>
        <p:nvSpPr>
          <p:cNvPr id="21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sto tito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Testo titolo</a:t>
            </a:r>
          </a:p>
        </p:txBody>
      </p:sp>
      <p:sp>
        <p:nvSpPr>
          <p:cNvPr id="6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sto titolo"/>
          <p:cNvSpPr txBox="1"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Testo titolo</a:t>
            </a:r>
          </a:p>
        </p:txBody>
      </p:sp>
      <p:sp>
        <p:nvSpPr>
          <p:cNvPr id="82" name="Corpo livello uno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4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3" name="Segnaposto testo 3"/>
          <p:cNvSpPr>
            <a:spLocks noGrp="1"/>
          </p:cNvSpPr>
          <p:nvPr>
            <p:ph type="body" sz="half" idx="21"/>
          </p:nvPr>
        </p:nvSpPr>
        <p:spPr>
          <a:xfrm>
            <a:off x="457200" y="1435103"/>
            <a:ext cx="3008314" cy="46910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</a:lstStyle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8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sto titolo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Testo titolo</a:t>
            </a:r>
          </a:p>
        </p:txBody>
      </p:sp>
      <p:sp>
        <p:nvSpPr>
          <p:cNvPr id="92" name="Segnaposto immagine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 dirty="0"/>
          </a:p>
        </p:txBody>
      </p:sp>
      <p:sp>
        <p:nvSpPr>
          <p:cNvPr id="93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40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it-IT" altLang="en-US" kern="1200" dirty="0">
              <a:solidFill>
                <a:prstClr val="black">
                  <a:tint val="75000"/>
                </a:prstClr>
              </a:solidFill>
              <a:latin typeface="DecimaWE Rg" pitchFamily="2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it-IT" altLang="en-US" kern="1200" dirty="0">
              <a:solidFill>
                <a:prstClr val="black">
                  <a:tint val="75000"/>
                </a:prstClr>
              </a:solidFill>
              <a:latin typeface="DecimaWE Rg" pitchFamily="2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DB41FE91-9F81-455F-8446-2192E75C8E17}" type="slidenum">
              <a:rPr lang="it-IT" altLang="en-US" kern="1200" smtClean="0">
                <a:solidFill>
                  <a:prstClr val="black">
                    <a:tint val="75000"/>
                  </a:prstClr>
                </a:solidFill>
                <a:latin typeface="DecimaWE Rg" pitchFamily="2" charset="0"/>
              </a:rPr>
              <a:pPr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en-US" kern="1200" dirty="0">
              <a:solidFill>
                <a:prstClr val="black">
                  <a:tint val="75000"/>
                </a:prstClr>
              </a:solidFill>
              <a:latin typeface="DecimaWE R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842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sto titolo"/>
          <p:cNvSpPr txBox="1">
            <a:spLocks noGrp="1"/>
          </p:cNvSpPr>
          <p:nvPr>
            <p:ph type="title"/>
          </p:nvPr>
        </p:nvSpPr>
        <p:spPr>
          <a:xfrm>
            <a:off x="457200" y="274641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Testo titolo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84477" y="6400418"/>
            <a:ext cx="302325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‹N›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57" r:id="rId3"/>
    <p:sldLayoutId id="2147483658" r:id="rId4"/>
    <p:sldLayoutId id="2147483683" r:id="rId5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42.png"/><Relationship Id="rId4" Type="http://schemas.openxmlformats.org/officeDocument/2006/relationships/image" Target="../media/image2.jpeg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image" Target="../media/image2.jpe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7"/>
          <p:cNvSpPr>
            <a:spLocks noChangeArrowheads="1"/>
          </p:cNvSpPr>
          <p:nvPr/>
        </p:nvSpPr>
        <p:spPr bwMode="auto">
          <a:xfrm>
            <a:off x="-16474" y="1737"/>
            <a:ext cx="4876506" cy="1446550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it-IT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it-IT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it-IT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it-IT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it-IT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it-IT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Rectangle 21"/>
          <p:cNvSpPr/>
          <p:nvPr/>
        </p:nvSpPr>
        <p:spPr>
          <a:xfrm>
            <a:off x="0" y="4612330"/>
            <a:ext cx="9144000" cy="1138773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pPr algn="ctr"/>
            <a:r>
              <a:rPr lang="it-IT" sz="28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Antonella Stravisi</a:t>
            </a:r>
            <a:endParaRPr lang="it-IT" sz="2800" i="1" dirty="0">
              <a:solidFill>
                <a:schemeClr val="accent1">
                  <a:lumMod val="60000"/>
                  <a:lumOff val="4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it-IT" sz="20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Università </a:t>
            </a:r>
            <a:r>
              <a:rPr lang="it-IT" sz="20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degli Studi di Udine</a:t>
            </a:r>
            <a:endParaRPr lang="it-IT" sz="2000" i="1" dirty="0">
              <a:solidFill>
                <a:schemeClr val="accent1">
                  <a:lumMod val="60000"/>
                  <a:lumOff val="4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it-IT" sz="2000" i="1" dirty="0">
              <a:solidFill>
                <a:schemeClr val="accent1">
                  <a:lumMod val="60000"/>
                  <a:lumOff val="4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0" y="5805265"/>
            <a:ext cx="9176728" cy="7378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Rafforzamento del sistema transfrontaliero per il miglioramento della biodiversità attraverso il monitoraggio delle api</a:t>
            </a:r>
            <a:endParaRPr lang="it-IT" sz="12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i="1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Spilimbergo, Corte Europa</a:t>
            </a:r>
            <a:endParaRPr lang="it-IT" sz="1200" i="1" kern="120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i="1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27.08.2025</a:t>
            </a:r>
            <a:endParaRPr lang="en-US" altLang="it-IT" sz="1200" i="1" kern="1200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16270"/>
            <a:ext cx="9144000" cy="50262"/>
          </a:xfrm>
          <a:prstGeom prst="rect">
            <a:avLst/>
          </a:prstGeom>
        </p:spPr>
      </p:pic>
      <p:sp>
        <p:nvSpPr>
          <p:cNvPr id="21" name="Rettangolo 20"/>
          <p:cNvSpPr/>
          <p:nvPr/>
        </p:nvSpPr>
        <p:spPr>
          <a:xfrm>
            <a:off x="66946" y="1474095"/>
            <a:ext cx="8897543" cy="3114782"/>
          </a:xfrm>
          <a:prstGeom prst="rect">
            <a:avLst/>
          </a:prstGeom>
          <a:noFill/>
          <a:ln w="12700">
            <a:miter lim="400000"/>
          </a:ln>
        </p:spPr>
        <p:txBody>
          <a:bodyPr lIns="45719" rIns="45719" anchor="ctr">
            <a:noAutofit/>
          </a:bodyPr>
          <a:lstStyle/>
          <a:p>
            <a:pPr algn="r"/>
            <a:r>
              <a:rPr lang="it-IT" sz="4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Stato di qualità dell’ambiente: api domestiche e selvatiche come indicatori di presenza di metalli pesanti e pesticidi, risultati della campagna 2024</a:t>
            </a:r>
            <a:endParaRPr lang="it-IT" sz="6000" b="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475" y="-24071"/>
            <a:ext cx="4521525" cy="1472358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4622475" y="533712"/>
            <a:ext cx="4555636" cy="707884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it-IT" sz="1000" b="1" dirty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Rafforzamento del sistema innovativo transfrontaliero per il miglioramento della biodiversità attraverso il monitoraggio delle api</a:t>
            </a:r>
            <a:r>
              <a:rPr lang="it-IT" sz="1600" b="1" dirty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it-IT" sz="1600" b="1" dirty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sl-SI" sz="1000" b="1" dirty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Krepitev čezmejnega inovativnega sistema za izboljšanje biotske raznovrstnosti z monitoringom čebel </a:t>
            </a:r>
            <a:endParaRPr lang="it-IT" sz="1600" b="1" dirty="0">
              <a:solidFill>
                <a:srgbClr val="92D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526709B-7AC9-7991-D1A5-0615552485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86" y="3013"/>
            <a:ext cx="4309680" cy="144527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20814"/>
            <a:ext cx="9144000" cy="45719"/>
          </a:xfrm>
          <a:prstGeom prst="rect">
            <a:avLst/>
          </a:prstGeom>
        </p:spPr>
      </p:pic>
      <p:sp>
        <p:nvSpPr>
          <p:cNvPr id="115" name="Rectangle 21"/>
          <p:cNvSpPr/>
          <p:nvPr/>
        </p:nvSpPr>
        <p:spPr>
          <a:xfrm>
            <a:off x="3995936" y="3"/>
            <a:ext cx="5148064" cy="692497"/>
          </a:xfrm>
          <a:prstGeom prst="rect">
            <a:avLst/>
          </a:prstGeom>
          <a:solidFill>
            <a:srgbClr val="00339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it-IT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Biomonitoraggio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 le api</a:t>
            </a:r>
          </a:p>
          <a:p>
            <a:endParaRPr lang="en-GB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CFBC4FF-0F13-BB9A-8ED2-04738C9A3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8" y="2"/>
            <a:ext cx="3925349" cy="1316387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6555468"/>
            <a:ext cx="9144000" cy="328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77500" lnSpcReduction="2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Rafforzamento del sistema transfrontaliero per il miglioramento della biodiversità attraverso il monitoraggio delle api</a:t>
            </a: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27.08.2025</a:t>
            </a:r>
            <a:endParaRPr lang="it-IT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04"/>
          <a:stretch/>
        </p:blipFill>
        <p:spPr>
          <a:xfrm>
            <a:off x="-3423" y="1049429"/>
            <a:ext cx="5258916" cy="509462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9" t="13134" r="29126" b="18034"/>
          <a:stretch/>
        </p:blipFill>
        <p:spPr>
          <a:xfrm>
            <a:off x="5255568" y="1316389"/>
            <a:ext cx="3888432" cy="4450901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5354563" y="3107060"/>
            <a:ext cx="1512168" cy="144016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5364088" y="4941168"/>
            <a:ext cx="1656184" cy="124966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92296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20814"/>
            <a:ext cx="9144000" cy="45719"/>
          </a:xfrm>
          <a:prstGeom prst="rect">
            <a:avLst/>
          </a:prstGeom>
        </p:spPr>
      </p:pic>
      <p:sp>
        <p:nvSpPr>
          <p:cNvPr id="115" name="Rectangle 21"/>
          <p:cNvSpPr/>
          <p:nvPr/>
        </p:nvSpPr>
        <p:spPr>
          <a:xfrm>
            <a:off x="4572000" y="3"/>
            <a:ext cx="4572000" cy="692497"/>
          </a:xfrm>
          <a:prstGeom prst="rect">
            <a:avLst/>
          </a:prstGeom>
          <a:solidFill>
            <a:srgbClr val="00339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it-IT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Biomonitoraggio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 le api</a:t>
            </a:r>
          </a:p>
          <a:p>
            <a:endParaRPr lang="en-GB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6555468"/>
            <a:ext cx="9144000" cy="328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77500" lnSpcReduction="2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Rafforzamento del sistema transfrontaliero per il miglioramento della biodiversità attraverso il monitoraggio delle api</a:t>
            </a: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27.08.2025</a:t>
            </a:r>
            <a:endParaRPr lang="it-IT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251520" y="1598904"/>
            <a:ext cx="8639944" cy="2406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hangingPunct="1"/>
            <a:r>
              <a:rPr lang="it-IT" dirty="0" smtClean="0"/>
              <a:t>RISULTATI</a:t>
            </a:r>
          </a:p>
          <a:p>
            <a:pPr hangingPunct="1"/>
            <a:endParaRPr lang="it-IT" dirty="0" smtClean="0"/>
          </a:p>
          <a:p>
            <a:pPr hangingPunct="1"/>
            <a:r>
              <a:rPr lang="it-IT" dirty="0" smtClean="0"/>
              <a:t>Stagione 2024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841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20814"/>
            <a:ext cx="9144000" cy="45719"/>
          </a:xfrm>
          <a:prstGeom prst="rect">
            <a:avLst/>
          </a:prstGeom>
        </p:spPr>
      </p:pic>
      <p:sp>
        <p:nvSpPr>
          <p:cNvPr id="115" name="Rectangle 21"/>
          <p:cNvSpPr/>
          <p:nvPr/>
        </p:nvSpPr>
        <p:spPr>
          <a:xfrm>
            <a:off x="4572000" y="3"/>
            <a:ext cx="4572000" cy="692497"/>
          </a:xfrm>
          <a:prstGeom prst="rect">
            <a:avLst/>
          </a:prstGeom>
          <a:solidFill>
            <a:srgbClr val="00339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it-IT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Biomonitoraggio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 le api</a:t>
            </a:r>
          </a:p>
          <a:p>
            <a:endParaRPr lang="en-GB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6555468"/>
            <a:ext cx="9144000" cy="328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77500" lnSpcReduction="2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Rafforzamento del sistema transfrontaliero per il miglioramento della biodiversità attraverso il monitoraggio delle api</a:t>
            </a: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27.08.2025</a:t>
            </a:r>
            <a:endParaRPr lang="it-IT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251520" y="188640"/>
            <a:ext cx="7992888" cy="733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algn="l" hangingPunct="1"/>
            <a:r>
              <a:rPr lang="it-IT" sz="3600" dirty="0" smtClean="0"/>
              <a:t>SAN DANIELE</a:t>
            </a:r>
            <a:endParaRPr lang="it-IT" sz="36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1" y="922583"/>
            <a:ext cx="3816424" cy="266882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985" y="922582"/>
            <a:ext cx="3816424" cy="266882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61" y="3591410"/>
            <a:ext cx="3816424" cy="2668828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985" y="3585549"/>
            <a:ext cx="3816424" cy="266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0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20814"/>
            <a:ext cx="9144000" cy="45719"/>
          </a:xfrm>
          <a:prstGeom prst="rect">
            <a:avLst/>
          </a:prstGeom>
        </p:spPr>
      </p:pic>
      <p:sp>
        <p:nvSpPr>
          <p:cNvPr id="115" name="Rectangle 21"/>
          <p:cNvSpPr/>
          <p:nvPr/>
        </p:nvSpPr>
        <p:spPr>
          <a:xfrm>
            <a:off x="4572000" y="3"/>
            <a:ext cx="4572000" cy="692497"/>
          </a:xfrm>
          <a:prstGeom prst="rect">
            <a:avLst/>
          </a:prstGeom>
          <a:solidFill>
            <a:srgbClr val="00339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it-IT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Biomonitoraggio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 le api</a:t>
            </a:r>
          </a:p>
          <a:p>
            <a:endParaRPr lang="en-GB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6555468"/>
            <a:ext cx="9144000" cy="328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77500" lnSpcReduction="2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Rafforzamento del sistema transfrontaliero per il miglioramento della biodiversità attraverso il monitoraggio delle api</a:t>
            </a: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27.08.2025</a:t>
            </a:r>
            <a:endParaRPr lang="it-IT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323528" y="150823"/>
            <a:ext cx="3960440" cy="749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algn="l" hangingPunct="1"/>
            <a:r>
              <a:rPr lang="it-IT" sz="3600" dirty="0" smtClean="0"/>
              <a:t>SPILIMBERGO</a:t>
            </a:r>
            <a:endParaRPr lang="it-IT" sz="36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977424"/>
            <a:ext cx="3814668" cy="26676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4220" y="977424"/>
            <a:ext cx="3814668" cy="26676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341" y="3641720"/>
            <a:ext cx="3814668" cy="266760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3668" y="3645024"/>
            <a:ext cx="3814668" cy="26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9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20814"/>
            <a:ext cx="9144000" cy="45719"/>
          </a:xfrm>
          <a:prstGeom prst="rect">
            <a:avLst/>
          </a:prstGeom>
        </p:spPr>
      </p:pic>
      <p:sp>
        <p:nvSpPr>
          <p:cNvPr id="115" name="Rectangle 21"/>
          <p:cNvSpPr/>
          <p:nvPr/>
        </p:nvSpPr>
        <p:spPr>
          <a:xfrm>
            <a:off x="4572000" y="3"/>
            <a:ext cx="4572000" cy="692497"/>
          </a:xfrm>
          <a:prstGeom prst="rect">
            <a:avLst/>
          </a:prstGeom>
          <a:solidFill>
            <a:srgbClr val="00339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it-IT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Biomonitoraggio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 le api</a:t>
            </a:r>
          </a:p>
          <a:p>
            <a:endParaRPr lang="en-GB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6555468"/>
            <a:ext cx="9144000" cy="328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77500" lnSpcReduction="2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Rafforzamento del sistema transfrontaliero per il miglioramento della biodiversità attraverso il monitoraggio delle api</a:t>
            </a: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27.08.2025</a:t>
            </a:r>
            <a:endParaRPr lang="it-IT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323528" y="150823"/>
            <a:ext cx="4104456" cy="746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algn="l" hangingPunct="1"/>
            <a:r>
              <a:rPr lang="it-IT" sz="3600" dirty="0" smtClean="0"/>
              <a:t>VALERIANO</a:t>
            </a:r>
            <a:endParaRPr lang="it-IT" sz="36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088" y="980728"/>
            <a:ext cx="3814668" cy="26676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3756" y="980728"/>
            <a:ext cx="3814668" cy="26676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310" y="3648328"/>
            <a:ext cx="3814668" cy="26676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9978" y="3648328"/>
            <a:ext cx="3814668" cy="26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6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20814"/>
            <a:ext cx="9144000" cy="45719"/>
          </a:xfrm>
          <a:prstGeom prst="rect">
            <a:avLst/>
          </a:prstGeom>
        </p:spPr>
      </p:pic>
      <p:sp>
        <p:nvSpPr>
          <p:cNvPr id="115" name="Rectangle 21"/>
          <p:cNvSpPr/>
          <p:nvPr/>
        </p:nvSpPr>
        <p:spPr>
          <a:xfrm>
            <a:off x="4572000" y="3"/>
            <a:ext cx="4572000" cy="692497"/>
          </a:xfrm>
          <a:prstGeom prst="rect">
            <a:avLst/>
          </a:prstGeom>
          <a:solidFill>
            <a:srgbClr val="00339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it-IT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Biomonitoraggio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 le api</a:t>
            </a:r>
          </a:p>
          <a:p>
            <a:endParaRPr lang="en-GB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6555468"/>
            <a:ext cx="9144000" cy="328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77500" lnSpcReduction="2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Rafforzamento del sistema transfrontaliero per il miglioramento della biodiversità attraverso il monitoraggio delle api</a:t>
            </a: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27.08.2025</a:t>
            </a:r>
            <a:endParaRPr lang="it-IT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323528" y="150823"/>
            <a:ext cx="3456384" cy="115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algn="l" hangingPunct="1"/>
            <a:r>
              <a:rPr lang="it-IT" sz="3600" dirty="0" smtClean="0"/>
              <a:t>APIARI - MEDIA</a:t>
            </a:r>
            <a:endParaRPr lang="it-IT" sz="36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896597"/>
            <a:ext cx="2880000" cy="201633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840" y="1895034"/>
            <a:ext cx="2880000" cy="201633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4168" y="1895034"/>
            <a:ext cx="2880000" cy="201633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/>
          <a:srcRect t="71425"/>
          <a:stretch/>
        </p:blipFill>
        <p:spPr>
          <a:xfrm>
            <a:off x="539552" y="4149080"/>
            <a:ext cx="7559107" cy="151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54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20814"/>
            <a:ext cx="9144000" cy="45719"/>
          </a:xfrm>
          <a:prstGeom prst="rect">
            <a:avLst/>
          </a:prstGeom>
        </p:spPr>
      </p:pic>
      <p:sp>
        <p:nvSpPr>
          <p:cNvPr id="115" name="Rectangle 21"/>
          <p:cNvSpPr/>
          <p:nvPr/>
        </p:nvSpPr>
        <p:spPr>
          <a:xfrm>
            <a:off x="4572000" y="3"/>
            <a:ext cx="4572000" cy="692497"/>
          </a:xfrm>
          <a:prstGeom prst="rect">
            <a:avLst/>
          </a:prstGeom>
          <a:solidFill>
            <a:srgbClr val="00339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it-IT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Biomonitoraggio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 le api</a:t>
            </a:r>
          </a:p>
          <a:p>
            <a:endParaRPr lang="en-GB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6555468"/>
            <a:ext cx="9144000" cy="328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77500" lnSpcReduction="2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Rafforzamento del sistema transfrontaliero per il miglioramento della biodiversità attraverso il monitoraggio delle api</a:t>
            </a: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27.08.2025</a:t>
            </a:r>
            <a:endParaRPr lang="it-IT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252028" y="692500"/>
            <a:ext cx="7992888" cy="115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algn="l" hangingPunct="1"/>
            <a:r>
              <a:rPr lang="it-IT" sz="3600" dirty="0" smtClean="0"/>
              <a:t>Analisi dei pollini: parametri</a:t>
            </a:r>
            <a:endParaRPr lang="it-IT" sz="3600" dirty="0"/>
          </a:p>
        </p:txBody>
      </p:sp>
      <p:sp>
        <p:nvSpPr>
          <p:cNvPr id="9" name="Segnaposto contenuto 2"/>
          <p:cNvSpPr>
            <a:spLocks noGrp="1"/>
          </p:cNvSpPr>
          <p:nvPr>
            <p:ph idx="1"/>
          </p:nvPr>
        </p:nvSpPr>
        <p:spPr>
          <a:xfrm>
            <a:off x="281506" y="1921292"/>
            <a:ext cx="424796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 smtClean="0"/>
              <a:t>FITOFARMACI</a:t>
            </a:r>
          </a:p>
          <a:p>
            <a:r>
              <a:rPr lang="it-IT" sz="2000" dirty="0" err="1" smtClean="0"/>
              <a:t>Folpet</a:t>
            </a:r>
            <a:endParaRPr lang="it-IT" sz="2000" dirty="0" smtClean="0"/>
          </a:p>
          <a:p>
            <a:r>
              <a:rPr lang="it-IT" sz="2000" dirty="0" err="1" smtClean="0"/>
              <a:t>Metalaxyl</a:t>
            </a:r>
            <a:endParaRPr lang="it-IT" sz="2000" dirty="0" smtClean="0"/>
          </a:p>
          <a:p>
            <a:r>
              <a:rPr lang="it-IT" sz="2000" dirty="0" err="1" smtClean="0"/>
              <a:t>Azoxystrobin</a:t>
            </a:r>
            <a:endParaRPr lang="it-IT" sz="2000" dirty="0" smtClean="0"/>
          </a:p>
          <a:p>
            <a:r>
              <a:rPr lang="it-IT" sz="2000" dirty="0" err="1" smtClean="0"/>
              <a:t>Difleconazole</a:t>
            </a:r>
            <a:endParaRPr lang="it-IT" sz="2000" dirty="0" smtClean="0"/>
          </a:p>
          <a:p>
            <a:r>
              <a:rPr lang="it-IT" sz="2000" dirty="0" err="1" smtClean="0"/>
              <a:t>Boscalid</a:t>
            </a:r>
            <a:endParaRPr lang="it-IT" sz="2000" dirty="0" smtClean="0"/>
          </a:p>
          <a:p>
            <a:r>
              <a:rPr lang="it-IT" sz="2000" dirty="0" err="1" smtClean="0"/>
              <a:t>Acetampirid</a:t>
            </a:r>
            <a:endParaRPr lang="it-IT" sz="2000" dirty="0" smtClean="0"/>
          </a:p>
          <a:p>
            <a:r>
              <a:rPr lang="it-IT" sz="2000" dirty="0" err="1" smtClean="0"/>
              <a:t>Benalaxyl</a:t>
            </a:r>
            <a:endParaRPr lang="it-IT" sz="2000" dirty="0"/>
          </a:p>
          <a:p>
            <a:endParaRPr lang="it-IT" sz="2400" dirty="0" smtClean="0"/>
          </a:p>
          <a:p>
            <a:endParaRPr lang="it-IT" sz="2400" dirty="0"/>
          </a:p>
          <a:p>
            <a:endParaRPr lang="it-IT" sz="2400" dirty="0" smtClean="0"/>
          </a:p>
        </p:txBody>
      </p:sp>
      <p:sp>
        <p:nvSpPr>
          <p:cNvPr id="10" name="Segnaposto contenuto 2"/>
          <p:cNvSpPr txBox="1">
            <a:spLocks/>
          </p:cNvSpPr>
          <p:nvPr/>
        </p:nvSpPr>
        <p:spPr>
          <a:xfrm>
            <a:off x="4457208" y="1873149"/>
            <a:ext cx="4477548" cy="2020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marL="0" indent="0" hangingPunct="1">
              <a:buFont typeface="Arial"/>
              <a:buNone/>
            </a:pPr>
            <a:r>
              <a:rPr lang="it-IT" sz="2000" dirty="0" smtClean="0"/>
              <a:t>METALLI PESANTI</a:t>
            </a:r>
          </a:p>
          <a:p>
            <a:pPr hangingPunct="1"/>
            <a:r>
              <a:rPr lang="it-IT" sz="2000" dirty="0" smtClean="0"/>
              <a:t>Pb</a:t>
            </a:r>
            <a:endParaRPr lang="it-IT" sz="2000" dirty="0" smtClean="0"/>
          </a:p>
          <a:p>
            <a:pPr hangingPunct="1"/>
            <a:r>
              <a:rPr lang="it-IT" sz="2000" dirty="0" err="1" smtClean="0"/>
              <a:t>Cd</a:t>
            </a:r>
            <a:endParaRPr lang="it-IT" sz="2000" dirty="0" smtClean="0"/>
          </a:p>
          <a:p>
            <a:pPr hangingPunct="1"/>
            <a:r>
              <a:rPr lang="it-IT" sz="2000" dirty="0" smtClean="0"/>
              <a:t>Cr</a:t>
            </a:r>
          </a:p>
          <a:p>
            <a:pPr hangingPunct="1"/>
            <a:r>
              <a:rPr lang="it-IT" sz="2000" dirty="0" smtClean="0"/>
              <a:t>Ni</a:t>
            </a:r>
            <a:endParaRPr lang="it-IT" sz="2000" dirty="0" smtClean="0"/>
          </a:p>
          <a:p>
            <a:pPr hangingPunct="1"/>
            <a:endParaRPr lang="it-IT" sz="2400" dirty="0" smtClean="0"/>
          </a:p>
          <a:p>
            <a:pPr hangingPunct="1"/>
            <a:endParaRPr lang="it-IT" sz="2400" dirty="0" smtClean="0"/>
          </a:p>
          <a:p>
            <a:pPr hangingPunct="1"/>
            <a:endParaRPr lang="it-IT" sz="2400" dirty="0" smtClean="0"/>
          </a:p>
        </p:txBody>
      </p:sp>
      <p:sp>
        <p:nvSpPr>
          <p:cNvPr id="11" name="Segnaposto contenuto 2"/>
          <p:cNvSpPr txBox="1">
            <a:spLocks/>
          </p:cNvSpPr>
          <p:nvPr/>
        </p:nvSpPr>
        <p:spPr>
          <a:xfrm>
            <a:off x="4446715" y="3917627"/>
            <a:ext cx="4247964" cy="24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marL="0" indent="0" hangingPunct="1">
              <a:buFont typeface="Arial"/>
              <a:buNone/>
            </a:pPr>
            <a:r>
              <a:rPr lang="it-IT" sz="2000" dirty="0" smtClean="0"/>
              <a:t>SPECIE BOTANICA</a:t>
            </a:r>
          </a:p>
          <a:p>
            <a:pPr hangingPunct="1"/>
            <a:r>
              <a:rPr lang="it-IT" sz="2000" dirty="0" smtClean="0"/>
              <a:t>Coltivate</a:t>
            </a:r>
          </a:p>
          <a:p>
            <a:pPr hangingPunct="1"/>
            <a:r>
              <a:rPr lang="it-IT" sz="2000" dirty="0" smtClean="0"/>
              <a:t>Forestali</a:t>
            </a:r>
          </a:p>
          <a:p>
            <a:pPr hangingPunct="1"/>
            <a:r>
              <a:rPr lang="it-IT" sz="2000" dirty="0" smtClean="0"/>
              <a:t>Arbustive </a:t>
            </a:r>
            <a:endParaRPr lang="it-IT" sz="2000" dirty="0" smtClean="0"/>
          </a:p>
          <a:p>
            <a:pPr hangingPunct="1"/>
            <a:r>
              <a:rPr lang="it-IT" sz="2000" dirty="0" smtClean="0"/>
              <a:t>Prative</a:t>
            </a:r>
            <a:endParaRPr lang="it-IT" sz="2000" dirty="0" smtClean="0"/>
          </a:p>
          <a:p>
            <a:pPr hangingPunct="1"/>
            <a:r>
              <a:rPr lang="it-IT" sz="2000" dirty="0" smtClean="0"/>
              <a:t>Ornamentali</a:t>
            </a:r>
            <a:endParaRPr lang="it-IT" sz="2000" dirty="0" smtClean="0"/>
          </a:p>
          <a:p>
            <a:pPr hangingPunct="1"/>
            <a:endParaRPr lang="it-IT" sz="2400" dirty="0" smtClean="0"/>
          </a:p>
          <a:p>
            <a:pPr hangingPunct="1"/>
            <a:endParaRPr lang="it-IT" sz="2400" dirty="0" smtClean="0"/>
          </a:p>
          <a:p>
            <a:pPr hangingPunct="1"/>
            <a:endParaRPr lang="it-IT" sz="2400" dirty="0" smtClean="0"/>
          </a:p>
        </p:txBody>
      </p:sp>
    </p:spTree>
    <p:extLst>
      <p:ext uri="{BB962C8B-B14F-4D97-AF65-F5344CB8AC3E}">
        <p14:creationId xmlns:p14="http://schemas.microsoft.com/office/powerpoint/2010/main" val="16471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20814"/>
            <a:ext cx="9144000" cy="45719"/>
          </a:xfrm>
          <a:prstGeom prst="rect">
            <a:avLst/>
          </a:prstGeom>
        </p:spPr>
      </p:pic>
      <p:sp>
        <p:nvSpPr>
          <p:cNvPr id="115" name="Rectangle 21"/>
          <p:cNvSpPr/>
          <p:nvPr/>
        </p:nvSpPr>
        <p:spPr>
          <a:xfrm>
            <a:off x="4572000" y="3"/>
            <a:ext cx="4572000" cy="692497"/>
          </a:xfrm>
          <a:prstGeom prst="rect">
            <a:avLst/>
          </a:prstGeom>
          <a:solidFill>
            <a:srgbClr val="00339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it-IT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Biomonitoraggio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 le api</a:t>
            </a:r>
          </a:p>
          <a:p>
            <a:endParaRPr lang="en-GB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6555468"/>
            <a:ext cx="9144000" cy="328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77500" lnSpcReduction="2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Rafforzamento del sistema transfrontaliero per il miglioramento della biodiversità attraverso il monitoraggio delle api</a:t>
            </a: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27.08.2025</a:t>
            </a:r>
            <a:endParaRPr lang="it-IT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287524" y="944626"/>
            <a:ext cx="8568952" cy="5324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algn="just"/>
            <a:r>
              <a:rPr lang="it-IT" sz="1200" b="1" dirty="0" smtClean="0"/>
              <a:t>FOLPET</a:t>
            </a:r>
            <a:r>
              <a:rPr lang="it-IT" sz="1200" dirty="0"/>
              <a:t> fungicida impiegato in vite contro la peronospora, muffa grigia e oidio. </a:t>
            </a:r>
            <a:r>
              <a:rPr lang="it-IT" sz="1200" b="1" dirty="0">
                <a:solidFill>
                  <a:srgbClr val="FF0000"/>
                </a:solidFill>
              </a:rPr>
              <a:t>Api LD50 (µg/api) &gt;236 </a:t>
            </a:r>
            <a:r>
              <a:rPr lang="it-IT" sz="1200" dirty="0"/>
              <a:t>(orale, </a:t>
            </a:r>
            <a:r>
              <a:rPr lang="it-IT" sz="1200" dirty="0" err="1"/>
              <a:t>Tomlin</a:t>
            </a:r>
            <a:r>
              <a:rPr lang="it-IT" sz="1200" dirty="0"/>
              <a:t>, 1997); &gt;200 (contatto, </a:t>
            </a:r>
            <a:r>
              <a:rPr lang="it-IT" sz="1200" dirty="0" err="1"/>
              <a:t>Tomlin</a:t>
            </a:r>
            <a:r>
              <a:rPr lang="it-IT" sz="1200" dirty="0"/>
              <a:t>, 1997); </a:t>
            </a:r>
            <a:r>
              <a:rPr lang="it-IT" sz="1200" dirty="0" smtClean="0"/>
              <a:t>(2025 </a:t>
            </a:r>
            <a:r>
              <a:rPr lang="it-IT" sz="1200" dirty="0" err="1" smtClean="0"/>
              <a:t>Folpet</a:t>
            </a:r>
            <a:r>
              <a:rPr lang="it-IT" sz="1200" dirty="0" smtClean="0"/>
              <a:t> per cerali)</a:t>
            </a:r>
            <a:endParaRPr lang="it-IT" sz="1200" dirty="0" smtClean="0"/>
          </a:p>
          <a:p>
            <a:pPr algn="just"/>
            <a:endParaRPr lang="it-IT" sz="1200" dirty="0" smtClean="0"/>
          </a:p>
          <a:p>
            <a:pPr algn="just"/>
            <a:r>
              <a:rPr lang="it-IT" sz="1200" b="1" dirty="0"/>
              <a:t>METALAXYL</a:t>
            </a:r>
            <a:r>
              <a:rPr lang="it-IT" sz="1200" dirty="0"/>
              <a:t> fungicida indicato per il controllo e la prevenzione di malattie causate da ficomiceti (</a:t>
            </a:r>
            <a:r>
              <a:rPr lang="it-IT" sz="1200" dirty="0" err="1"/>
              <a:t>Pythium</a:t>
            </a:r>
            <a:r>
              <a:rPr lang="it-IT" sz="1200" dirty="0"/>
              <a:t> e </a:t>
            </a:r>
            <a:r>
              <a:rPr lang="it-IT" sz="1200" dirty="0" err="1"/>
              <a:t>Phytophthora</a:t>
            </a:r>
            <a:r>
              <a:rPr lang="it-IT" sz="1200" dirty="0"/>
              <a:t>). </a:t>
            </a:r>
            <a:r>
              <a:rPr lang="it-IT" sz="1200" b="1" dirty="0"/>
              <a:t>Api LD50 (µg/api) &gt;200 </a:t>
            </a:r>
            <a:r>
              <a:rPr lang="it-IT" sz="1200" dirty="0"/>
              <a:t>(48h contatto, </a:t>
            </a:r>
            <a:r>
              <a:rPr lang="it-IT" sz="1200" dirty="0" err="1"/>
              <a:t>Tomlin</a:t>
            </a:r>
            <a:r>
              <a:rPr lang="it-IT" sz="1200" dirty="0"/>
              <a:t>, 1997); 269,3 (orale, </a:t>
            </a:r>
            <a:r>
              <a:rPr lang="it-IT" sz="1200" dirty="0" err="1"/>
              <a:t>Tomlin</a:t>
            </a:r>
            <a:r>
              <a:rPr lang="it-IT" sz="1200" dirty="0"/>
              <a:t>, 1997); </a:t>
            </a:r>
            <a:endParaRPr lang="it-IT" sz="1200" dirty="0" smtClean="0"/>
          </a:p>
          <a:p>
            <a:pPr algn="just"/>
            <a:endParaRPr lang="it-IT" sz="1200" dirty="0" smtClean="0"/>
          </a:p>
          <a:p>
            <a:pPr algn="just"/>
            <a:r>
              <a:rPr lang="it-IT" sz="1200" b="1" dirty="0" smtClean="0"/>
              <a:t>AZOXYSTROBIN</a:t>
            </a:r>
            <a:r>
              <a:rPr lang="it-IT" sz="1200" dirty="0" smtClean="0"/>
              <a:t> anticrittogamico </a:t>
            </a:r>
            <a:r>
              <a:rPr lang="it-IT" sz="1200" dirty="0"/>
              <a:t>Fungicida ad ampio spettro di azione appartenente alla famiglia degli analoghi delle </a:t>
            </a:r>
            <a:r>
              <a:rPr lang="it-IT" sz="1200" dirty="0" err="1"/>
              <a:t>strobilurine</a:t>
            </a:r>
            <a:r>
              <a:rPr lang="it-IT" sz="1200" dirty="0"/>
              <a:t>. Prodotto di copertura, in grado anche di ridistribuirsi uniformemente all'interno delle foglie, risultando così efficace sulle più importanti e dannose malattie della vite. Evidenzia un'azione protettiva di lunga durata. Si caratterizza per un nuovo meccanismo di azione e per le basse dosi di </a:t>
            </a:r>
            <a:r>
              <a:rPr lang="it-IT" sz="1200" dirty="0" smtClean="0"/>
              <a:t>impiego </a:t>
            </a:r>
            <a:r>
              <a:rPr lang="it-IT" sz="1200" b="1" dirty="0" err="1" smtClean="0">
                <a:solidFill>
                  <a:srgbClr val="FF0000"/>
                </a:solidFill>
              </a:rPr>
              <a:t>oral</a:t>
            </a:r>
            <a:r>
              <a:rPr lang="it-IT" sz="1200" b="1" dirty="0" smtClean="0">
                <a:solidFill>
                  <a:srgbClr val="FF0000"/>
                </a:solidFill>
              </a:rPr>
              <a:t> LD50 api &gt;200</a:t>
            </a:r>
            <a:r>
              <a:rPr lang="it-IT" sz="1200" b="1" dirty="0">
                <a:solidFill>
                  <a:srgbClr val="FF0000"/>
                </a:solidFill>
              </a:rPr>
              <a:t> </a:t>
            </a:r>
            <a:r>
              <a:rPr lang="it-IT" sz="1200" b="1" dirty="0" smtClean="0">
                <a:solidFill>
                  <a:srgbClr val="FF0000"/>
                </a:solidFill>
              </a:rPr>
              <a:t>µg/api</a:t>
            </a:r>
          </a:p>
          <a:p>
            <a:pPr algn="just"/>
            <a:endParaRPr lang="it-IT" sz="1200" dirty="0" smtClean="0"/>
          </a:p>
          <a:p>
            <a:pPr algn="just"/>
            <a:r>
              <a:rPr lang="it-IT" sz="1200" b="1" dirty="0" smtClean="0"/>
              <a:t>DIFECONAZOLE</a:t>
            </a:r>
            <a:r>
              <a:rPr lang="it-IT" sz="1200" dirty="0" smtClean="0"/>
              <a:t> </a:t>
            </a:r>
            <a:r>
              <a:rPr lang="it-IT" sz="1200" dirty="0" err="1" smtClean="0"/>
              <a:t>funghicida</a:t>
            </a:r>
            <a:r>
              <a:rPr lang="it-IT" sz="1200" dirty="0" smtClean="0"/>
              <a:t> lunga persistenza. </a:t>
            </a:r>
          </a:p>
          <a:p>
            <a:pPr algn="just"/>
            <a:endParaRPr lang="it-IT" sz="1200" dirty="0"/>
          </a:p>
          <a:p>
            <a:pPr algn="just"/>
            <a:r>
              <a:rPr lang="it-IT" sz="1200" b="1" dirty="0" smtClean="0"/>
              <a:t>BOSCALID</a:t>
            </a:r>
            <a:r>
              <a:rPr lang="it-IT" sz="1200" dirty="0" smtClean="0"/>
              <a:t> </a:t>
            </a:r>
            <a:r>
              <a:rPr lang="it-IT" sz="1200" dirty="0"/>
              <a:t>E' una sostanza attiva fungicida di contatto, con proprietà </a:t>
            </a:r>
            <a:r>
              <a:rPr lang="it-IT" sz="1200" dirty="0" err="1"/>
              <a:t>translaminari</a:t>
            </a:r>
            <a:r>
              <a:rPr lang="it-IT" sz="1200" dirty="0"/>
              <a:t>, molto attivo nei confronti di numerosi funghi patogeni</a:t>
            </a:r>
            <a:r>
              <a:rPr lang="it-IT" sz="1200" dirty="0" smtClean="0"/>
              <a:t>.</a:t>
            </a:r>
            <a:endParaRPr lang="it-IT" sz="1200" dirty="0" smtClean="0"/>
          </a:p>
          <a:p>
            <a:pPr algn="just"/>
            <a:endParaRPr lang="it-IT" sz="1200" dirty="0"/>
          </a:p>
          <a:p>
            <a:pPr algn="just"/>
            <a:r>
              <a:rPr lang="it-IT" sz="1200" b="1" dirty="0"/>
              <a:t>ACETAMPIRID</a:t>
            </a:r>
            <a:r>
              <a:rPr lang="it-IT" sz="1200" dirty="0"/>
              <a:t> </a:t>
            </a:r>
            <a:r>
              <a:rPr lang="it-IT" sz="1200" dirty="0" smtClean="0"/>
              <a:t>insetticida </a:t>
            </a:r>
            <a:r>
              <a:rPr lang="it-IT" sz="1200" dirty="0" err="1" smtClean="0"/>
              <a:t>neonicotinoide</a:t>
            </a:r>
            <a:r>
              <a:rPr lang="it-IT" sz="1200" dirty="0" smtClean="0"/>
              <a:t>. </a:t>
            </a:r>
            <a:r>
              <a:rPr lang="en-US" sz="1200" dirty="0"/>
              <a:t>Extensive studies in the honeybee showed that </a:t>
            </a:r>
            <a:r>
              <a:rPr lang="en-US" sz="1200" dirty="0" err="1" smtClean="0"/>
              <a:t>acetamiprid</a:t>
            </a:r>
            <a:r>
              <a:rPr lang="en-US" sz="1200" dirty="0" smtClean="0"/>
              <a:t> </a:t>
            </a:r>
            <a:r>
              <a:rPr lang="en-US" sz="1200" b="1" dirty="0" smtClean="0">
                <a:solidFill>
                  <a:srgbClr val="FF0000"/>
                </a:solidFill>
              </a:rPr>
              <a:t>LD50</a:t>
            </a:r>
            <a:r>
              <a:rPr lang="en-US" sz="1200" b="1" dirty="0">
                <a:solidFill>
                  <a:srgbClr val="FF0000"/>
                </a:solidFill>
              </a:rPr>
              <a:t> is 7.1 </a:t>
            </a:r>
            <a:r>
              <a:rPr lang="en-US" sz="1200" b="1" dirty="0" err="1">
                <a:solidFill>
                  <a:srgbClr val="FF0000"/>
                </a:solidFill>
              </a:rPr>
              <a:t>μg</a:t>
            </a:r>
            <a:r>
              <a:rPr lang="en-US" sz="1200" b="1" dirty="0">
                <a:solidFill>
                  <a:srgbClr val="FF0000"/>
                </a:solidFill>
              </a:rPr>
              <a:t> </a:t>
            </a:r>
            <a:r>
              <a:rPr lang="en-US" sz="1200" dirty="0"/>
              <a:t>with a 95% confidence interval of 4.57-11.2 </a:t>
            </a:r>
            <a:r>
              <a:rPr lang="en-US" sz="1200" dirty="0" err="1"/>
              <a:t>μg</a:t>
            </a:r>
            <a:r>
              <a:rPr lang="en-US" sz="1200" dirty="0"/>
              <a:t> per bee. In comparison, the LD50 of </a:t>
            </a:r>
            <a:r>
              <a:rPr lang="en-US" sz="1200" dirty="0" err="1"/>
              <a:t>imidacloprid</a:t>
            </a:r>
            <a:r>
              <a:rPr lang="en-US" sz="1200" dirty="0"/>
              <a:t> is 17.9 ng per bee</a:t>
            </a:r>
            <a:r>
              <a:rPr lang="en-US" sz="1200" dirty="0" smtClean="0"/>
              <a:t>. </a:t>
            </a:r>
            <a:r>
              <a:rPr lang="en-US" sz="1200" dirty="0"/>
              <a:t>Data on pollinators are incomplete. The acute toxicity of </a:t>
            </a:r>
            <a:r>
              <a:rPr lang="en-US" sz="1200" dirty="0" err="1"/>
              <a:t>acetamiprid</a:t>
            </a:r>
            <a:r>
              <a:rPr lang="en-US" sz="1200" dirty="0"/>
              <a:t> to the honeybee (</a:t>
            </a:r>
            <a:r>
              <a:rPr lang="en-US" sz="1200" i="1" dirty="0" err="1"/>
              <a:t>Apis</a:t>
            </a:r>
            <a:r>
              <a:rPr lang="en-US" sz="1200" i="1" dirty="0"/>
              <a:t> </a:t>
            </a:r>
            <a:r>
              <a:rPr lang="en-US" sz="1200" i="1" dirty="0" err="1"/>
              <a:t>mellifera</a:t>
            </a:r>
            <a:r>
              <a:rPr lang="en-US" sz="1200" dirty="0"/>
              <a:t>) is indeed about a thousand times lower than that of most other neonicotinoids. However, as EFSA (European Food Safety Authority) points out, the studies submitted by the industry to test the product under real-life conditions raised "concerns regarding their robustness and reliability due to serious shortcomings</a:t>
            </a:r>
            <a:r>
              <a:rPr lang="en-US" sz="1200" dirty="0" smtClean="0"/>
              <a:t>.“</a:t>
            </a:r>
          </a:p>
          <a:p>
            <a:pPr algn="just"/>
            <a:endParaRPr lang="en-US" sz="1200" dirty="0"/>
          </a:p>
          <a:p>
            <a:pPr algn="just"/>
            <a:endParaRPr lang="en-US" sz="1200" dirty="0" smtClean="0"/>
          </a:p>
          <a:p>
            <a:pPr algn="just"/>
            <a:endParaRPr lang="en-US" sz="1200" dirty="0"/>
          </a:p>
          <a:p>
            <a:pPr algn="just"/>
            <a:endParaRPr lang="en-US" sz="1200" dirty="0" smtClean="0"/>
          </a:p>
          <a:p>
            <a:pPr algn="just"/>
            <a:endParaRPr lang="en-US" sz="1200" dirty="0" smtClean="0"/>
          </a:p>
          <a:p>
            <a:pPr algn="just"/>
            <a:r>
              <a:rPr lang="en-US" sz="1200" b="1" dirty="0" smtClean="0"/>
              <a:t>BENALAXYL</a:t>
            </a:r>
            <a:r>
              <a:rPr lang="en-US" sz="1200" dirty="0" smtClean="0"/>
              <a:t> </a:t>
            </a:r>
            <a:r>
              <a:rPr lang="it-IT" sz="1200" dirty="0"/>
              <a:t>fungicida sistemico indicato per il controllo delle peronospore, di </a:t>
            </a:r>
            <a:r>
              <a:rPr lang="it-IT" sz="1200" dirty="0" err="1"/>
              <a:t>Phytophthora</a:t>
            </a:r>
            <a:r>
              <a:rPr lang="it-IT" sz="1200" dirty="0"/>
              <a:t> </a:t>
            </a:r>
            <a:r>
              <a:rPr lang="it-IT" sz="1200" dirty="0" err="1"/>
              <a:t>spp</a:t>
            </a:r>
            <a:r>
              <a:rPr lang="it-IT" sz="1200" dirty="0"/>
              <a:t>, e di </a:t>
            </a:r>
            <a:r>
              <a:rPr lang="it-IT" sz="1200" dirty="0" err="1"/>
              <a:t>Pythium</a:t>
            </a:r>
            <a:r>
              <a:rPr lang="it-IT" sz="1200" dirty="0"/>
              <a:t> </a:t>
            </a:r>
            <a:r>
              <a:rPr lang="it-IT" sz="1200" dirty="0" err="1" smtClean="0"/>
              <a:t>spp</a:t>
            </a:r>
            <a:r>
              <a:rPr lang="it-IT" sz="1200" dirty="0"/>
              <a:t>. Api </a:t>
            </a:r>
            <a:r>
              <a:rPr lang="it-IT" sz="1200" b="1" dirty="0">
                <a:solidFill>
                  <a:srgbClr val="FF0000"/>
                </a:solidFill>
              </a:rPr>
              <a:t>LD50 (µg/api) &gt;100 </a:t>
            </a:r>
            <a:r>
              <a:rPr lang="it-IT" sz="1200" dirty="0"/>
              <a:t>(</a:t>
            </a:r>
            <a:r>
              <a:rPr lang="it-IT" sz="1200" dirty="0" err="1"/>
              <a:t>Tomlin</a:t>
            </a:r>
            <a:r>
              <a:rPr lang="it-IT" sz="1200" dirty="0"/>
              <a:t>, 1997)</a:t>
            </a:r>
          </a:p>
          <a:p>
            <a:pPr algn="just"/>
            <a:endParaRPr lang="it-IT" sz="1400" dirty="0" smtClean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4869160"/>
            <a:ext cx="3393616" cy="952502"/>
          </a:xfrm>
          <a:prstGeom prst="rect">
            <a:avLst/>
          </a:prstGeom>
        </p:spPr>
      </p:pic>
      <p:sp>
        <p:nvSpPr>
          <p:cNvPr id="9" name="Titolo 1"/>
          <p:cNvSpPr txBox="1">
            <a:spLocks/>
          </p:cNvSpPr>
          <p:nvPr/>
        </p:nvSpPr>
        <p:spPr>
          <a:xfrm>
            <a:off x="395536" y="171266"/>
            <a:ext cx="3096344" cy="881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algn="l" hangingPunct="1"/>
            <a:r>
              <a:rPr lang="it-IT" sz="3600" dirty="0" smtClean="0"/>
              <a:t>PESTICIDI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395451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20814"/>
            <a:ext cx="9144000" cy="45719"/>
          </a:xfrm>
          <a:prstGeom prst="rect">
            <a:avLst/>
          </a:prstGeom>
        </p:spPr>
      </p:pic>
      <p:sp>
        <p:nvSpPr>
          <p:cNvPr id="115" name="Rectangle 21"/>
          <p:cNvSpPr/>
          <p:nvPr/>
        </p:nvSpPr>
        <p:spPr>
          <a:xfrm>
            <a:off x="4572000" y="3"/>
            <a:ext cx="4572000" cy="692497"/>
          </a:xfrm>
          <a:prstGeom prst="rect">
            <a:avLst/>
          </a:prstGeom>
          <a:solidFill>
            <a:srgbClr val="00339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it-IT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Biomonitoraggio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 le api</a:t>
            </a:r>
          </a:p>
          <a:p>
            <a:endParaRPr lang="en-GB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6555468"/>
            <a:ext cx="9144000" cy="328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77500" lnSpcReduction="2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Rafforzamento del sistema transfrontaliero per il miglioramento della biodiversità attraverso il monitoraggio delle api</a:t>
            </a: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27.08.2025</a:t>
            </a:r>
            <a:endParaRPr lang="it-IT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395536" y="171266"/>
            <a:ext cx="3096344" cy="881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algn="l" hangingPunct="1"/>
            <a:r>
              <a:rPr lang="it-IT" sz="3600" dirty="0" smtClean="0"/>
              <a:t>PESTICIDI</a:t>
            </a:r>
            <a:endParaRPr lang="it-IT" sz="3600" dirty="0"/>
          </a:p>
        </p:txBody>
      </p:sp>
      <p:grpSp>
        <p:nvGrpSpPr>
          <p:cNvPr id="16" name="Gruppo 15"/>
          <p:cNvGrpSpPr/>
          <p:nvPr/>
        </p:nvGrpSpPr>
        <p:grpSpPr>
          <a:xfrm>
            <a:off x="402911" y="1514590"/>
            <a:ext cx="8135485" cy="3168353"/>
            <a:chOff x="495204" y="980728"/>
            <a:chExt cx="8135485" cy="3168353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073" y="980728"/>
              <a:ext cx="8087854" cy="943107"/>
            </a:xfrm>
            <a:prstGeom prst="rect">
              <a:avLst/>
            </a:prstGeom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723" y="2236269"/>
              <a:ext cx="8068801" cy="314369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8143" y="2865034"/>
              <a:ext cx="8087854" cy="342948"/>
            </a:xfrm>
            <a:prstGeom prst="rect">
              <a:avLst/>
            </a:prstGeom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2809" y="2550808"/>
              <a:ext cx="8078327" cy="314369"/>
            </a:xfrm>
            <a:prstGeom prst="rect">
              <a:avLst/>
            </a:prstGeom>
          </p:spPr>
        </p:pic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3756" y="1922770"/>
              <a:ext cx="8097380" cy="314369"/>
            </a:xfrm>
            <a:prstGeom prst="rect">
              <a:avLst/>
            </a:prstGeom>
          </p:spPr>
        </p:pic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5204" y="3208102"/>
              <a:ext cx="8135485" cy="323895"/>
            </a:xfrm>
            <a:prstGeom prst="rect">
              <a:avLst/>
            </a:prstGeom>
          </p:spPr>
        </p:pic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5676" y="3529046"/>
              <a:ext cx="8078327" cy="304843"/>
            </a:xfrm>
            <a:prstGeom prst="rect">
              <a:avLst/>
            </a:prstGeom>
          </p:spPr>
        </p:pic>
        <p:pic>
          <p:nvPicPr>
            <p:cNvPr id="14" name="Immagine 13"/>
            <p:cNvPicPr>
              <a:picLocks noChangeAspect="1"/>
            </p:cNvPicPr>
            <p:nvPr/>
          </p:nvPicPr>
          <p:blipFill rotWithShape="1">
            <a:blip r:embed="rId11"/>
            <a:srcRect b="51674"/>
            <a:stretch/>
          </p:blipFill>
          <p:spPr>
            <a:xfrm>
              <a:off x="523782" y="3826825"/>
              <a:ext cx="8078327" cy="322256"/>
            </a:xfrm>
            <a:prstGeom prst="rect">
              <a:avLst/>
            </a:prstGeom>
          </p:spPr>
        </p:pic>
      </p:grpSp>
      <p:pic>
        <p:nvPicPr>
          <p:cNvPr id="15" name="Immagin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4008" y="4854637"/>
            <a:ext cx="3953427" cy="342948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290252" y="6108367"/>
            <a:ext cx="816818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/>
              <a:t>https://www.informamiele.it/wp-content/uploads/2025/03/Tossicita-delle-sostanze-attive-2025.pdf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290252" y="5533991"/>
            <a:ext cx="81681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/>
              <a:t>Documento approvato dal Tavolo tecnico dell’Intesa nazionale per l’applicazione delle buone pratiche agricole e la salvaguardia del patrimonio apistico nei settori </a:t>
            </a:r>
            <a:r>
              <a:rPr lang="it-IT" sz="1200" dirty="0" err="1"/>
              <a:t>sementiero</a:t>
            </a:r>
            <a:r>
              <a:rPr lang="it-IT" sz="1200" dirty="0"/>
              <a:t> e ortofrutticolo su ricerca bibliografica promossa dall’Osservatorio Nazionale Miele</a:t>
            </a:r>
          </a:p>
        </p:txBody>
      </p:sp>
    </p:spTree>
    <p:extLst>
      <p:ext uri="{BB962C8B-B14F-4D97-AF65-F5344CB8AC3E}">
        <p14:creationId xmlns:p14="http://schemas.microsoft.com/office/powerpoint/2010/main" val="58643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20814"/>
            <a:ext cx="9144000" cy="45719"/>
          </a:xfrm>
          <a:prstGeom prst="rect">
            <a:avLst/>
          </a:prstGeom>
        </p:spPr>
      </p:pic>
      <p:sp>
        <p:nvSpPr>
          <p:cNvPr id="115" name="Rectangle 21"/>
          <p:cNvSpPr/>
          <p:nvPr/>
        </p:nvSpPr>
        <p:spPr>
          <a:xfrm>
            <a:off x="4572000" y="3"/>
            <a:ext cx="4572000" cy="692497"/>
          </a:xfrm>
          <a:prstGeom prst="rect">
            <a:avLst/>
          </a:prstGeom>
          <a:solidFill>
            <a:srgbClr val="00339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it-IT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Biomonitoraggio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 le api</a:t>
            </a:r>
          </a:p>
          <a:p>
            <a:endParaRPr lang="en-GB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6555468"/>
            <a:ext cx="9144000" cy="328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77500" lnSpcReduction="2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Rafforzamento del sistema transfrontaliero per il miglioramento della biodiversità attraverso il monitoraggio delle api</a:t>
            </a: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27.08.2025</a:t>
            </a:r>
            <a:endParaRPr lang="it-IT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395536" y="171266"/>
            <a:ext cx="3096344" cy="881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algn="l" hangingPunct="1"/>
            <a:r>
              <a:rPr lang="it-IT" sz="3600" dirty="0" smtClean="0"/>
              <a:t>PESTICIDI</a:t>
            </a:r>
            <a:endParaRPr lang="it-IT" sz="36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51521" y="4077072"/>
            <a:ext cx="8784656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Trebuchet MS"/>
              </a:rPr>
              <a:t>FOLPET il più presente, ma non correlazione con mortalità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600" dirty="0" smtClean="0"/>
              <a:t>METALAXYL, BOSCALID, BENALAXYL, AZOXYSTROBIN ??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Trebuchet MS"/>
              </a:rPr>
              <a:t>ACETAMPIRID</a:t>
            </a:r>
            <a:r>
              <a:rPr kumimoji="0" lang="it-IT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Trebuchet MS"/>
              </a:rPr>
              <a:t> (unico insetticida) Non </a:t>
            </a:r>
            <a:r>
              <a:rPr kumimoji="0" lang="it-IT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Trebuchet MS"/>
              </a:rPr>
              <a:t>correlazione significativa, </a:t>
            </a:r>
            <a:r>
              <a:rPr kumimoji="0" lang="it-IT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Trebuchet MS"/>
              </a:rPr>
              <a:t>presente solo a </a:t>
            </a:r>
            <a:r>
              <a:rPr kumimoji="0" lang="it-IT" sz="16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Trebuchet MS"/>
              </a:rPr>
              <a:t>S.Daniele</a:t>
            </a:r>
            <a:r>
              <a:rPr kumimoji="0" lang="it-IT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Trebuchet MS"/>
              </a:rPr>
              <a:t> periodo 2</a:t>
            </a:r>
            <a:endParaRPr kumimoji="0" lang="it-IT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Trebuchet MS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31314" y="5445224"/>
            <a:ext cx="8784656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600" dirty="0" smtClean="0"/>
              <a:t>MORTALITA’: il numero di api contate diminuisce da periodo 1 a 3, si deduce che la </a:t>
            </a:r>
            <a:r>
              <a:rPr lang="it-IT" sz="1600" u="sng" dirty="0" smtClean="0"/>
              <a:t>mortalità del periodo 3 è particolarmente elevata a </a:t>
            </a:r>
            <a:r>
              <a:rPr lang="it-IT" sz="1600" u="sng" dirty="0" err="1" smtClean="0"/>
              <a:t>S.Daniele</a:t>
            </a:r>
            <a:r>
              <a:rPr lang="it-IT" sz="1600" u="sng" dirty="0" smtClean="0"/>
              <a:t> e Spilimbergo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b="0" i="0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Wingdings" panose="05000000000000000000" pitchFamily="2" charset="2"/>
              </a:rPr>
              <a:t> La causa non è presenza</a:t>
            </a:r>
            <a:r>
              <a:rPr kumimoji="0" lang="it-IT" sz="1600" b="0" i="0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Wingdings" panose="05000000000000000000" pitchFamily="2" charset="2"/>
              </a:rPr>
              <a:t> sostanze (per lo meno non quelle analizzate)</a:t>
            </a:r>
            <a:endParaRPr kumimoji="0" lang="it-IT" sz="1600" b="0" i="0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Trebuchet M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103835"/>
            <a:ext cx="2880000" cy="2083478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/>
          <a:srcRect l="14963" t="78538" r="11715" b="1742"/>
          <a:stretch/>
        </p:blipFill>
        <p:spPr>
          <a:xfrm>
            <a:off x="2500776" y="3224898"/>
            <a:ext cx="4087448" cy="79530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848" y="1103836"/>
            <a:ext cx="2880320" cy="208371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496" y="1103835"/>
            <a:ext cx="2879680" cy="2083247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251521" y="5013176"/>
            <a:ext cx="878465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Trebuchet MS"/>
              </a:rPr>
              <a:t>SPILIMBERGO, sito elevata naturalità, conferma ipotesi</a:t>
            </a:r>
            <a:endParaRPr kumimoji="0" lang="it-IT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00850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9" r="27512" b="-1102"/>
          <a:stretch/>
        </p:blipFill>
        <p:spPr>
          <a:xfrm rot="5400000">
            <a:off x="1027604" y="-622557"/>
            <a:ext cx="6874274" cy="813841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20814"/>
            <a:ext cx="9144000" cy="45719"/>
          </a:xfrm>
          <a:prstGeom prst="rect">
            <a:avLst/>
          </a:prstGeom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0" y="6555468"/>
            <a:ext cx="9144000" cy="328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77500" lnSpcReduction="2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Rafforzamento del sistema transfrontaliero per il miglioramento della biodiversità attraverso il monitoraggio delle api</a:t>
            </a: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27.08.2025</a:t>
            </a:r>
            <a:endParaRPr lang="it-IT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5" name="Rectangle 21"/>
          <p:cNvSpPr/>
          <p:nvPr/>
        </p:nvSpPr>
        <p:spPr>
          <a:xfrm>
            <a:off x="4572000" y="3"/>
            <a:ext cx="4572000" cy="692497"/>
          </a:xfrm>
          <a:prstGeom prst="rect">
            <a:avLst/>
          </a:prstGeom>
          <a:solidFill>
            <a:srgbClr val="00339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it-IT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Biomonitoraggio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 le api</a:t>
            </a:r>
          </a:p>
          <a:p>
            <a:endParaRPr lang="en-GB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29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20814"/>
            <a:ext cx="9144000" cy="45719"/>
          </a:xfrm>
          <a:prstGeom prst="rect">
            <a:avLst/>
          </a:prstGeom>
        </p:spPr>
      </p:pic>
      <p:sp>
        <p:nvSpPr>
          <p:cNvPr id="115" name="Rectangle 21"/>
          <p:cNvSpPr/>
          <p:nvPr/>
        </p:nvSpPr>
        <p:spPr>
          <a:xfrm>
            <a:off x="4572000" y="3"/>
            <a:ext cx="4572000" cy="692497"/>
          </a:xfrm>
          <a:prstGeom prst="rect">
            <a:avLst/>
          </a:prstGeom>
          <a:solidFill>
            <a:srgbClr val="00339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it-IT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Biomonitoraggio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 le api</a:t>
            </a:r>
          </a:p>
          <a:p>
            <a:endParaRPr lang="en-GB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6555468"/>
            <a:ext cx="9144000" cy="328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77500" lnSpcReduction="2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Rafforzamento del sistema transfrontaliero per il miglioramento della biodiversità attraverso il monitoraggio delle api</a:t>
            </a: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27.08.2025</a:t>
            </a:r>
            <a:endParaRPr lang="it-IT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395536" y="171266"/>
            <a:ext cx="3600400" cy="881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 fontScale="85000" lnSpcReduction="2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algn="l" hangingPunct="1"/>
            <a:r>
              <a:rPr lang="it-IT" sz="3600" dirty="0" smtClean="0"/>
              <a:t>PESTICIDI e SPECIE COLTIVATE</a:t>
            </a:r>
            <a:endParaRPr lang="it-IT" sz="3600" dirty="0"/>
          </a:p>
        </p:txBody>
      </p:sp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813187"/>
              </p:ext>
            </p:extLst>
          </p:nvPr>
        </p:nvGraphicFramePr>
        <p:xfrm>
          <a:off x="362051" y="1070138"/>
          <a:ext cx="8424936" cy="285394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864093">
                  <a:extLst>
                    <a:ext uri="{9D8B030D-6E8A-4147-A177-3AD203B41FA5}">
                      <a16:colId xmlns:a16="http://schemas.microsoft.com/office/drawing/2014/main" val="16672956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4594103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993761118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3182966164"/>
                    </a:ext>
                  </a:extLst>
                </a:gridCol>
                <a:gridCol w="1188135">
                  <a:extLst>
                    <a:ext uri="{9D8B030D-6E8A-4147-A177-3AD203B41FA5}">
                      <a16:colId xmlns:a16="http://schemas.microsoft.com/office/drawing/2014/main" val="1540440808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559198036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1918565818"/>
                    </a:ext>
                  </a:extLst>
                </a:gridCol>
                <a:gridCol w="1008109">
                  <a:extLst>
                    <a:ext uri="{9D8B030D-6E8A-4147-A177-3AD203B41FA5}">
                      <a16:colId xmlns:a16="http://schemas.microsoft.com/office/drawing/2014/main" val="2211531308"/>
                    </a:ext>
                  </a:extLst>
                </a:gridCol>
                <a:gridCol w="864099">
                  <a:extLst>
                    <a:ext uri="{9D8B030D-6E8A-4147-A177-3AD203B41FA5}">
                      <a16:colId xmlns:a16="http://schemas.microsoft.com/office/drawing/2014/main" val="407845458"/>
                    </a:ext>
                  </a:extLst>
                </a:gridCol>
              </a:tblGrid>
              <a:tr h="619726">
                <a:tc>
                  <a:txBody>
                    <a:bodyPr/>
                    <a:lstStyle/>
                    <a:p>
                      <a:pPr algn="ctr" fontAlgn="t"/>
                      <a:r>
                        <a:rPr lang="it-IT" sz="1600" u="none" strike="noStrike" dirty="0">
                          <a:effectLst/>
                        </a:rPr>
                        <a:t>PERIODO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600" u="none" strike="noStrike" dirty="0">
                          <a:effectLst/>
                        </a:rPr>
                        <a:t>apiario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 err="1">
                          <a:effectLst/>
                        </a:rPr>
                        <a:t>Folpet</a:t>
                      </a:r>
                      <a:r>
                        <a:rPr lang="it-IT" sz="1400" u="none" strike="noStrike" dirty="0">
                          <a:effectLst/>
                        </a:rPr>
                        <a:t> mg/kg 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 err="1">
                          <a:effectLst/>
                        </a:rPr>
                        <a:t>Metalaxyl</a:t>
                      </a:r>
                      <a:r>
                        <a:rPr lang="it-IT" sz="1400" u="none" strike="noStrike" dirty="0">
                          <a:effectLst/>
                        </a:rPr>
                        <a:t> mg/kg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>
                          <a:effectLst/>
                        </a:rPr>
                        <a:t> </a:t>
                      </a:r>
                      <a:r>
                        <a:rPr lang="it-IT" sz="1400" u="none" strike="noStrike" dirty="0" err="1">
                          <a:effectLst/>
                        </a:rPr>
                        <a:t>Azoxystrobin</a:t>
                      </a:r>
                      <a:r>
                        <a:rPr lang="it-IT" sz="1400" u="none" strike="noStrike" dirty="0">
                          <a:effectLst/>
                        </a:rPr>
                        <a:t> mg/kg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 err="1">
                          <a:effectLst/>
                        </a:rPr>
                        <a:t>Difeconazole</a:t>
                      </a:r>
                      <a:r>
                        <a:rPr lang="it-IT" sz="1400" u="none" strike="noStrike" dirty="0">
                          <a:effectLst/>
                        </a:rPr>
                        <a:t> mg/kg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 err="1">
                          <a:effectLst/>
                        </a:rPr>
                        <a:t>Boscalid</a:t>
                      </a:r>
                      <a:r>
                        <a:rPr lang="it-IT" sz="1400" u="none" strike="noStrike" dirty="0">
                          <a:effectLst/>
                        </a:rPr>
                        <a:t> mg/kg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 err="1">
                          <a:effectLst/>
                        </a:rPr>
                        <a:t>Acetamiprid</a:t>
                      </a:r>
                      <a:r>
                        <a:rPr lang="it-IT" sz="1400" u="none" strike="noStrike" dirty="0">
                          <a:effectLst/>
                        </a:rPr>
                        <a:t> mg/kg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 err="1">
                          <a:effectLst/>
                        </a:rPr>
                        <a:t>Benalaxyl</a:t>
                      </a:r>
                      <a:r>
                        <a:rPr lang="it-IT" sz="1400" u="none" strike="noStrike" dirty="0">
                          <a:effectLst/>
                        </a:rPr>
                        <a:t> mg/kg 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397102"/>
                  </a:ext>
                </a:extLst>
              </a:tr>
              <a:tr h="15493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1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SD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0,07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&gt;0</a:t>
                      </a:r>
                      <a:endParaRPr lang="it-IT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0,02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&gt;0</a:t>
                      </a:r>
                      <a:endParaRPr lang="it-IT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extLst>
                  <a:ext uri="{0D108BD9-81ED-4DB2-BD59-A6C34878D82A}">
                    <a16:rowId xmlns:a16="http://schemas.microsoft.com/office/drawing/2014/main" val="1970496881"/>
                  </a:ext>
                </a:extLst>
              </a:tr>
              <a:tr h="15493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SD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0,08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&gt;0</a:t>
                      </a:r>
                      <a:endParaRPr lang="it-IT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extLst>
                  <a:ext uri="{0D108BD9-81ED-4DB2-BD59-A6C34878D82A}">
                    <a16:rowId xmlns:a16="http://schemas.microsoft.com/office/drawing/2014/main" val="3046068225"/>
                  </a:ext>
                </a:extLst>
              </a:tr>
              <a:tr h="15493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3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SD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extLst>
                  <a:ext uri="{0D108BD9-81ED-4DB2-BD59-A6C34878D82A}">
                    <a16:rowId xmlns:a16="http://schemas.microsoft.com/office/drawing/2014/main" val="3343367186"/>
                  </a:ext>
                </a:extLst>
              </a:tr>
              <a:tr h="15493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1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SP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0,03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385348"/>
                  </a:ext>
                </a:extLst>
              </a:tr>
              <a:tr h="15493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SP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591527"/>
                  </a:ext>
                </a:extLst>
              </a:tr>
              <a:tr h="15493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3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SP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36667"/>
                  </a:ext>
                </a:extLst>
              </a:tr>
              <a:tr h="15493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1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VA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0,12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0,03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0,01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 smtClean="0">
                          <a:effectLst/>
                        </a:rPr>
                        <a:t>&gt;0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extLst>
                  <a:ext uri="{0D108BD9-81ED-4DB2-BD59-A6C34878D82A}">
                    <a16:rowId xmlns:a16="http://schemas.microsoft.com/office/drawing/2014/main" val="1348583978"/>
                  </a:ext>
                </a:extLst>
              </a:tr>
              <a:tr h="15493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VA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0,19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extLst>
                  <a:ext uri="{0D108BD9-81ED-4DB2-BD59-A6C34878D82A}">
                    <a16:rowId xmlns:a16="http://schemas.microsoft.com/office/drawing/2014/main" val="188698812"/>
                  </a:ext>
                </a:extLst>
              </a:tr>
              <a:tr h="15493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3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VA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0,00</a:t>
                      </a:r>
                      <a:endParaRPr lang="it-IT" sz="16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/>
                </a:tc>
                <a:extLst>
                  <a:ext uri="{0D108BD9-81ED-4DB2-BD59-A6C34878D82A}">
                    <a16:rowId xmlns:a16="http://schemas.microsoft.com/office/drawing/2014/main" val="2995347396"/>
                  </a:ext>
                </a:extLst>
              </a:tr>
            </a:tbl>
          </a:graphicData>
        </a:graphic>
      </p:graphicFrame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343318"/>
              </p:ext>
            </p:extLst>
          </p:nvPr>
        </p:nvGraphicFramePr>
        <p:xfrm>
          <a:off x="342264" y="4181971"/>
          <a:ext cx="8444723" cy="208095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57328">
                  <a:extLst>
                    <a:ext uri="{9D8B030D-6E8A-4147-A177-3AD203B41FA5}">
                      <a16:colId xmlns:a16="http://schemas.microsoft.com/office/drawing/2014/main" val="2291196962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420816413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44298928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616278363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192992576"/>
                    </a:ext>
                  </a:extLst>
                </a:gridCol>
                <a:gridCol w="722598">
                  <a:extLst>
                    <a:ext uri="{9D8B030D-6E8A-4147-A177-3AD203B41FA5}">
                      <a16:colId xmlns:a16="http://schemas.microsoft.com/office/drawing/2014/main" val="3245669149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740371378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527295978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76729957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44517088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3108974171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991693997"/>
                    </a:ext>
                  </a:extLst>
                </a:gridCol>
                <a:gridCol w="396045">
                  <a:extLst>
                    <a:ext uri="{9D8B030D-6E8A-4147-A177-3AD203B41FA5}">
                      <a16:colId xmlns:a16="http://schemas.microsoft.com/office/drawing/2014/main" val="2374949280"/>
                    </a:ext>
                  </a:extLst>
                </a:gridCol>
              </a:tblGrid>
              <a:tr h="41563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periodo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apiario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 err="1">
                          <a:effectLst/>
                        </a:rPr>
                        <a:t>Amaranthaceae</a:t>
                      </a:r>
                      <a:r>
                        <a:rPr lang="it-IT" sz="1100" u="none" strike="noStrike" dirty="0">
                          <a:effectLst/>
                        </a:rPr>
                        <a:t>/</a:t>
                      </a:r>
                      <a:r>
                        <a:rPr lang="it-IT" sz="1100" u="none" strike="noStrike" dirty="0" err="1">
                          <a:effectLst/>
                        </a:rPr>
                        <a:t>Chenopodiaceae</a:t>
                      </a:r>
                      <a:r>
                        <a:rPr lang="it-IT" sz="1100" u="none" strike="noStrike" dirty="0">
                          <a:effectLst/>
                        </a:rPr>
                        <a:t>            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 err="1">
                          <a:effectLst/>
                        </a:rPr>
                        <a:t>Cruciferae</a:t>
                      </a:r>
                      <a:r>
                        <a:rPr lang="it-IT" sz="1100" u="none" strike="noStrike" dirty="0">
                          <a:effectLst/>
                        </a:rPr>
                        <a:t> tipo Brassica                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Datura                                  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 err="1">
                          <a:effectLst/>
                        </a:rPr>
                        <a:t>Helianthus</a:t>
                      </a:r>
                      <a:r>
                        <a:rPr lang="it-IT" sz="1100" u="none" strike="noStrike" dirty="0">
                          <a:effectLst/>
                        </a:rPr>
                        <a:t>                              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 err="1">
                          <a:effectLst/>
                        </a:rPr>
                        <a:t>Melilotus</a:t>
                      </a:r>
                      <a:r>
                        <a:rPr lang="it-IT" sz="1100" u="none" strike="noStrike" dirty="0">
                          <a:effectLst/>
                        </a:rPr>
                        <a:t>/Trigonella                    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Olea                                    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 err="1">
                          <a:effectLst/>
                        </a:rPr>
                        <a:t>Papaver</a:t>
                      </a:r>
                      <a:r>
                        <a:rPr lang="it-IT" sz="1100" u="none" strike="noStrike" dirty="0">
                          <a:effectLst/>
                        </a:rPr>
                        <a:t>                                 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Portulaca                               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 err="1">
                          <a:effectLst/>
                        </a:rPr>
                        <a:t>Trifolium</a:t>
                      </a:r>
                      <a:r>
                        <a:rPr lang="it-IT" sz="1100" u="none" strike="noStrike" dirty="0">
                          <a:effectLst/>
                        </a:rPr>
                        <a:t> </a:t>
                      </a:r>
                      <a:r>
                        <a:rPr lang="it-IT" sz="1100" u="none" strike="noStrike" dirty="0" err="1">
                          <a:effectLst/>
                        </a:rPr>
                        <a:t>alexandrinum</a:t>
                      </a:r>
                      <a:r>
                        <a:rPr lang="it-IT" sz="1100" u="none" strike="noStrike" dirty="0">
                          <a:effectLst/>
                        </a:rPr>
                        <a:t>                  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 err="1">
                          <a:effectLst/>
                        </a:rPr>
                        <a:t>Vitis</a:t>
                      </a:r>
                      <a:r>
                        <a:rPr lang="it-IT" sz="1100" u="none" strike="noStrike" dirty="0">
                          <a:effectLst/>
                        </a:rPr>
                        <a:t>                                   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 err="1">
                          <a:effectLst/>
                        </a:rPr>
                        <a:t>Zea</a:t>
                      </a:r>
                      <a:r>
                        <a:rPr lang="it-IT" sz="1100" u="none" strike="noStrike" dirty="0">
                          <a:effectLst/>
                        </a:rPr>
                        <a:t>                                     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84589"/>
                  </a:ext>
                </a:extLst>
              </a:tr>
              <a:tr h="13854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SD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5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3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48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870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extLst>
                  <a:ext uri="{0D108BD9-81ED-4DB2-BD59-A6C34878D82A}">
                    <a16:rowId xmlns:a16="http://schemas.microsoft.com/office/drawing/2014/main" val="1759645610"/>
                  </a:ext>
                </a:extLst>
              </a:tr>
              <a:tr h="13854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2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SD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171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127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4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3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extLst>
                  <a:ext uri="{0D108BD9-81ED-4DB2-BD59-A6C34878D82A}">
                    <a16:rowId xmlns:a16="http://schemas.microsoft.com/office/drawing/2014/main" val="3046199893"/>
                  </a:ext>
                </a:extLst>
              </a:tr>
              <a:tr h="13854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3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SD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20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19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29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3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extLst>
                  <a:ext uri="{0D108BD9-81ED-4DB2-BD59-A6C34878D82A}">
                    <a16:rowId xmlns:a16="http://schemas.microsoft.com/office/drawing/2014/main" val="3650543001"/>
                  </a:ext>
                </a:extLst>
              </a:tr>
              <a:tr h="13854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1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SP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56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36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509996"/>
                  </a:ext>
                </a:extLst>
              </a:tr>
              <a:tr h="13854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2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SP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9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27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1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21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014580"/>
                  </a:ext>
                </a:extLst>
              </a:tr>
              <a:tr h="13854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3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SP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3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3923253"/>
                  </a:ext>
                </a:extLst>
              </a:tr>
              <a:tr h="13854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VA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116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10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extLst>
                  <a:ext uri="{0D108BD9-81ED-4DB2-BD59-A6C34878D82A}">
                    <a16:rowId xmlns:a16="http://schemas.microsoft.com/office/drawing/2014/main" val="3276595527"/>
                  </a:ext>
                </a:extLst>
              </a:tr>
              <a:tr h="13854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2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VA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155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23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43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extLst>
                  <a:ext uri="{0D108BD9-81ED-4DB2-BD59-A6C34878D82A}">
                    <a16:rowId xmlns:a16="http://schemas.microsoft.com/office/drawing/2014/main" val="2590679544"/>
                  </a:ext>
                </a:extLst>
              </a:tr>
              <a:tr h="13854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3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VA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28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0" anchor="ctr"/>
                </a:tc>
                <a:extLst>
                  <a:ext uri="{0D108BD9-81ED-4DB2-BD59-A6C34878D82A}">
                    <a16:rowId xmlns:a16="http://schemas.microsoft.com/office/drawing/2014/main" val="33874540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561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20814"/>
            <a:ext cx="9144000" cy="45719"/>
          </a:xfrm>
          <a:prstGeom prst="rect">
            <a:avLst/>
          </a:prstGeom>
        </p:spPr>
      </p:pic>
      <p:sp>
        <p:nvSpPr>
          <p:cNvPr id="115" name="Rectangle 21"/>
          <p:cNvSpPr/>
          <p:nvPr/>
        </p:nvSpPr>
        <p:spPr>
          <a:xfrm>
            <a:off x="4572000" y="3"/>
            <a:ext cx="4572000" cy="692497"/>
          </a:xfrm>
          <a:prstGeom prst="rect">
            <a:avLst/>
          </a:prstGeom>
          <a:solidFill>
            <a:srgbClr val="00339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it-IT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Biomonitoraggio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 le api</a:t>
            </a:r>
          </a:p>
          <a:p>
            <a:endParaRPr lang="en-GB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6555468"/>
            <a:ext cx="9144000" cy="328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77500" lnSpcReduction="2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Rafforzamento del sistema transfrontaliero per il miglioramento della biodiversità attraverso il monitoraggio delle api</a:t>
            </a: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27.08.2025</a:t>
            </a:r>
            <a:endParaRPr lang="it-IT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395536" y="171266"/>
            <a:ext cx="3600400" cy="881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 fontScale="85000" lnSpcReduction="1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algn="l" hangingPunct="1"/>
            <a:r>
              <a:rPr lang="it-IT" sz="3600" dirty="0" smtClean="0"/>
              <a:t>SPECIE BOTANICHE</a:t>
            </a:r>
            <a:endParaRPr lang="it-IT" sz="36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/>
          <a:srcRect r="3846"/>
          <a:stretch/>
        </p:blipFill>
        <p:spPr>
          <a:xfrm>
            <a:off x="107504" y="1077752"/>
            <a:ext cx="2880000" cy="216681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/>
          <a:srcRect r="3846"/>
          <a:stretch/>
        </p:blipFill>
        <p:spPr>
          <a:xfrm>
            <a:off x="3132160" y="1077752"/>
            <a:ext cx="2880000" cy="216681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6"/>
          <a:srcRect r="3846"/>
          <a:stretch/>
        </p:blipFill>
        <p:spPr>
          <a:xfrm>
            <a:off x="6156496" y="1077752"/>
            <a:ext cx="2880000" cy="2166818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4"/>
          <a:srcRect l="24041" t="86404" r="23069" b="304"/>
          <a:stretch/>
        </p:blipFill>
        <p:spPr>
          <a:xfrm>
            <a:off x="2664688" y="3292804"/>
            <a:ext cx="4176464" cy="759357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088" y="9072420"/>
            <a:ext cx="9144000" cy="45719"/>
          </a:xfrm>
          <a:prstGeom prst="rect">
            <a:avLst/>
          </a:prstGeom>
        </p:spPr>
      </p:pic>
      <p:graphicFrame>
        <p:nvGraphicFramePr>
          <p:cNvPr id="17" name="Tabella 6">
            <a:extLst>
              <a:ext uri="{FF2B5EF4-FFF2-40B4-BE49-F238E27FC236}">
                <a16:creationId xmlns:a16="http://schemas.microsoft.com/office/drawing/2014/main" id="{05F7780D-77EC-1163-B319-F11D6921D9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557618"/>
              </p:ext>
            </p:extLst>
          </p:nvPr>
        </p:nvGraphicFramePr>
        <p:xfrm>
          <a:off x="77324" y="4437112"/>
          <a:ext cx="8989352" cy="127890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09142">
                  <a:extLst>
                    <a:ext uri="{9D8B030D-6E8A-4147-A177-3AD203B41FA5}">
                      <a16:colId xmlns:a16="http://schemas.microsoft.com/office/drawing/2014/main" val="827308772"/>
                    </a:ext>
                  </a:extLst>
                </a:gridCol>
                <a:gridCol w="1326172">
                  <a:extLst>
                    <a:ext uri="{9D8B030D-6E8A-4147-A177-3AD203B41FA5}">
                      <a16:colId xmlns:a16="http://schemas.microsoft.com/office/drawing/2014/main" val="2491175076"/>
                    </a:ext>
                  </a:extLst>
                </a:gridCol>
                <a:gridCol w="1315122">
                  <a:extLst>
                    <a:ext uri="{9D8B030D-6E8A-4147-A177-3AD203B41FA5}">
                      <a16:colId xmlns:a16="http://schemas.microsoft.com/office/drawing/2014/main" val="298421437"/>
                    </a:ext>
                  </a:extLst>
                </a:gridCol>
                <a:gridCol w="1724025">
                  <a:extLst>
                    <a:ext uri="{9D8B030D-6E8A-4147-A177-3AD203B41FA5}">
                      <a16:colId xmlns:a16="http://schemas.microsoft.com/office/drawing/2014/main" val="3361997899"/>
                    </a:ext>
                  </a:extLst>
                </a:gridCol>
                <a:gridCol w="1392482">
                  <a:extLst>
                    <a:ext uri="{9D8B030D-6E8A-4147-A177-3AD203B41FA5}">
                      <a16:colId xmlns:a16="http://schemas.microsoft.com/office/drawing/2014/main" val="2377991669"/>
                    </a:ext>
                  </a:extLst>
                </a:gridCol>
                <a:gridCol w="2022409">
                  <a:extLst>
                    <a:ext uri="{9D8B030D-6E8A-4147-A177-3AD203B41FA5}">
                      <a16:colId xmlns:a16="http://schemas.microsoft.com/office/drawing/2014/main" val="598690547"/>
                    </a:ext>
                  </a:extLst>
                </a:gridCol>
              </a:tblGrid>
              <a:tr h="295275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Aprile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Maggio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Giugno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Luglio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Agosto/settembre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390770"/>
                  </a:ext>
                </a:extLst>
              </a:tr>
              <a:tr h="491814">
                <a:tc>
                  <a:txBody>
                    <a:bodyPr/>
                    <a:lstStyle/>
                    <a:p>
                      <a:r>
                        <a:rPr lang="it-IT" dirty="0"/>
                        <a:t>N2K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Specie </a:t>
                      </a:r>
                      <a:r>
                        <a:rPr lang="it-IT" dirty="0" smtClean="0"/>
                        <a:t>forestali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Colture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Specie </a:t>
                      </a:r>
                      <a:r>
                        <a:rPr lang="it-IT" dirty="0" smtClean="0"/>
                        <a:t>arbustive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Specie </a:t>
                      </a:r>
                      <a:r>
                        <a:rPr lang="it-IT" dirty="0" smtClean="0"/>
                        <a:t>erbacee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Sp. </a:t>
                      </a:r>
                      <a:r>
                        <a:rPr lang="it-IT" dirty="0" smtClean="0"/>
                        <a:t>Forestali</a:t>
                      </a:r>
                      <a:endParaRPr lang="it-IT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9228933"/>
                  </a:ext>
                </a:extLst>
              </a:tr>
              <a:tr h="491814">
                <a:tc>
                  <a:txBody>
                    <a:bodyPr/>
                    <a:lstStyle/>
                    <a:p>
                      <a:r>
                        <a:rPr lang="it-IT" dirty="0"/>
                        <a:t>Fuori N2K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Sp. </a:t>
                      </a:r>
                      <a:r>
                        <a:rPr lang="it-IT" dirty="0" smtClean="0"/>
                        <a:t>Forestali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Colture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Colture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Specie erbacee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Sp. </a:t>
                      </a:r>
                      <a:r>
                        <a:rPr lang="it-IT" dirty="0" smtClean="0"/>
                        <a:t>Forestali</a:t>
                      </a:r>
                      <a:endParaRPr lang="it-IT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1976413"/>
                  </a:ext>
                </a:extLst>
              </a:tr>
            </a:tbl>
          </a:graphicData>
        </a:graphic>
      </p:graphicFrame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8F8FFD7-C6BA-D024-8D18-3FF7036DD5C4}"/>
              </a:ext>
            </a:extLst>
          </p:cNvPr>
          <p:cNvSpPr txBox="1"/>
          <p:nvPr/>
        </p:nvSpPr>
        <p:spPr>
          <a:xfrm>
            <a:off x="4563845" y="5998385"/>
            <a:ext cx="5133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Trebuchet MS" panose="020B0603020202020204" pitchFamily="34" charset="0"/>
              </a:rPr>
              <a:t>In estate i prati permanenti sono di supporto alle api</a:t>
            </a:r>
            <a:r>
              <a:rPr lang="it-IT" sz="1400" dirty="0" smtClean="0">
                <a:latin typeface="Trebuchet MS" panose="020B0603020202020204" pitchFamily="34" charset="0"/>
              </a:rPr>
              <a:t>?</a:t>
            </a:r>
            <a:endParaRPr lang="it-IT" sz="1400" dirty="0">
              <a:latin typeface="Trebuchet MS" panose="020B0603020202020204" pitchFamily="34" charset="0"/>
            </a:endParaRPr>
          </a:p>
        </p:txBody>
      </p:sp>
      <p:sp>
        <p:nvSpPr>
          <p:cNvPr id="19" name="Callout: linea piegata 9">
            <a:extLst>
              <a:ext uri="{FF2B5EF4-FFF2-40B4-BE49-F238E27FC236}">
                <a16:creationId xmlns:a16="http://schemas.microsoft.com/office/drawing/2014/main" id="{44AF7FD8-4A7C-94A4-494D-3ACD4D22BCB5}"/>
              </a:ext>
            </a:extLst>
          </p:cNvPr>
          <p:cNvSpPr/>
          <p:nvPr/>
        </p:nvSpPr>
        <p:spPr>
          <a:xfrm rot="16200000">
            <a:off x="5838521" y="4526197"/>
            <a:ext cx="983706" cy="1421084"/>
          </a:xfrm>
          <a:prstGeom prst="borderCallout2">
            <a:avLst>
              <a:gd name="adj1" fmla="val 74383"/>
              <a:gd name="adj2" fmla="val -3822"/>
              <a:gd name="adj3" fmla="val 106291"/>
              <a:gd name="adj4" fmla="val -15546"/>
              <a:gd name="adj5" fmla="val 88793"/>
              <a:gd name="adj6" fmla="val -33694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0" name="Callout: linea piegata 15">
            <a:extLst>
              <a:ext uri="{FF2B5EF4-FFF2-40B4-BE49-F238E27FC236}">
                <a16:creationId xmlns:a16="http://schemas.microsoft.com/office/drawing/2014/main" id="{D8DED528-29C0-846A-F5B7-B166FD96CA0F}"/>
              </a:ext>
            </a:extLst>
          </p:cNvPr>
          <p:cNvSpPr/>
          <p:nvPr/>
        </p:nvSpPr>
        <p:spPr>
          <a:xfrm rot="16200000">
            <a:off x="4535928" y="4155828"/>
            <a:ext cx="483291" cy="1663451"/>
          </a:xfrm>
          <a:prstGeom prst="borderCallout2">
            <a:avLst>
              <a:gd name="adj1" fmla="val 42469"/>
              <a:gd name="adj2" fmla="val -11943"/>
              <a:gd name="adj3" fmla="val 51196"/>
              <a:gd name="adj4" fmla="val -71256"/>
              <a:gd name="adj5" fmla="val -51183"/>
              <a:gd name="adj6" fmla="val -219221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EE81817-813B-39D8-E82E-F03FF5762DE3}"/>
              </a:ext>
            </a:extLst>
          </p:cNvPr>
          <p:cNvSpPr txBox="1"/>
          <p:nvPr/>
        </p:nvSpPr>
        <p:spPr>
          <a:xfrm>
            <a:off x="395536" y="6246132"/>
            <a:ext cx="49552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>
                <a:latin typeface="Trebuchet MS" panose="020B0603020202020204" pitchFamily="34" charset="0"/>
              </a:rPr>
              <a:t>Amorpha fruticosa</a:t>
            </a:r>
            <a:r>
              <a:rPr lang="it-IT" sz="1400" dirty="0">
                <a:latin typeface="Trebuchet MS" panose="020B0603020202020204" pitchFamily="34" charset="0"/>
              </a:rPr>
              <a:t>, se presente, selezionata </a:t>
            </a:r>
            <a:r>
              <a:rPr lang="it-IT" sz="1400" dirty="0" smtClean="0">
                <a:latin typeface="Trebuchet MS" panose="020B0603020202020204" pitchFamily="34" charset="0"/>
              </a:rPr>
              <a:t>positivamente</a:t>
            </a:r>
            <a:endParaRPr lang="it-IT" sz="1400" dirty="0">
              <a:latin typeface="Trebuchet MS" panose="020B0603020202020204" pitchFamily="34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201432" y="3964382"/>
            <a:ext cx="460478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rPr>
              <a:t>CONFRONTO</a:t>
            </a:r>
            <a:r>
              <a:rPr kumimoji="0" lang="it-IT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rPr>
              <a:t> DATI </a:t>
            </a:r>
            <a:r>
              <a:rPr kumimoji="0" lang="it-IT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rPr>
              <a:t>BEEDIVERSITY (su miele):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25535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20814"/>
            <a:ext cx="9144000" cy="45719"/>
          </a:xfrm>
          <a:prstGeom prst="rect">
            <a:avLst/>
          </a:prstGeom>
        </p:spPr>
      </p:pic>
      <p:sp>
        <p:nvSpPr>
          <p:cNvPr id="115" name="Rectangle 21"/>
          <p:cNvSpPr/>
          <p:nvPr/>
        </p:nvSpPr>
        <p:spPr>
          <a:xfrm>
            <a:off x="3995936" y="3"/>
            <a:ext cx="5148064" cy="692497"/>
          </a:xfrm>
          <a:prstGeom prst="rect">
            <a:avLst/>
          </a:prstGeom>
          <a:solidFill>
            <a:srgbClr val="00339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it-IT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Biomonitoraggio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 le api</a:t>
            </a:r>
          </a:p>
          <a:p>
            <a:endParaRPr lang="en-GB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CFBC4FF-0F13-BB9A-8ED2-04738C9A3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0" y="2"/>
            <a:ext cx="3925349" cy="1316387"/>
          </a:xfrm>
          <a:prstGeom prst="rect">
            <a:avLst/>
          </a:prstGeom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0" y="6555468"/>
            <a:ext cx="9144000" cy="328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77500" lnSpcReduction="2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Rafforzamento del sistema transfrontaliero per il miglioramento della biodiversità attraverso il monitoraggio delle api</a:t>
            </a: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27.08.2025</a:t>
            </a:r>
            <a:endParaRPr lang="it-IT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351043"/>
            <a:ext cx="2880000" cy="173106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2000" y="1351043"/>
            <a:ext cx="2880000" cy="173106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4168" y="1340985"/>
            <a:ext cx="2880000" cy="1731064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5"/>
          <a:srcRect l="10002" t="55807" r="17490" b="19160"/>
          <a:stretch/>
        </p:blipFill>
        <p:spPr>
          <a:xfrm>
            <a:off x="173186" y="3103236"/>
            <a:ext cx="4149036" cy="861007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184" y="4729898"/>
            <a:ext cx="2880000" cy="2083478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9512" y="4729666"/>
            <a:ext cx="2880320" cy="2083710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2160" y="4730129"/>
            <a:ext cx="2879680" cy="2083247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5"/>
          <a:srcRect l="10002" t="81119" r="17490" b="2596"/>
          <a:stretch/>
        </p:blipFill>
        <p:spPr>
          <a:xfrm>
            <a:off x="4358466" y="3106703"/>
            <a:ext cx="4149036" cy="560124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283101" y="4075761"/>
            <a:ext cx="8621563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400" dirty="0" err="1" smtClean="0"/>
              <a:t>Folpet</a:t>
            </a:r>
            <a:r>
              <a:rPr lang="it-IT" sz="1400" dirty="0" smtClean="0"/>
              <a:t> su cereali (?) associato a papavero, periodo 1 e 2.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400" dirty="0" err="1" smtClean="0"/>
              <a:t>Folpet</a:t>
            </a:r>
            <a:r>
              <a:rPr lang="it-IT" sz="1400" dirty="0" smtClean="0"/>
              <a:t> su </a:t>
            </a:r>
            <a:r>
              <a:rPr lang="it-IT" sz="1400" dirty="0" err="1" smtClean="0"/>
              <a:t>Helianthus</a:t>
            </a:r>
            <a:r>
              <a:rPr lang="it-IT" sz="1400" dirty="0" smtClean="0"/>
              <a:t>, periodo 2 (?)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4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Trebuchet MS"/>
              </a:rPr>
              <a:t>Papavero associato ai cereali</a:t>
            </a:r>
            <a:endParaRPr kumimoji="0" lang="it-IT" sz="14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38671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20814"/>
            <a:ext cx="9144000" cy="45719"/>
          </a:xfrm>
          <a:prstGeom prst="rect">
            <a:avLst/>
          </a:prstGeom>
        </p:spPr>
      </p:pic>
      <p:sp>
        <p:nvSpPr>
          <p:cNvPr id="115" name="Rectangle 21"/>
          <p:cNvSpPr/>
          <p:nvPr/>
        </p:nvSpPr>
        <p:spPr>
          <a:xfrm>
            <a:off x="4572000" y="3"/>
            <a:ext cx="4572000" cy="692497"/>
          </a:xfrm>
          <a:prstGeom prst="rect">
            <a:avLst/>
          </a:prstGeom>
          <a:solidFill>
            <a:srgbClr val="00339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it-IT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Biomonitoraggio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 le api</a:t>
            </a:r>
          </a:p>
          <a:p>
            <a:endParaRPr lang="en-GB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6555468"/>
            <a:ext cx="9144000" cy="328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77500" lnSpcReduction="2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Rafforzamento del sistema transfrontaliero per il miglioramento della biodiversità attraverso il monitoraggio delle api</a:t>
            </a: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27.08.2025</a:t>
            </a:r>
            <a:endParaRPr lang="it-IT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395536" y="171266"/>
            <a:ext cx="3600400" cy="881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algn="l" hangingPunct="1"/>
            <a:r>
              <a:rPr lang="it-IT" sz="3600" dirty="0" smtClean="0"/>
              <a:t>METALLI PESANTI</a:t>
            </a:r>
            <a:endParaRPr lang="it-IT" sz="36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843" y="1959288"/>
            <a:ext cx="4320000" cy="251676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488" y="1959288"/>
            <a:ext cx="4320000" cy="2516768"/>
          </a:xfrm>
          <a:prstGeom prst="rect">
            <a:avLst/>
          </a:prstGeom>
        </p:spPr>
      </p:pic>
      <p:sp>
        <p:nvSpPr>
          <p:cNvPr id="5" name="Ovale 4"/>
          <p:cNvSpPr/>
          <p:nvPr/>
        </p:nvSpPr>
        <p:spPr>
          <a:xfrm>
            <a:off x="5652120" y="2492896"/>
            <a:ext cx="936104" cy="360040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12" name="Ovale 11"/>
          <p:cNvSpPr/>
          <p:nvPr/>
        </p:nvSpPr>
        <p:spPr>
          <a:xfrm>
            <a:off x="5804520" y="3573016"/>
            <a:ext cx="1503784" cy="360040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35843" y="4542515"/>
            <a:ext cx="8728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>
                <a:solidFill>
                  <a:srgbClr val="1C1C1C"/>
                </a:solidFill>
                <a:latin typeface="Nunito Sans"/>
              </a:rPr>
              <a:t>INEMAR - ARPA FVG (2024), INEMAR, Inventario Emissioni in Atmosfera: emissioni in Regione FVG nell'anno 2021 - versione definitiva 003 ARPA FVG IPAS Sviluppo sostenibile, energia ed </a:t>
            </a:r>
            <a:r>
              <a:rPr lang="it-IT" sz="1000" dirty="0" err="1">
                <a:solidFill>
                  <a:srgbClr val="1C1C1C"/>
                </a:solidFill>
                <a:latin typeface="Nunito Sans"/>
              </a:rPr>
              <a:t>ecoinnovazionee</a:t>
            </a:r>
            <a:r>
              <a:rPr lang="it-IT" sz="1000" dirty="0">
                <a:solidFill>
                  <a:srgbClr val="1C1C1C"/>
                </a:solidFill>
                <a:latin typeface="Nunito Sans"/>
              </a:rPr>
              <a:t>.</a:t>
            </a:r>
            <a:endParaRPr lang="it-IT" sz="1000" dirty="0"/>
          </a:p>
        </p:txBody>
      </p:sp>
      <p:sp>
        <p:nvSpPr>
          <p:cNvPr id="11" name="Rettangolo 10"/>
          <p:cNvSpPr/>
          <p:nvPr/>
        </p:nvSpPr>
        <p:spPr>
          <a:xfrm>
            <a:off x="100223" y="5070000"/>
            <a:ext cx="89435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dirty="0"/>
              <a:t>I microinquinanti come Arsenico (</a:t>
            </a:r>
            <a:r>
              <a:rPr lang="it-IT" sz="1600" dirty="0" err="1"/>
              <a:t>As</a:t>
            </a:r>
            <a:r>
              <a:rPr lang="it-IT" sz="1600" dirty="0"/>
              <a:t>), Cadmio (</a:t>
            </a:r>
            <a:r>
              <a:rPr lang="it-IT" sz="1600" dirty="0" err="1"/>
              <a:t>Cd</a:t>
            </a:r>
            <a:r>
              <a:rPr lang="it-IT" sz="1600" dirty="0"/>
              <a:t>), Nichel (Ni) e Piombo (Pb) sono sostanze inquinanti spesso presenti nell’aria a seguito di emissioni provenienti da diversi tipi di attività industriali. Le emissioni di </a:t>
            </a:r>
            <a:r>
              <a:rPr lang="it-IT" sz="1600" dirty="0" err="1"/>
              <a:t>As</a:t>
            </a:r>
            <a:r>
              <a:rPr lang="it-IT" sz="1600" dirty="0"/>
              <a:t>, Ni e Pb derivano in gran parte dalla combustione nell’industria e dai processi produttivi, oltre al trasporto su strada per il Pb ed alla combustione civile di biomasse legnose per il </a:t>
            </a:r>
            <a:r>
              <a:rPr lang="it-IT" sz="1600" dirty="0" err="1"/>
              <a:t>Cd</a:t>
            </a:r>
            <a:r>
              <a:rPr lang="it-IT" sz="1600" dirty="0"/>
              <a:t>.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35843" y="1484784"/>
            <a:ext cx="543834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rPr>
              <a:t>Emissioni</a:t>
            </a:r>
            <a:r>
              <a:rPr kumimoji="0" lang="it-IT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rPr>
              <a:t> su base comunale, dati ARPA FVG-INEMAR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278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20814"/>
            <a:ext cx="9144000" cy="45719"/>
          </a:xfrm>
          <a:prstGeom prst="rect">
            <a:avLst/>
          </a:prstGeom>
        </p:spPr>
      </p:pic>
      <p:sp>
        <p:nvSpPr>
          <p:cNvPr id="115" name="Rectangle 21"/>
          <p:cNvSpPr/>
          <p:nvPr/>
        </p:nvSpPr>
        <p:spPr>
          <a:xfrm>
            <a:off x="4572000" y="3"/>
            <a:ext cx="4572000" cy="692497"/>
          </a:xfrm>
          <a:prstGeom prst="rect">
            <a:avLst/>
          </a:prstGeom>
          <a:solidFill>
            <a:srgbClr val="00339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it-IT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Biomonitoraggio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 le api</a:t>
            </a:r>
          </a:p>
          <a:p>
            <a:endParaRPr lang="en-GB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6555468"/>
            <a:ext cx="9144000" cy="328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77500" lnSpcReduction="2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Rafforzamento del sistema transfrontaliero per il miglioramento della biodiversità attraverso il monitoraggio delle api</a:t>
            </a: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27.08.2025</a:t>
            </a:r>
            <a:endParaRPr lang="it-IT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395536" y="351237"/>
            <a:ext cx="3456384" cy="881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 fontScale="925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algn="l" hangingPunct="1"/>
            <a:r>
              <a:rPr lang="it-IT" sz="3600" dirty="0" smtClean="0"/>
              <a:t>METALLI PESANTI</a:t>
            </a:r>
            <a:endParaRPr lang="it-IT" sz="36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32" y="1196752"/>
            <a:ext cx="2880000" cy="208347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2000" y="1196752"/>
            <a:ext cx="2880000" cy="208347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4168" y="1196752"/>
            <a:ext cx="2880000" cy="2083478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175075" y="5446352"/>
            <a:ext cx="8784656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600" dirty="0" smtClean="0"/>
              <a:t>MORTALITA’: il numero di api contate diminuisce da periodo 1 a 3, si deduce che la </a:t>
            </a:r>
            <a:r>
              <a:rPr lang="it-IT" sz="1600" u="sng" dirty="0" smtClean="0"/>
              <a:t>mortalità del periodo 3 è particolarmente elevata a </a:t>
            </a:r>
            <a:r>
              <a:rPr lang="it-IT" sz="1600" u="sng" dirty="0" err="1" smtClean="0"/>
              <a:t>S.Daniele</a:t>
            </a:r>
            <a:r>
              <a:rPr lang="it-IT" sz="1600" u="sng" dirty="0" smtClean="0"/>
              <a:t> e Spilimbergo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b="0" i="0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Wingdings" panose="05000000000000000000" pitchFamily="2" charset="2"/>
              </a:rPr>
              <a:t> La causa non è presenza</a:t>
            </a:r>
            <a:r>
              <a:rPr kumimoji="0" lang="it-IT" sz="1600" b="0" i="0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Wingdings" panose="05000000000000000000" pitchFamily="2" charset="2"/>
              </a:rPr>
              <a:t> sostanze (per lo meno non quelle analizzate)</a:t>
            </a:r>
            <a:endParaRPr kumimoji="0" lang="it-IT" sz="1600" b="0" i="0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Trebuchet MS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180112" y="4135071"/>
            <a:ext cx="8784656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Trebuchet MS"/>
              </a:rPr>
              <a:t>NICHEL e CROMO (e PIOMBO) a S. Daniele (vicino alla strada)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600" dirty="0" smtClean="0"/>
              <a:t>NICHEL a Spilimbergo e Valeriano (impianto trattamento rifiuti?)</a:t>
            </a:r>
            <a:endParaRPr kumimoji="0" lang="it-IT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Trebuchet MS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/>
          <a:srcRect l="46719" t="87573" r="5663"/>
          <a:stretch/>
        </p:blipFill>
        <p:spPr>
          <a:xfrm>
            <a:off x="2483768" y="3321530"/>
            <a:ext cx="3814872" cy="720237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175075" y="4864333"/>
            <a:ext cx="878465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Trebuchet MS"/>
              </a:rPr>
              <a:t>VALERIANO e</a:t>
            </a:r>
            <a:r>
              <a:rPr kumimoji="0" lang="it-IT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Trebuchet MS"/>
              </a:rPr>
              <a:t> SPILIMBERGO effetto periodo per Ni; VALERIANO valori elevati</a:t>
            </a:r>
            <a:endParaRPr kumimoji="0" lang="it-IT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53970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20814"/>
            <a:ext cx="9144000" cy="45719"/>
          </a:xfrm>
          <a:prstGeom prst="rect">
            <a:avLst/>
          </a:prstGeom>
        </p:spPr>
      </p:pic>
      <p:sp>
        <p:nvSpPr>
          <p:cNvPr id="115" name="Rectangle 21"/>
          <p:cNvSpPr/>
          <p:nvPr/>
        </p:nvSpPr>
        <p:spPr>
          <a:xfrm>
            <a:off x="4572000" y="3"/>
            <a:ext cx="4572000" cy="692497"/>
          </a:xfrm>
          <a:prstGeom prst="rect">
            <a:avLst/>
          </a:prstGeom>
          <a:solidFill>
            <a:srgbClr val="00339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it-IT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Biomonitoraggio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 le api</a:t>
            </a:r>
          </a:p>
          <a:p>
            <a:endParaRPr lang="en-GB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6555468"/>
            <a:ext cx="9144000" cy="328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77500" lnSpcReduction="2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Rafforzamento del sistema transfrontaliero per il miglioramento della biodiversità attraverso il monitoraggio delle api</a:t>
            </a: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27.08.2025</a:t>
            </a:r>
            <a:endParaRPr lang="it-IT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395536" y="171266"/>
            <a:ext cx="3528392" cy="881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 fontScale="925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algn="l" hangingPunct="1"/>
            <a:r>
              <a:rPr lang="it-IT" sz="3600" dirty="0" smtClean="0"/>
              <a:t>METALLI PESANTI</a:t>
            </a:r>
            <a:endParaRPr lang="it-IT" sz="36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81"/>
          <a:stretch/>
        </p:blipFill>
        <p:spPr>
          <a:xfrm>
            <a:off x="0" y="1344763"/>
            <a:ext cx="4320480" cy="388119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" r="29067" b="21346"/>
          <a:stretch/>
        </p:blipFill>
        <p:spPr>
          <a:xfrm>
            <a:off x="4320480" y="1405040"/>
            <a:ext cx="4716016" cy="3855571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4320480" y="2204864"/>
            <a:ext cx="3491880" cy="180000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5" name="Ovale 4"/>
          <p:cNvSpPr/>
          <p:nvPr/>
        </p:nvSpPr>
        <p:spPr>
          <a:xfrm>
            <a:off x="755576" y="3789040"/>
            <a:ext cx="432048" cy="432048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cxnSp>
        <p:nvCxnSpPr>
          <p:cNvPr id="11" name="Connettore 2 10"/>
          <p:cNvCxnSpPr>
            <a:stCxn id="10" idx="1"/>
          </p:cNvCxnSpPr>
          <p:nvPr/>
        </p:nvCxnSpPr>
        <p:spPr>
          <a:xfrm flipH="1">
            <a:off x="1187624" y="2294864"/>
            <a:ext cx="3132856" cy="163819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6445" y="3967711"/>
            <a:ext cx="2578875" cy="255222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491884" y="1401337"/>
            <a:ext cx="470640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40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rPr>
              <a:t>??</a:t>
            </a:r>
            <a:endParaRPr kumimoji="0" lang="it-IT" sz="40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4320480" y="5319440"/>
            <a:ext cx="4829205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Trebuchet MS"/>
              </a:rPr>
              <a:t>Necessario</a:t>
            </a:r>
            <a:r>
              <a:rPr kumimoji="0" lang="it-IT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Trebuchet MS"/>
              </a:rPr>
              <a:t> verificare potenziali fonti inquinamento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600" baseline="0" dirty="0" smtClean="0"/>
              <a:t>-impianti</a:t>
            </a:r>
            <a:r>
              <a:rPr lang="it-IT" sz="1600" dirty="0" smtClean="0"/>
              <a:t> messa in riserva metalli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Trebuchet MS"/>
              </a:rPr>
              <a:t>-attività</a:t>
            </a:r>
            <a:r>
              <a:rPr kumimoji="0" lang="it-IT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Trebuchet MS"/>
              </a:rPr>
              <a:t> industriali/artigianali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600" baseline="0" dirty="0" smtClean="0"/>
              <a:t>-…</a:t>
            </a:r>
            <a:endParaRPr kumimoji="0" lang="it-IT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88199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20814"/>
            <a:ext cx="9144000" cy="45719"/>
          </a:xfrm>
          <a:prstGeom prst="rect">
            <a:avLst/>
          </a:prstGeom>
        </p:spPr>
      </p:pic>
      <p:sp>
        <p:nvSpPr>
          <p:cNvPr id="115" name="Rectangle 21"/>
          <p:cNvSpPr/>
          <p:nvPr/>
        </p:nvSpPr>
        <p:spPr>
          <a:xfrm>
            <a:off x="4572000" y="3"/>
            <a:ext cx="4572000" cy="692497"/>
          </a:xfrm>
          <a:prstGeom prst="rect">
            <a:avLst/>
          </a:prstGeom>
          <a:solidFill>
            <a:srgbClr val="00339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it-IT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Biomonitoraggio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 le api</a:t>
            </a:r>
          </a:p>
          <a:p>
            <a:endParaRPr lang="en-GB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6555468"/>
            <a:ext cx="9144000" cy="328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77500" lnSpcReduction="2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Rafforzamento del sistema transfrontaliero per il miglioramento della biodiversità attraverso il monitoraggio delle api</a:t>
            </a: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27.08.2025</a:t>
            </a:r>
            <a:endParaRPr lang="it-IT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395536" y="171266"/>
            <a:ext cx="3600400" cy="881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algn="l" hangingPunct="1"/>
            <a:r>
              <a:rPr lang="it-IT" sz="3600" dirty="0" smtClean="0"/>
              <a:t>METALLI PESANTI</a:t>
            </a:r>
            <a:endParaRPr lang="it-IT" sz="3600" dirty="0"/>
          </a:p>
        </p:txBody>
      </p:sp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857368"/>
              </p:ext>
            </p:extLst>
          </p:nvPr>
        </p:nvGraphicFramePr>
        <p:xfrm>
          <a:off x="1115616" y="1700809"/>
          <a:ext cx="6336702" cy="311188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056117">
                  <a:extLst>
                    <a:ext uri="{9D8B030D-6E8A-4147-A177-3AD203B41FA5}">
                      <a16:colId xmlns:a16="http://schemas.microsoft.com/office/drawing/2014/main" val="1667295602"/>
                    </a:ext>
                  </a:extLst>
                </a:gridCol>
                <a:gridCol w="1056117">
                  <a:extLst>
                    <a:ext uri="{9D8B030D-6E8A-4147-A177-3AD203B41FA5}">
                      <a16:colId xmlns:a16="http://schemas.microsoft.com/office/drawing/2014/main" val="145941030"/>
                    </a:ext>
                  </a:extLst>
                </a:gridCol>
                <a:gridCol w="1056117">
                  <a:extLst>
                    <a:ext uri="{9D8B030D-6E8A-4147-A177-3AD203B41FA5}">
                      <a16:colId xmlns:a16="http://schemas.microsoft.com/office/drawing/2014/main" val="2486816416"/>
                    </a:ext>
                  </a:extLst>
                </a:gridCol>
                <a:gridCol w="1056117">
                  <a:extLst>
                    <a:ext uri="{9D8B030D-6E8A-4147-A177-3AD203B41FA5}">
                      <a16:colId xmlns:a16="http://schemas.microsoft.com/office/drawing/2014/main" val="3858293942"/>
                    </a:ext>
                  </a:extLst>
                </a:gridCol>
                <a:gridCol w="1056117">
                  <a:extLst>
                    <a:ext uri="{9D8B030D-6E8A-4147-A177-3AD203B41FA5}">
                      <a16:colId xmlns:a16="http://schemas.microsoft.com/office/drawing/2014/main" val="2704045647"/>
                    </a:ext>
                  </a:extLst>
                </a:gridCol>
                <a:gridCol w="1056117">
                  <a:extLst>
                    <a:ext uri="{9D8B030D-6E8A-4147-A177-3AD203B41FA5}">
                      <a16:colId xmlns:a16="http://schemas.microsoft.com/office/drawing/2014/main" val="2913097452"/>
                    </a:ext>
                  </a:extLst>
                </a:gridCol>
              </a:tblGrid>
              <a:tr h="675739">
                <a:tc>
                  <a:txBody>
                    <a:bodyPr/>
                    <a:lstStyle/>
                    <a:p>
                      <a:pPr algn="ctr" fontAlgn="t"/>
                      <a:r>
                        <a:rPr lang="it-IT" sz="1600" u="none" strike="noStrike" dirty="0">
                          <a:effectLst/>
                        </a:rPr>
                        <a:t>PERIODO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600" u="none" strike="noStrike" dirty="0">
                          <a:effectLst/>
                        </a:rPr>
                        <a:t>apiario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Pb mg/kg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 err="1">
                          <a:effectLst/>
                        </a:rPr>
                        <a:t>Cd</a:t>
                      </a:r>
                      <a:r>
                        <a:rPr lang="it-IT" sz="1600" u="none" strike="noStrike" dirty="0">
                          <a:effectLst/>
                        </a:rPr>
                        <a:t> mg/kg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Cr mg/kg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Ni mg/kg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397102"/>
                  </a:ext>
                </a:extLst>
              </a:tr>
              <a:tr h="27068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1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SD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0,08</a:t>
                      </a:r>
                      <a:endParaRPr lang="it-IT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0,04</a:t>
                      </a:r>
                      <a:endParaRPr lang="it-IT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0,27</a:t>
                      </a:r>
                      <a:endParaRPr lang="it-IT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0,43</a:t>
                      </a:r>
                      <a:endParaRPr lang="it-IT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extLst>
                  <a:ext uri="{0D108BD9-81ED-4DB2-BD59-A6C34878D82A}">
                    <a16:rowId xmlns:a16="http://schemas.microsoft.com/office/drawing/2014/main" val="1970496881"/>
                  </a:ext>
                </a:extLst>
              </a:tr>
              <a:tr h="27068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SD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0,12</a:t>
                      </a:r>
                      <a:endParaRPr lang="it-IT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0,07</a:t>
                      </a:r>
                      <a:endParaRPr lang="it-IT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0,38</a:t>
                      </a:r>
                      <a:endParaRPr lang="it-IT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0,37</a:t>
                      </a:r>
                      <a:endParaRPr lang="it-IT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extLst>
                  <a:ext uri="{0D108BD9-81ED-4DB2-BD59-A6C34878D82A}">
                    <a16:rowId xmlns:a16="http://schemas.microsoft.com/office/drawing/2014/main" val="3046068225"/>
                  </a:ext>
                </a:extLst>
              </a:tr>
              <a:tr h="27068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3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SD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solidFill>
                            <a:schemeClr val="tx1"/>
                          </a:solidFill>
                          <a:effectLst/>
                        </a:rPr>
                        <a:t>0,08</a:t>
                      </a:r>
                      <a:endParaRPr lang="it-IT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0,09</a:t>
                      </a:r>
                      <a:endParaRPr lang="it-IT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0,27</a:t>
                      </a:r>
                      <a:endParaRPr lang="it-IT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solidFill>
                            <a:schemeClr val="tx1"/>
                          </a:solidFill>
                          <a:effectLst/>
                        </a:rPr>
                        <a:t>0,09</a:t>
                      </a:r>
                      <a:endParaRPr lang="it-IT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extLst>
                  <a:ext uri="{0D108BD9-81ED-4DB2-BD59-A6C34878D82A}">
                    <a16:rowId xmlns:a16="http://schemas.microsoft.com/office/drawing/2014/main" val="3343367186"/>
                  </a:ext>
                </a:extLst>
              </a:tr>
              <a:tr h="27068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1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SP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0,03</a:t>
                      </a:r>
                      <a:endParaRPr lang="it-IT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0,02</a:t>
                      </a:r>
                      <a:endParaRPr lang="it-IT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0,08</a:t>
                      </a:r>
                      <a:endParaRPr lang="it-IT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0,80</a:t>
                      </a:r>
                      <a:endParaRPr lang="it-IT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385348"/>
                  </a:ext>
                </a:extLst>
              </a:tr>
              <a:tr h="27068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SP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0,04</a:t>
                      </a:r>
                      <a:endParaRPr lang="it-IT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0,06</a:t>
                      </a:r>
                      <a:endParaRPr lang="it-IT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0,10</a:t>
                      </a:r>
                      <a:endParaRPr lang="it-IT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0,46</a:t>
                      </a:r>
                      <a:endParaRPr lang="it-IT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591527"/>
                  </a:ext>
                </a:extLst>
              </a:tr>
              <a:tr h="27068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3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SP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solidFill>
                            <a:schemeClr val="tx1"/>
                          </a:solidFill>
                          <a:effectLst/>
                        </a:rPr>
                        <a:t>0,03</a:t>
                      </a:r>
                      <a:endParaRPr lang="it-IT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0,03</a:t>
                      </a:r>
                      <a:endParaRPr lang="it-IT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0,06</a:t>
                      </a:r>
                      <a:endParaRPr lang="it-IT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0,15</a:t>
                      </a:r>
                      <a:endParaRPr lang="it-IT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36667"/>
                  </a:ext>
                </a:extLst>
              </a:tr>
              <a:tr h="27068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1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VA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solidFill>
                            <a:schemeClr val="tx1"/>
                          </a:solidFill>
                          <a:effectLst/>
                        </a:rPr>
                        <a:t>0,04</a:t>
                      </a:r>
                      <a:endParaRPr lang="it-IT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solidFill>
                            <a:schemeClr val="tx1"/>
                          </a:solidFill>
                          <a:effectLst/>
                        </a:rPr>
                        <a:t>0,04</a:t>
                      </a:r>
                      <a:endParaRPr lang="it-IT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0,10</a:t>
                      </a:r>
                      <a:endParaRPr lang="it-IT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1,41</a:t>
                      </a:r>
                      <a:endParaRPr lang="it-IT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extLst>
                  <a:ext uri="{0D108BD9-81ED-4DB2-BD59-A6C34878D82A}">
                    <a16:rowId xmlns:a16="http://schemas.microsoft.com/office/drawing/2014/main" val="1348583978"/>
                  </a:ext>
                </a:extLst>
              </a:tr>
              <a:tr h="27068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VA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solidFill>
                            <a:schemeClr val="tx1"/>
                          </a:solidFill>
                          <a:effectLst/>
                        </a:rPr>
                        <a:t>0,04</a:t>
                      </a:r>
                      <a:endParaRPr lang="it-IT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solidFill>
                            <a:schemeClr val="tx1"/>
                          </a:solidFill>
                          <a:effectLst/>
                        </a:rPr>
                        <a:t>0,07</a:t>
                      </a:r>
                      <a:endParaRPr lang="it-IT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0,08</a:t>
                      </a:r>
                      <a:endParaRPr lang="it-IT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0,58</a:t>
                      </a:r>
                      <a:endParaRPr lang="it-IT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extLst>
                  <a:ext uri="{0D108BD9-81ED-4DB2-BD59-A6C34878D82A}">
                    <a16:rowId xmlns:a16="http://schemas.microsoft.com/office/drawing/2014/main" val="188698812"/>
                  </a:ext>
                </a:extLst>
              </a:tr>
              <a:tr h="27068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3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VA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solidFill>
                            <a:schemeClr val="tx1"/>
                          </a:solidFill>
                          <a:effectLst/>
                        </a:rPr>
                        <a:t>0,02</a:t>
                      </a:r>
                      <a:endParaRPr lang="it-IT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0,13</a:t>
                      </a:r>
                      <a:endParaRPr lang="it-IT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0,05</a:t>
                      </a:r>
                      <a:endParaRPr lang="it-IT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0,20</a:t>
                      </a:r>
                      <a:endParaRPr lang="it-IT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extLst>
                  <a:ext uri="{0D108BD9-81ED-4DB2-BD59-A6C34878D82A}">
                    <a16:rowId xmlns:a16="http://schemas.microsoft.com/office/drawing/2014/main" val="2995347396"/>
                  </a:ext>
                </a:extLst>
              </a:tr>
            </a:tbl>
          </a:graphicData>
        </a:graphic>
      </p:graphicFrame>
      <p:sp>
        <p:nvSpPr>
          <p:cNvPr id="10" name="CasellaDiTesto 9"/>
          <p:cNvSpPr txBox="1"/>
          <p:nvPr/>
        </p:nvSpPr>
        <p:spPr>
          <a:xfrm>
            <a:off x="273839" y="5003235"/>
            <a:ext cx="7879719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sng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rPr>
              <a:t>Limite negli alimenti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 smtClean="0"/>
              <a:t>Pb, miele: </a:t>
            </a:r>
            <a:r>
              <a:rPr lang="it-IT" b="1" dirty="0" smtClean="0"/>
              <a:t>0,1 mg/kg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rPr>
              <a:t>Cd</a:t>
            </a:r>
            <a:r>
              <a:rPr kumimoji="0" lang="it-IT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rPr>
              <a:t>:</a:t>
            </a:r>
            <a:r>
              <a:rPr kumimoji="0" lang="it-IT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rPr>
              <a:t> </a:t>
            </a:r>
            <a:r>
              <a:rPr kumimoji="0" lang="it-IT" sz="18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rPr>
              <a:t>0,020 – 1,20 mg/kg </a:t>
            </a:r>
            <a:r>
              <a:rPr kumimoji="0" lang="it-IT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rPr>
              <a:t>(non presente miele nella lista)</a:t>
            </a:r>
          </a:p>
          <a:p>
            <a:r>
              <a:rPr lang="it-IT" baseline="0" dirty="0" smtClean="0"/>
              <a:t>Cr: non presente limite in alimenti,</a:t>
            </a:r>
            <a:r>
              <a:rPr lang="it-IT" dirty="0" smtClean="0"/>
              <a:t> per acqua potabile </a:t>
            </a:r>
            <a:r>
              <a:rPr lang="it-IT" b="1" dirty="0"/>
              <a:t>25 </a:t>
            </a:r>
            <a:r>
              <a:rPr lang="it-IT" b="1" dirty="0" smtClean="0"/>
              <a:t>µg/l</a:t>
            </a:r>
          </a:p>
          <a:p>
            <a:r>
              <a:rPr kumimoji="0" lang="it-IT" sz="18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rPr>
              <a:t>Ni: </a:t>
            </a:r>
            <a:r>
              <a:rPr kumimoji="0" lang="it-IT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rPr>
              <a:t>0,1 – 15 mg/kg </a:t>
            </a:r>
            <a:r>
              <a:rPr kumimoji="0" lang="it-IT" sz="18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rPr>
              <a:t>(non presente miele nella lista); acqua</a:t>
            </a:r>
            <a:r>
              <a:rPr kumimoji="0" lang="it-IT" sz="18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rPr>
              <a:t> potabile </a:t>
            </a:r>
            <a:r>
              <a:rPr lang="it-IT" b="1" dirty="0"/>
              <a:t>20 </a:t>
            </a:r>
            <a:r>
              <a:rPr lang="it-IT" b="1" dirty="0" smtClean="0"/>
              <a:t>µg/l</a:t>
            </a:r>
            <a:endParaRPr kumimoji="0" lang="it-IT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24771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20814"/>
            <a:ext cx="9144000" cy="45719"/>
          </a:xfrm>
          <a:prstGeom prst="rect">
            <a:avLst/>
          </a:prstGeom>
        </p:spPr>
      </p:pic>
      <p:sp>
        <p:nvSpPr>
          <p:cNvPr id="115" name="Rectangle 21"/>
          <p:cNvSpPr/>
          <p:nvPr/>
        </p:nvSpPr>
        <p:spPr>
          <a:xfrm>
            <a:off x="3995936" y="3"/>
            <a:ext cx="5148064" cy="692497"/>
          </a:xfrm>
          <a:prstGeom prst="rect">
            <a:avLst/>
          </a:prstGeom>
          <a:solidFill>
            <a:srgbClr val="00339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it-IT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Biomonitoraggio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 le api</a:t>
            </a:r>
          </a:p>
          <a:p>
            <a:endParaRPr lang="en-GB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CFBC4FF-0F13-BB9A-8ED2-04738C9A3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6" y="38048"/>
            <a:ext cx="3925349" cy="1316387"/>
          </a:xfrm>
          <a:prstGeom prst="rect">
            <a:avLst/>
          </a:prstGeom>
        </p:spPr>
      </p:pic>
      <p:sp>
        <p:nvSpPr>
          <p:cNvPr id="9" name="Callout: linea piegata 9">
            <a:extLst>
              <a:ext uri="{FF2B5EF4-FFF2-40B4-BE49-F238E27FC236}">
                <a16:creationId xmlns:a16="http://schemas.microsoft.com/office/drawing/2014/main" id="{44AF7FD8-4A7C-94A4-494D-3ACD4D22BCB5}"/>
              </a:ext>
            </a:extLst>
          </p:cNvPr>
          <p:cNvSpPr/>
          <p:nvPr/>
        </p:nvSpPr>
        <p:spPr>
          <a:xfrm rot="16200000">
            <a:off x="4438023" y="1103290"/>
            <a:ext cx="360040" cy="7560840"/>
          </a:xfrm>
          <a:prstGeom prst="borderCallout2">
            <a:avLst>
              <a:gd name="adj1" fmla="val 74383"/>
              <a:gd name="adj2" fmla="val -3822"/>
              <a:gd name="adj3" fmla="val 78140"/>
              <a:gd name="adj4" fmla="val -111247"/>
              <a:gd name="adj5" fmla="val 62350"/>
              <a:gd name="adj6" fmla="val -243461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3705044"/>
              </p:ext>
            </p:extLst>
          </p:nvPr>
        </p:nvGraphicFramePr>
        <p:xfrm>
          <a:off x="776566" y="2540081"/>
          <a:ext cx="7682955" cy="2500789"/>
        </p:xfrm>
        <a:graphic>
          <a:graphicData uri="http://schemas.openxmlformats.org/drawingml/2006/table">
            <a:tbl>
              <a:tblPr firstRow="1" firstCol="1" bandRow="1"/>
              <a:tblGrid>
                <a:gridCol w="1800200">
                  <a:extLst>
                    <a:ext uri="{9D8B030D-6E8A-4147-A177-3AD203B41FA5}">
                      <a16:colId xmlns:a16="http://schemas.microsoft.com/office/drawing/2014/main" val="706808405"/>
                    </a:ext>
                  </a:extLst>
                </a:gridCol>
                <a:gridCol w="311300">
                  <a:extLst>
                    <a:ext uri="{9D8B030D-6E8A-4147-A177-3AD203B41FA5}">
                      <a16:colId xmlns:a16="http://schemas.microsoft.com/office/drawing/2014/main" val="803332489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1231455213"/>
                    </a:ext>
                  </a:extLst>
                </a:gridCol>
                <a:gridCol w="681699">
                  <a:extLst>
                    <a:ext uri="{9D8B030D-6E8A-4147-A177-3AD203B41FA5}">
                      <a16:colId xmlns:a16="http://schemas.microsoft.com/office/drawing/2014/main" val="406367099"/>
                    </a:ext>
                  </a:extLst>
                </a:gridCol>
                <a:gridCol w="1204251">
                  <a:extLst>
                    <a:ext uri="{9D8B030D-6E8A-4147-A177-3AD203B41FA5}">
                      <a16:colId xmlns:a16="http://schemas.microsoft.com/office/drawing/2014/main" val="3912372231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1833095792"/>
                    </a:ext>
                  </a:extLst>
                </a:gridCol>
                <a:gridCol w="820244">
                  <a:extLst>
                    <a:ext uri="{9D8B030D-6E8A-4147-A177-3AD203B41FA5}">
                      <a16:colId xmlns:a16="http://schemas.microsoft.com/office/drawing/2014/main" val="906048058"/>
                    </a:ext>
                  </a:extLst>
                </a:gridCol>
                <a:gridCol w="998361">
                  <a:extLst>
                    <a:ext uri="{9D8B030D-6E8A-4147-A177-3AD203B41FA5}">
                      <a16:colId xmlns:a16="http://schemas.microsoft.com/office/drawing/2014/main" val="734187626"/>
                    </a:ext>
                  </a:extLst>
                </a:gridCol>
              </a:tblGrid>
              <a:tr h="3933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4925" marR="34925" marT="34925" marB="3492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it-IT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Tagliamento</a:t>
                      </a:r>
                    </a:p>
                  </a:txBody>
                  <a:tcPr marL="34925" marR="34925" marT="34925" marB="349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127171"/>
                  </a:ext>
                </a:extLst>
              </a:tr>
              <a:tr h="3933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4925" marR="34925" marT="34925" marB="3492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it-IT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-----------</a:t>
                      </a:r>
                      <a:r>
                        <a:rPr lang="it-IT" sz="1400" b="1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it-IT" sz="14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N2000  -----------</a:t>
                      </a:r>
                      <a:endParaRPr lang="it-IT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---------  Intensivo  ---------</a:t>
                      </a:r>
                      <a:endParaRPr lang="it-IT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888795"/>
                  </a:ext>
                </a:extLst>
              </a:tr>
              <a:tr h="4371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it-IT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TAG1</a:t>
                      </a:r>
                      <a:endParaRPr lang="it-IT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TAG2</a:t>
                      </a:r>
                      <a:endParaRPr lang="it-IT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TAG3</a:t>
                      </a:r>
                      <a:endParaRPr lang="it-IT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TAG4</a:t>
                      </a:r>
                      <a:endParaRPr lang="it-IT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TAG5</a:t>
                      </a:r>
                      <a:endParaRPr lang="it-IT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TAG6</a:t>
                      </a:r>
                      <a:endParaRPr lang="it-IT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1530041"/>
                  </a:ext>
                </a:extLst>
              </a:tr>
              <a:tr h="3243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Arsenico</a:t>
                      </a:r>
                    </a:p>
                  </a:txBody>
                  <a:tcPr marL="34925" marR="34925" marT="34925" marB="349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i="1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Ar</a:t>
                      </a:r>
                      <a:r>
                        <a:rPr lang="it-IT" sz="12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it-IT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n.r.</a:t>
                      </a:r>
                    </a:p>
                  </a:txBody>
                  <a:tcPr marL="34925" marR="34925" marT="34925" marB="349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n.r</a:t>
                      </a:r>
                      <a:r>
                        <a:rPr lang="it-IT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34925" marR="34925" marT="34925" marB="349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n.r.</a:t>
                      </a:r>
                    </a:p>
                  </a:txBody>
                  <a:tcPr marL="34925" marR="34925" marT="34925" marB="349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n.r.</a:t>
                      </a:r>
                    </a:p>
                  </a:txBody>
                  <a:tcPr marL="34925" marR="34925" marT="34925" marB="349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n.r.</a:t>
                      </a:r>
                    </a:p>
                  </a:txBody>
                  <a:tcPr marL="34925" marR="34925" marT="34925" marB="349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n.r.</a:t>
                      </a:r>
                    </a:p>
                  </a:txBody>
                  <a:tcPr marL="34925" marR="34925" marT="34925" marB="349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5917169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Cadmio</a:t>
                      </a:r>
                    </a:p>
                  </a:txBody>
                  <a:tcPr marL="34925" marR="34925" marT="34925" marB="349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i="1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Cd</a:t>
                      </a:r>
                      <a:r>
                        <a:rPr lang="it-IT" sz="12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it-IT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n.r.</a:t>
                      </a:r>
                    </a:p>
                  </a:txBody>
                  <a:tcPr marL="34925" marR="34925" marT="34925" marB="349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n.r.</a:t>
                      </a:r>
                    </a:p>
                  </a:txBody>
                  <a:tcPr marL="34925" marR="34925" marT="34925" marB="349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n.r.</a:t>
                      </a:r>
                    </a:p>
                  </a:txBody>
                  <a:tcPr marL="34925" marR="34925" marT="34925" marB="349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n.r.</a:t>
                      </a:r>
                    </a:p>
                  </a:txBody>
                  <a:tcPr marL="34925" marR="34925" marT="34925" marB="349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n.r</a:t>
                      </a:r>
                      <a:r>
                        <a:rPr lang="it-IT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34925" marR="34925" marT="34925" marB="349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n.r.</a:t>
                      </a:r>
                    </a:p>
                  </a:txBody>
                  <a:tcPr marL="34925" marR="34925" marT="34925" marB="349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508329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Mercurio</a:t>
                      </a:r>
                    </a:p>
                  </a:txBody>
                  <a:tcPr marL="34925" marR="34925" marT="34925" marB="349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i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Hg</a:t>
                      </a:r>
                      <a:r>
                        <a:rPr lang="it-IT" sz="12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it-IT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n.r.</a:t>
                      </a:r>
                    </a:p>
                  </a:txBody>
                  <a:tcPr marL="34925" marR="34925" marT="34925" marB="349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n.r</a:t>
                      </a:r>
                      <a:r>
                        <a:rPr lang="it-IT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34925" marR="34925" marT="34925" marB="349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n.r.</a:t>
                      </a:r>
                    </a:p>
                  </a:txBody>
                  <a:tcPr marL="34925" marR="34925" marT="34925" marB="349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n.r.</a:t>
                      </a:r>
                    </a:p>
                  </a:txBody>
                  <a:tcPr marL="34925" marR="34925" marT="34925" marB="349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n.r.</a:t>
                      </a:r>
                    </a:p>
                  </a:txBody>
                  <a:tcPr marL="34925" marR="34925" marT="34925" marB="349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n.r.</a:t>
                      </a:r>
                    </a:p>
                  </a:txBody>
                  <a:tcPr marL="34925" marR="34925" marT="34925" marB="349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5499578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Piombo (</a:t>
                      </a:r>
                      <a:r>
                        <a:rPr lang="it-IT" sz="12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lim</a:t>
                      </a:r>
                      <a:r>
                        <a:rPr lang="it-IT" sz="12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0,10 mg/kg)</a:t>
                      </a:r>
                      <a:endParaRPr lang="it-IT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i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Pb</a:t>
                      </a:r>
                      <a:r>
                        <a:rPr lang="it-IT" sz="12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it-IT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0,08</a:t>
                      </a:r>
                    </a:p>
                  </a:txBody>
                  <a:tcPr marL="34925" marR="34925" marT="34925" marB="349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0,09</a:t>
                      </a:r>
                    </a:p>
                  </a:txBody>
                  <a:tcPr marL="34925" marR="34925" marT="34925" marB="349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0,07</a:t>
                      </a:r>
                    </a:p>
                  </a:txBody>
                  <a:tcPr marL="34925" marR="34925" marT="34925" marB="349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0,06</a:t>
                      </a:r>
                    </a:p>
                  </a:txBody>
                  <a:tcPr marL="34925" marR="34925" marT="34925" marB="349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0,09</a:t>
                      </a:r>
                    </a:p>
                  </a:txBody>
                  <a:tcPr marL="34925" marR="34925" marT="34925" marB="349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0,09</a:t>
                      </a:r>
                      <a:endParaRPr lang="it-IT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6514325"/>
                  </a:ext>
                </a:extLst>
              </a:tr>
            </a:tbl>
          </a:graphicData>
        </a:graphic>
      </p:graphicFrame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EE81817-813B-39D8-E82E-F03FF5762DE3}"/>
              </a:ext>
            </a:extLst>
          </p:cNvPr>
          <p:cNvSpPr txBox="1"/>
          <p:nvPr/>
        </p:nvSpPr>
        <p:spPr>
          <a:xfrm>
            <a:off x="2116723" y="5981218"/>
            <a:ext cx="4466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latin typeface="Trebuchet MS" panose="020B0603020202020204" pitchFamily="34" charset="0"/>
              </a:rPr>
              <a:t>Agroecosistema ad elevata </a:t>
            </a:r>
            <a:r>
              <a:rPr lang="it-IT" sz="2000" dirty="0" smtClean="0">
                <a:latin typeface="Trebuchet MS" panose="020B0603020202020204" pitchFamily="34" charset="0"/>
              </a:rPr>
              <a:t>naturalità</a:t>
            </a:r>
            <a:endParaRPr lang="it-IT" sz="2000" dirty="0">
              <a:latin typeface="Trebuchet MS" panose="020B0603020202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EE81817-813B-39D8-E82E-F03FF5762DE3}"/>
              </a:ext>
            </a:extLst>
          </p:cNvPr>
          <p:cNvSpPr txBox="1"/>
          <p:nvPr/>
        </p:nvSpPr>
        <p:spPr>
          <a:xfrm>
            <a:off x="827584" y="1778865"/>
            <a:ext cx="7580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latin typeface="Trebuchet MS" panose="020B0603020202020204" pitchFamily="34" charset="0"/>
              </a:rPr>
              <a:t>Presenza di fitofarmaci e metalli pesanti (analisi dei mieli 2022</a:t>
            </a:r>
            <a:r>
              <a:rPr lang="it-IT" sz="2000" dirty="0" smtClean="0">
                <a:latin typeface="Trebuchet MS" panose="020B0603020202020204" pitchFamily="34" charset="0"/>
              </a:rPr>
              <a:t>)</a:t>
            </a:r>
            <a:endParaRPr lang="it-IT" sz="2000" dirty="0">
              <a:latin typeface="Trebuchet MS" panose="020B0603020202020204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6555468"/>
            <a:ext cx="9144000" cy="328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77500" lnSpcReduction="2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Rafforzamento del sistema transfrontaliero per il miglioramento della biodiversità attraverso il monitoraggio delle api</a:t>
            </a: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27.08.2025</a:t>
            </a:r>
            <a:endParaRPr lang="it-IT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51520" y="1412776"/>
            <a:ext cx="349871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rPr>
              <a:t>CONFRONTO</a:t>
            </a:r>
            <a:r>
              <a:rPr kumimoji="0" lang="it-IT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rPr>
              <a:t> DATI BEEDIVERSITY: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03466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20814"/>
            <a:ext cx="9144000" cy="45719"/>
          </a:xfrm>
          <a:prstGeom prst="rect">
            <a:avLst/>
          </a:prstGeom>
        </p:spPr>
      </p:pic>
      <p:sp>
        <p:nvSpPr>
          <p:cNvPr id="115" name="Rectangle 21"/>
          <p:cNvSpPr/>
          <p:nvPr/>
        </p:nvSpPr>
        <p:spPr>
          <a:xfrm>
            <a:off x="4572000" y="3"/>
            <a:ext cx="4572000" cy="692497"/>
          </a:xfrm>
          <a:prstGeom prst="rect">
            <a:avLst/>
          </a:prstGeom>
          <a:solidFill>
            <a:srgbClr val="00339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it-IT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Biomonitoraggio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 le api</a:t>
            </a:r>
          </a:p>
          <a:p>
            <a:endParaRPr lang="en-GB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6555468"/>
            <a:ext cx="9144000" cy="328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77500" lnSpcReduction="2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Rafforzamento del sistema transfrontaliero per il miglioramento della biodiversità attraverso il monitoraggio delle api</a:t>
            </a: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27.08.2025</a:t>
            </a:r>
            <a:endParaRPr lang="it-IT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505669" y="754268"/>
            <a:ext cx="8280920" cy="881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 fontScale="85000" lnSpcReduction="1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algn="l" hangingPunct="1"/>
            <a:r>
              <a:rPr lang="it-IT" sz="3600" dirty="0" smtClean="0"/>
              <a:t>PESTICIDI E METALLI PESANTI-API SELVATICHE</a:t>
            </a:r>
            <a:endParaRPr lang="it-IT" sz="3600" dirty="0"/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343476"/>
              </p:ext>
            </p:extLst>
          </p:nvPr>
        </p:nvGraphicFramePr>
        <p:xfrm>
          <a:off x="215515" y="2140713"/>
          <a:ext cx="8712969" cy="123265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307985812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136631318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62038009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87458056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151059859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95941916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435333604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3997431146"/>
                    </a:ext>
                  </a:extLst>
                </a:gridCol>
                <a:gridCol w="792089">
                  <a:extLst>
                    <a:ext uri="{9D8B030D-6E8A-4147-A177-3AD203B41FA5}">
                      <a16:colId xmlns:a16="http://schemas.microsoft.com/office/drawing/2014/main" val="634898250"/>
                    </a:ext>
                  </a:extLst>
                </a:gridCol>
              </a:tblGrid>
              <a:tr h="61321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>
                          <a:effectLst/>
                        </a:rPr>
                        <a:t>APIARIO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 smtClean="0">
                          <a:effectLst/>
                        </a:rPr>
                        <a:t>Data </a:t>
                      </a:r>
                      <a:r>
                        <a:rPr lang="it-IT" sz="1400" u="none" strike="noStrike" dirty="0">
                          <a:effectLst/>
                        </a:rPr>
                        <a:t>campione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 err="1">
                          <a:effectLst/>
                        </a:rPr>
                        <a:t>Folpet</a:t>
                      </a:r>
                      <a:r>
                        <a:rPr lang="it-IT" sz="1400" u="none" strike="noStrike" dirty="0">
                          <a:effectLst/>
                        </a:rPr>
                        <a:t> mg/kg 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 err="1">
                          <a:effectLst/>
                        </a:rPr>
                        <a:t>Metalaxyl</a:t>
                      </a:r>
                      <a:r>
                        <a:rPr lang="it-IT" sz="1400" u="none" strike="noStrike" dirty="0">
                          <a:effectLst/>
                        </a:rPr>
                        <a:t> mg/kg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>
                          <a:effectLst/>
                        </a:rPr>
                        <a:t> </a:t>
                      </a:r>
                      <a:r>
                        <a:rPr lang="it-IT" sz="1400" u="none" strike="noStrike" dirty="0" err="1">
                          <a:effectLst/>
                        </a:rPr>
                        <a:t>Azoxystrobin</a:t>
                      </a:r>
                      <a:r>
                        <a:rPr lang="it-IT" sz="1400" u="none" strike="noStrike" dirty="0">
                          <a:effectLst/>
                        </a:rPr>
                        <a:t> mg/kg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 err="1">
                          <a:effectLst/>
                        </a:rPr>
                        <a:t>Difeconazole</a:t>
                      </a:r>
                      <a:r>
                        <a:rPr lang="it-IT" sz="1400" u="none" strike="noStrike" dirty="0">
                          <a:effectLst/>
                        </a:rPr>
                        <a:t> mg/kg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 err="1">
                          <a:effectLst/>
                        </a:rPr>
                        <a:t>Boscalid</a:t>
                      </a:r>
                      <a:r>
                        <a:rPr lang="it-IT" sz="1400" u="none" strike="noStrike" dirty="0">
                          <a:effectLst/>
                        </a:rPr>
                        <a:t> mg/kg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 err="1">
                          <a:effectLst/>
                        </a:rPr>
                        <a:t>Acetamiprid</a:t>
                      </a:r>
                      <a:r>
                        <a:rPr lang="it-IT" sz="1400" u="none" strike="noStrike" dirty="0">
                          <a:effectLst/>
                        </a:rPr>
                        <a:t> mg/kg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 err="1">
                          <a:effectLst/>
                        </a:rPr>
                        <a:t>Benalaxyl</a:t>
                      </a:r>
                      <a:r>
                        <a:rPr lang="it-IT" sz="1400" u="none" strike="noStrike" dirty="0">
                          <a:effectLst/>
                        </a:rPr>
                        <a:t> mg/kg 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234936"/>
                  </a:ext>
                </a:extLst>
              </a:tr>
              <a:tr h="31283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VA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18/05/2025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0,00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0,00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0,00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0,00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0,00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0,00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0,00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71853743"/>
                  </a:ext>
                </a:extLst>
              </a:tr>
              <a:tr h="306608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SD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29/04/2024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0,00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0,00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0,00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0,00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0,00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0,00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0,00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62249270"/>
                  </a:ext>
                </a:extLst>
              </a:tr>
            </a:tbl>
          </a:graphicData>
        </a:graphic>
      </p:graphicFrame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775609"/>
              </p:ext>
            </p:extLst>
          </p:nvPr>
        </p:nvGraphicFramePr>
        <p:xfrm>
          <a:off x="1403648" y="3861048"/>
          <a:ext cx="5544614" cy="129614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046840">
                  <a:extLst>
                    <a:ext uri="{9D8B030D-6E8A-4147-A177-3AD203B41FA5}">
                      <a16:colId xmlns:a16="http://schemas.microsoft.com/office/drawing/2014/main" val="3079858122"/>
                    </a:ext>
                  </a:extLst>
                </a:gridCol>
                <a:gridCol w="1552810">
                  <a:extLst>
                    <a:ext uri="{9D8B030D-6E8A-4147-A177-3AD203B41FA5}">
                      <a16:colId xmlns:a16="http://schemas.microsoft.com/office/drawing/2014/main" val="2136631318"/>
                    </a:ext>
                  </a:extLst>
                </a:gridCol>
                <a:gridCol w="736241">
                  <a:extLst>
                    <a:ext uri="{9D8B030D-6E8A-4147-A177-3AD203B41FA5}">
                      <a16:colId xmlns:a16="http://schemas.microsoft.com/office/drawing/2014/main" val="2780862091"/>
                    </a:ext>
                  </a:extLst>
                </a:gridCol>
                <a:gridCol w="736241">
                  <a:extLst>
                    <a:ext uri="{9D8B030D-6E8A-4147-A177-3AD203B41FA5}">
                      <a16:colId xmlns:a16="http://schemas.microsoft.com/office/drawing/2014/main" val="1385334037"/>
                    </a:ext>
                  </a:extLst>
                </a:gridCol>
                <a:gridCol w="736241">
                  <a:extLst>
                    <a:ext uri="{9D8B030D-6E8A-4147-A177-3AD203B41FA5}">
                      <a16:colId xmlns:a16="http://schemas.microsoft.com/office/drawing/2014/main" val="1913663827"/>
                    </a:ext>
                  </a:extLst>
                </a:gridCol>
                <a:gridCol w="736241">
                  <a:extLst>
                    <a:ext uri="{9D8B030D-6E8A-4147-A177-3AD203B41FA5}">
                      <a16:colId xmlns:a16="http://schemas.microsoft.com/office/drawing/2014/main" val="652238439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>
                          <a:effectLst/>
                        </a:rPr>
                        <a:t>APIARIO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 smtClean="0">
                          <a:effectLst/>
                        </a:rPr>
                        <a:t>Data </a:t>
                      </a:r>
                      <a:r>
                        <a:rPr lang="it-IT" sz="1400" u="none" strike="noStrike" dirty="0">
                          <a:effectLst/>
                        </a:rPr>
                        <a:t>campione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>
                          <a:effectLst/>
                        </a:rPr>
                        <a:t>Pb mg/kg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 err="1">
                          <a:effectLst/>
                        </a:rPr>
                        <a:t>Cd</a:t>
                      </a:r>
                      <a:r>
                        <a:rPr lang="it-IT" sz="1400" u="none" strike="noStrike" dirty="0">
                          <a:effectLst/>
                        </a:rPr>
                        <a:t> mg/kg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>
                          <a:effectLst/>
                        </a:rPr>
                        <a:t>Cr mg/kg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>
                          <a:effectLst/>
                        </a:rPr>
                        <a:t>Ni mg/kg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234936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VA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18/05/2025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1,128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0,033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3,552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2,646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71853743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SD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29/04/2024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3,655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&lt;0,010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6,023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2,968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62249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555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20814"/>
            <a:ext cx="9144000" cy="45719"/>
          </a:xfrm>
          <a:prstGeom prst="rect">
            <a:avLst/>
          </a:prstGeom>
        </p:spPr>
      </p:pic>
      <p:sp>
        <p:nvSpPr>
          <p:cNvPr id="115" name="Rectangle 21"/>
          <p:cNvSpPr/>
          <p:nvPr/>
        </p:nvSpPr>
        <p:spPr>
          <a:xfrm>
            <a:off x="4572000" y="3"/>
            <a:ext cx="4572000" cy="692497"/>
          </a:xfrm>
          <a:prstGeom prst="rect">
            <a:avLst/>
          </a:prstGeom>
          <a:solidFill>
            <a:srgbClr val="00339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it-IT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Biomonitoraggio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 le api</a:t>
            </a:r>
          </a:p>
          <a:p>
            <a:endParaRPr lang="en-GB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6555468"/>
            <a:ext cx="9144000" cy="328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77500" lnSpcReduction="2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Rafforzamento del sistema transfrontaliero per il miglioramento della biodiversità attraverso il monitoraggio delle api</a:t>
            </a: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27.08.2025</a:t>
            </a:r>
            <a:endParaRPr lang="it-IT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505669" y="754268"/>
            <a:ext cx="8280920" cy="881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 fontScale="85000" lnSpcReduction="1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algn="l" hangingPunct="1"/>
            <a:r>
              <a:rPr lang="it-IT" sz="3600" dirty="0" smtClean="0"/>
              <a:t>PESTICIDI E METALLI PESANTI-API SELVATICHE</a:t>
            </a:r>
            <a:endParaRPr lang="it-IT" sz="3600" dirty="0"/>
          </a:p>
        </p:txBody>
      </p:sp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3656571"/>
              </p:ext>
            </p:extLst>
          </p:nvPr>
        </p:nvGraphicFramePr>
        <p:xfrm>
          <a:off x="976217" y="1861835"/>
          <a:ext cx="6332084" cy="129614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075503">
                  <a:extLst>
                    <a:ext uri="{9D8B030D-6E8A-4147-A177-3AD203B41FA5}">
                      <a16:colId xmlns:a16="http://schemas.microsoft.com/office/drawing/2014/main" val="307985812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136631318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78086209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385334037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913663827"/>
                    </a:ext>
                  </a:extLst>
                </a:gridCol>
                <a:gridCol w="1080117">
                  <a:extLst>
                    <a:ext uri="{9D8B030D-6E8A-4147-A177-3AD203B41FA5}">
                      <a16:colId xmlns:a16="http://schemas.microsoft.com/office/drawing/2014/main" val="652238439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>
                          <a:effectLst/>
                        </a:rPr>
                        <a:t>APIARIO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 smtClean="0">
                          <a:effectLst/>
                        </a:rPr>
                        <a:t>Data </a:t>
                      </a:r>
                      <a:r>
                        <a:rPr lang="it-IT" sz="1400" u="none" strike="noStrike" dirty="0">
                          <a:effectLst/>
                        </a:rPr>
                        <a:t>campione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>
                          <a:effectLst/>
                        </a:rPr>
                        <a:t>Pb mg/kg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 err="1">
                          <a:effectLst/>
                        </a:rPr>
                        <a:t>Cd</a:t>
                      </a:r>
                      <a:r>
                        <a:rPr lang="it-IT" sz="1400" u="none" strike="noStrike" dirty="0">
                          <a:effectLst/>
                        </a:rPr>
                        <a:t> mg/kg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>
                          <a:effectLst/>
                        </a:rPr>
                        <a:t>Cr mg/kg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>
                          <a:effectLst/>
                        </a:rPr>
                        <a:t>Ni mg/kg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234936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VA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18/05/2025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1,128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0,033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3,552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2,646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71853743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SD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29/04/2024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3,655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&lt;0,010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6,023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2,968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62249270"/>
                  </a:ext>
                </a:extLst>
              </a:tr>
            </a:tbl>
          </a:graphicData>
        </a:graphic>
      </p:graphicFrame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6102471"/>
              </p:ext>
            </p:extLst>
          </p:nvPr>
        </p:nvGraphicFramePr>
        <p:xfrm>
          <a:off x="971599" y="3283453"/>
          <a:ext cx="6336702" cy="311188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056117">
                  <a:extLst>
                    <a:ext uri="{9D8B030D-6E8A-4147-A177-3AD203B41FA5}">
                      <a16:colId xmlns:a16="http://schemas.microsoft.com/office/drawing/2014/main" val="1667295602"/>
                    </a:ext>
                  </a:extLst>
                </a:gridCol>
                <a:gridCol w="1056117">
                  <a:extLst>
                    <a:ext uri="{9D8B030D-6E8A-4147-A177-3AD203B41FA5}">
                      <a16:colId xmlns:a16="http://schemas.microsoft.com/office/drawing/2014/main" val="145941030"/>
                    </a:ext>
                  </a:extLst>
                </a:gridCol>
                <a:gridCol w="1056117">
                  <a:extLst>
                    <a:ext uri="{9D8B030D-6E8A-4147-A177-3AD203B41FA5}">
                      <a16:colId xmlns:a16="http://schemas.microsoft.com/office/drawing/2014/main" val="2486816416"/>
                    </a:ext>
                  </a:extLst>
                </a:gridCol>
                <a:gridCol w="1056117">
                  <a:extLst>
                    <a:ext uri="{9D8B030D-6E8A-4147-A177-3AD203B41FA5}">
                      <a16:colId xmlns:a16="http://schemas.microsoft.com/office/drawing/2014/main" val="3858293942"/>
                    </a:ext>
                  </a:extLst>
                </a:gridCol>
                <a:gridCol w="1056117">
                  <a:extLst>
                    <a:ext uri="{9D8B030D-6E8A-4147-A177-3AD203B41FA5}">
                      <a16:colId xmlns:a16="http://schemas.microsoft.com/office/drawing/2014/main" val="2704045647"/>
                    </a:ext>
                  </a:extLst>
                </a:gridCol>
                <a:gridCol w="1056117">
                  <a:extLst>
                    <a:ext uri="{9D8B030D-6E8A-4147-A177-3AD203B41FA5}">
                      <a16:colId xmlns:a16="http://schemas.microsoft.com/office/drawing/2014/main" val="2913097452"/>
                    </a:ext>
                  </a:extLst>
                </a:gridCol>
              </a:tblGrid>
              <a:tr h="675739">
                <a:tc>
                  <a:txBody>
                    <a:bodyPr/>
                    <a:lstStyle/>
                    <a:p>
                      <a:pPr algn="ctr" fontAlgn="t"/>
                      <a:r>
                        <a:rPr lang="it-IT" sz="1600" u="none" strike="noStrike" dirty="0">
                          <a:effectLst/>
                        </a:rPr>
                        <a:t>PERIODO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600" u="none" strike="noStrike" dirty="0">
                          <a:effectLst/>
                        </a:rPr>
                        <a:t>apiario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Pb mg/kg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 err="1">
                          <a:effectLst/>
                        </a:rPr>
                        <a:t>Cd</a:t>
                      </a:r>
                      <a:r>
                        <a:rPr lang="it-IT" sz="1600" u="none" strike="noStrike" dirty="0">
                          <a:effectLst/>
                        </a:rPr>
                        <a:t> mg/kg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Cr mg/kg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Ni mg/kg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397102"/>
                  </a:ext>
                </a:extLst>
              </a:tr>
              <a:tr h="27068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1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SD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0,08</a:t>
                      </a:r>
                      <a:endParaRPr lang="it-IT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0,04</a:t>
                      </a:r>
                      <a:endParaRPr lang="it-IT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0,27</a:t>
                      </a:r>
                      <a:endParaRPr lang="it-IT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0,43</a:t>
                      </a:r>
                      <a:endParaRPr lang="it-IT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extLst>
                  <a:ext uri="{0D108BD9-81ED-4DB2-BD59-A6C34878D82A}">
                    <a16:rowId xmlns:a16="http://schemas.microsoft.com/office/drawing/2014/main" val="1970496881"/>
                  </a:ext>
                </a:extLst>
              </a:tr>
              <a:tr h="27068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SD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0,12</a:t>
                      </a:r>
                      <a:endParaRPr lang="it-IT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0,07</a:t>
                      </a:r>
                      <a:endParaRPr lang="it-IT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0,38</a:t>
                      </a:r>
                      <a:endParaRPr lang="it-IT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0,37</a:t>
                      </a:r>
                      <a:endParaRPr lang="it-IT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extLst>
                  <a:ext uri="{0D108BD9-81ED-4DB2-BD59-A6C34878D82A}">
                    <a16:rowId xmlns:a16="http://schemas.microsoft.com/office/drawing/2014/main" val="3046068225"/>
                  </a:ext>
                </a:extLst>
              </a:tr>
              <a:tr h="27068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3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SD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solidFill>
                            <a:schemeClr val="tx1"/>
                          </a:solidFill>
                          <a:effectLst/>
                        </a:rPr>
                        <a:t>0,08</a:t>
                      </a:r>
                      <a:endParaRPr lang="it-IT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0,09</a:t>
                      </a:r>
                      <a:endParaRPr lang="it-IT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0,27</a:t>
                      </a:r>
                      <a:endParaRPr lang="it-IT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solidFill>
                            <a:schemeClr val="tx1"/>
                          </a:solidFill>
                          <a:effectLst/>
                        </a:rPr>
                        <a:t>0,09</a:t>
                      </a:r>
                      <a:endParaRPr lang="it-IT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extLst>
                  <a:ext uri="{0D108BD9-81ED-4DB2-BD59-A6C34878D82A}">
                    <a16:rowId xmlns:a16="http://schemas.microsoft.com/office/drawing/2014/main" val="3343367186"/>
                  </a:ext>
                </a:extLst>
              </a:tr>
              <a:tr h="27068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1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SP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0,03</a:t>
                      </a:r>
                      <a:endParaRPr lang="it-IT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0,02</a:t>
                      </a:r>
                      <a:endParaRPr lang="it-IT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0,08</a:t>
                      </a:r>
                      <a:endParaRPr lang="it-IT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0,80</a:t>
                      </a:r>
                      <a:endParaRPr lang="it-IT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385348"/>
                  </a:ext>
                </a:extLst>
              </a:tr>
              <a:tr h="27068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SP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0,04</a:t>
                      </a:r>
                      <a:endParaRPr lang="it-IT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0,06</a:t>
                      </a:r>
                      <a:endParaRPr lang="it-IT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0,10</a:t>
                      </a:r>
                      <a:endParaRPr lang="it-IT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0,46</a:t>
                      </a:r>
                      <a:endParaRPr lang="it-IT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591527"/>
                  </a:ext>
                </a:extLst>
              </a:tr>
              <a:tr h="27068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3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SP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solidFill>
                            <a:schemeClr val="tx1"/>
                          </a:solidFill>
                          <a:effectLst/>
                        </a:rPr>
                        <a:t>0,03</a:t>
                      </a:r>
                      <a:endParaRPr lang="it-IT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0,03</a:t>
                      </a:r>
                      <a:endParaRPr lang="it-IT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0,06</a:t>
                      </a:r>
                      <a:endParaRPr lang="it-IT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0,15</a:t>
                      </a:r>
                      <a:endParaRPr lang="it-IT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36667"/>
                  </a:ext>
                </a:extLst>
              </a:tr>
              <a:tr h="27068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1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VA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solidFill>
                            <a:schemeClr val="tx1"/>
                          </a:solidFill>
                          <a:effectLst/>
                        </a:rPr>
                        <a:t>0,04</a:t>
                      </a:r>
                      <a:endParaRPr lang="it-IT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solidFill>
                            <a:schemeClr val="tx1"/>
                          </a:solidFill>
                          <a:effectLst/>
                        </a:rPr>
                        <a:t>0,04</a:t>
                      </a:r>
                      <a:endParaRPr lang="it-IT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0,10</a:t>
                      </a:r>
                      <a:endParaRPr lang="it-IT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1,41</a:t>
                      </a:r>
                      <a:endParaRPr lang="it-IT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extLst>
                  <a:ext uri="{0D108BD9-81ED-4DB2-BD59-A6C34878D82A}">
                    <a16:rowId xmlns:a16="http://schemas.microsoft.com/office/drawing/2014/main" val="1348583978"/>
                  </a:ext>
                </a:extLst>
              </a:tr>
              <a:tr h="27068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VA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solidFill>
                            <a:schemeClr val="tx1"/>
                          </a:solidFill>
                          <a:effectLst/>
                        </a:rPr>
                        <a:t>0,04</a:t>
                      </a:r>
                      <a:endParaRPr lang="it-IT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solidFill>
                            <a:schemeClr val="tx1"/>
                          </a:solidFill>
                          <a:effectLst/>
                        </a:rPr>
                        <a:t>0,07</a:t>
                      </a:r>
                      <a:endParaRPr lang="it-IT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0,08</a:t>
                      </a:r>
                      <a:endParaRPr lang="it-IT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0,58</a:t>
                      </a:r>
                      <a:endParaRPr lang="it-IT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extLst>
                  <a:ext uri="{0D108BD9-81ED-4DB2-BD59-A6C34878D82A}">
                    <a16:rowId xmlns:a16="http://schemas.microsoft.com/office/drawing/2014/main" val="188698812"/>
                  </a:ext>
                </a:extLst>
              </a:tr>
              <a:tr h="27068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3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VA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solidFill>
                            <a:schemeClr val="tx1"/>
                          </a:solidFill>
                          <a:effectLst/>
                        </a:rPr>
                        <a:t>0,02</a:t>
                      </a:r>
                      <a:endParaRPr lang="it-IT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0,13</a:t>
                      </a:r>
                      <a:endParaRPr lang="it-IT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0,05</a:t>
                      </a:r>
                      <a:endParaRPr lang="it-IT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0,20</a:t>
                      </a:r>
                      <a:endParaRPr lang="it-IT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6" marR="4406" marT="4406" marB="0" anchor="b"/>
                </a:tc>
                <a:extLst>
                  <a:ext uri="{0D108BD9-81ED-4DB2-BD59-A6C34878D82A}">
                    <a16:rowId xmlns:a16="http://schemas.microsoft.com/office/drawing/2014/main" val="29953473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268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20814"/>
            <a:ext cx="9144000" cy="45719"/>
          </a:xfrm>
          <a:prstGeom prst="rect">
            <a:avLst/>
          </a:prstGeom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0" y="6555468"/>
            <a:ext cx="9144000" cy="328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77500" lnSpcReduction="2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Rafforzamento del sistema transfrontaliero per il miglioramento della biodiversità attraverso il monitoraggio delle api</a:t>
            </a: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27.08.2025</a:t>
            </a:r>
            <a:endParaRPr lang="it-IT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5" name="Rectangle 21"/>
          <p:cNvSpPr/>
          <p:nvPr/>
        </p:nvSpPr>
        <p:spPr>
          <a:xfrm>
            <a:off x="4572000" y="3"/>
            <a:ext cx="4572000" cy="692497"/>
          </a:xfrm>
          <a:prstGeom prst="rect">
            <a:avLst/>
          </a:prstGeom>
          <a:solidFill>
            <a:srgbClr val="00339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it-IT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Biomonitoraggio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 le api</a:t>
            </a:r>
          </a:p>
          <a:p>
            <a:endParaRPr lang="en-GB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20814"/>
            <a:ext cx="9144000" cy="45719"/>
          </a:xfrm>
          <a:prstGeom prst="rect">
            <a:avLst/>
          </a:prstGeom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107504" y="764964"/>
            <a:ext cx="8928992" cy="619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 fontScale="92500" lnSpcReduction="2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hangingPunct="1"/>
            <a:r>
              <a:rPr lang="it-IT" dirty="0" smtClean="0"/>
              <a:t>Metodi </a:t>
            </a:r>
            <a:endParaRPr lang="it-IT" dirty="0"/>
          </a:p>
        </p:txBody>
      </p:sp>
      <p:sp>
        <p:nvSpPr>
          <p:cNvPr id="8" name="Segnaposto contenuto 2"/>
          <p:cNvSpPr>
            <a:spLocks noGrp="1"/>
          </p:cNvSpPr>
          <p:nvPr>
            <p:ph idx="1"/>
          </p:nvPr>
        </p:nvSpPr>
        <p:spPr>
          <a:xfrm>
            <a:off x="179512" y="1278989"/>
            <a:ext cx="8712968" cy="1080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 smtClean="0"/>
              <a:t>ANALISI DEI SESTI</a:t>
            </a:r>
          </a:p>
          <a:p>
            <a:r>
              <a:rPr lang="it-IT" sz="2000" dirty="0" smtClean="0"/>
              <a:t>Miele, polline, covata M e F</a:t>
            </a:r>
            <a:endParaRPr lang="it-IT" sz="2000" dirty="0"/>
          </a:p>
        </p:txBody>
      </p:sp>
      <p:sp>
        <p:nvSpPr>
          <p:cNvPr id="9" name="Segnaposto contenuto 2"/>
          <p:cNvSpPr txBox="1">
            <a:spLocks/>
          </p:cNvSpPr>
          <p:nvPr/>
        </p:nvSpPr>
        <p:spPr>
          <a:xfrm>
            <a:off x="179512" y="2218903"/>
            <a:ext cx="8679060" cy="1558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000" dirty="0" smtClean="0"/>
              <a:t>POLLINI</a:t>
            </a:r>
          </a:p>
          <a:p>
            <a:r>
              <a:rPr lang="it-IT" sz="2000" dirty="0" smtClean="0"/>
              <a:t>Metalli pesanti</a:t>
            </a:r>
          </a:p>
          <a:p>
            <a:r>
              <a:rPr lang="it-IT" sz="2000" dirty="0"/>
              <a:t>P</a:t>
            </a:r>
            <a:r>
              <a:rPr lang="it-IT" sz="2000" dirty="0" smtClean="0"/>
              <a:t>esticidi</a:t>
            </a:r>
            <a:endParaRPr lang="it-IT" sz="2000" dirty="0"/>
          </a:p>
        </p:txBody>
      </p:sp>
      <p:sp>
        <p:nvSpPr>
          <p:cNvPr id="10" name="Segnaposto contenuto 2"/>
          <p:cNvSpPr txBox="1">
            <a:spLocks/>
          </p:cNvSpPr>
          <p:nvPr/>
        </p:nvSpPr>
        <p:spPr>
          <a:xfrm>
            <a:off x="179512" y="3560491"/>
            <a:ext cx="8679060" cy="198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000" dirty="0" smtClean="0"/>
              <a:t>ARNIA ELETTRONICA</a:t>
            </a:r>
          </a:p>
          <a:p>
            <a:r>
              <a:rPr lang="it-IT" sz="2000" dirty="0" smtClean="0"/>
              <a:t>Temperatura esterna e interna</a:t>
            </a:r>
          </a:p>
          <a:p>
            <a:r>
              <a:rPr lang="it-IT" sz="2000" dirty="0" smtClean="0"/>
              <a:t>Peso</a:t>
            </a:r>
          </a:p>
          <a:p>
            <a:r>
              <a:rPr lang="it-IT" sz="2000" dirty="0" err="1" smtClean="0"/>
              <a:t>Contavoli</a:t>
            </a:r>
            <a:endParaRPr lang="it-IT" sz="2000" dirty="0" smtClean="0"/>
          </a:p>
          <a:p>
            <a:r>
              <a:rPr lang="it-IT" sz="2000" dirty="0" smtClean="0"/>
              <a:t>Sensore di rugiada</a:t>
            </a:r>
            <a:endParaRPr lang="it-IT" sz="20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5364088" y="1556142"/>
            <a:ext cx="2014332" cy="646329"/>
          </a:xfrm>
          <a:prstGeom prst="rect">
            <a:avLst/>
          </a:prstGeom>
          <a:noFill/>
          <a:ln w="28575" cap="flat">
            <a:solidFill>
              <a:srgbClr val="00B05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rPr>
              <a:t>Aprile-settembre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 smtClean="0"/>
              <a:t>5 c</a:t>
            </a:r>
            <a:r>
              <a:rPr kumimoji="0" lang="it-IT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rPr>
              <a:t>ampionamenti</a:t>
            </a:r>
            <a:r>
              <a:rPr kumimoji="0" lang="it-IT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rPr>
              <a:t> 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364088" y="2637163"/>
            <a:ext cx="2155396" cy="923328"/>
          </a:xfrm>
          <a:prstGeom prst="rect">
            <a:avLst/>
          </a:prstGeom>
          <a:noFill/>
          <a:ln w="28575" cap="flat">
            <a:solidFill>
              <a:srgbClr val="00B05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rPr>
              <a:t>Aprile-settembre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 smtClean="0"/>
              <a:t>5 c</a:t>
            </a:r>
            <a:r>
              <a:rPr kumimoji="0" lang="it-IT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rPr>
              <a:t>ampionamenti</a:t>
            </a:r>
            <a:r>
              <a:rPr kumimoji="0" lang="it-IT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rPr>
              <a:t>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baseline="0" dirty="0" smtClean="0"/>
              <a:t>3 periodi per</a:t>
            </a:r>
            <a:r>
              <a:rPr lang="it-IT" dirty="0" smtClean="0"/>
              <a:t> analisi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364088" y="4412520"/>
            <a:ext cx="2062422" cy="646329"/>
          </a:xfrm>
          <a:prstGeom prst="rect">
            <a:avLst/>
          </a:prstGeom>
          <a:noFill/>
          <a:ln w="28575" cap="flat">
            <a:solidFill>
              <a:srgbClr val="00B05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rPr>
              <a:t>Gennaio-dicembre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 smtClean="0"/>
              <a:t>Dati ogni 15 minuti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15" name="Segnaposto contenuto 2"/>
          <p:cNvSpPr txBox="1">
            <a:spLocks/>
          </p:cNvSpPr>
          <p:nvPr/>
        </p:nvSpPr>
        <p:spPr>
          <a:xfrm>
            <a:off x="179512" y="5545717"/>
            <a:ext cx="8679060" cy="198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000" dirty="0" smtClean="0"/>
              <a:t>MORTALITA’</a:t>
            </a:r>
            <a:endParaRPr lang="it-IT" sz="2000" dirty="0" smtClean="0"/>
          </a:p>
          <a:p>
            <a:r>
              <a:rPr lang="it-IT" sz="2000" dirty="0" err="1" smtClean="0"/>
              <a:t>Underbasket</a:t>
            </a:r>
            <a:r>
              <a:rPr lang="it-IT" sz="2000" dirty="0" smtClean="0"/>
              <a:t> </a:t>
            </a:r>
            <a:endParaRPr lang="it-IT" sz="20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5367933" y="5588808"/>
            <a:ext cx="2062422" cy="646329"/>
          </a:xfrm>
          <a:prstGeom prst="rect">
            <a:avLst/>
          </a:prstGeom>
          <a:noFill/>
          <a:ln w="28575" cap="flat">
            <a:solidFill>
              <a:srgbClr val="00B05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rPr>
              <a:t>Maggio-ottobre</a:t>
            </a:r>
            <a:endParaRPr kumimoji="0" lang="it-IT" sz="1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 smtClean="0"/>
              <a:t>22 campionamenti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97350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20814"/>
            <a:ext cx="9144000" cy="45719"/>
          </a:xfrm>
          <a:prstGeom prst="rect">
            <a:avLst/>
          </a:prstGeom>
        </p:spPr>
      </p:pic>
      <p:sp>
        <p:nvSpPr>
          <p:cNvPr id="115" name="Rectangle 21"/>
          <p:cNvSpPr/>
          <p:nvPr/>
        </p:nvSpPr>
        <p:spPr>
          <a:xfrm>
            <a:off x="4572000" y="3"/>
            <a:ext cx="4572000" cy="692497"/>
          </a:xfrm>
          <a:prstGeom prst="rect">
            <a:avLst/>
          </a:prstGeom>
          <a:solidFill>
            <a:srgbClr val="00339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it-IT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Biomonitoraggio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 le api</a:t>
            </a:r>
          </a:p>
          <a:p>
            <a:endParaRPr lang="en-GB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0" y="472822"/>
            <a:ext cx="91440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hangingPunct="1"/>
            <a:r>
              <a:rPr lang="it-IT" dirty="0"/>
              <a:t>Ape domestica vs 	api solitarie</a:t>
            </a:r>
          </a:p>
        </p:txBody>
      </p:sp>
      <p:sp>
        <p:nvSpPr>
          <p:cNvPr id="10" name="Segnaposto contenuto 2"/>
          <p:cNvSpPr>
            <a:spLocks noGrp="1"/>
          </p:cNvSpPr>
          <p:nvPr>
            <p:ph idx="1"/>
          </p:nvPr>
        </p:nvSpPr>
        <p:spPr>
          <a:xfrm>
            <a:off x="179512" y="1628800"/>
            <a:ext cx="4392488" cy="4351338"/>
          </a:xfrm>
        </p:spPr>
        <p:txBody>
          <a:bodyPr>
            <a:normAutofit fontScale="85000" lnSpcReduction="20000"/>
          </a:bodyPr>
          <a:lstStyle/>
          <a:p>
            <a:r>
              <a:rPr lang="it-IT" dirty="0" smtClean="0"/>
              <a:t>Specie allevata</a:t>
            </a:r>
          </a:p>
          <a:p>
            <a:r>
              <a:rPr lang="it-IT" dirty="0" smtClean="0"/>
              <a:t>Raggio di attività di km</a:t>
            </a:r>
          </a:p>
          <a:p>
            <a:r>
              <a:rPr lang="it-IT" dirty="0" smtClean="0"/>
              <a:t>Presenza, densità e localizzazione in funzione del posizionamento degli apiari</a:t>
            </a:r>
          </a:p>
          <a:p>
            <a:r>
              <a:rPr lang="it-IT" dirty="0" smtClean="0"/>
              <a:t>Andamento della popolazione pressoché costante (non o parzialmente dipendente dall’ambiente)</a:t>
            </a:r>
            <a:endParaRPr lang="it-IT" dirty="0"/>
          </a:p>
        </p:txBody>
      </p:sp>
      <p:sp>
        <p:nvSpPr>
          <p:cNvPr id="11" name="Segnaposto contenuto 2"/>
          <p:cNvSpPr txBox="1">
            <a:spLocks/>
          </p:cNvSpPr>
          <p:nvPr/>
        </p:nvSpPr>
        <p:spPr>
          <a:xfrm>
            <a:off x="4606776" y="1556792"/>
            <a:ext cx="442972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700" dirty="0"/>
              <a:t>Specie selvatica</a:t>
            </a:r>
          </a:p>
          <a:p>
            <a:r>
              <a:rPr lang="it-IT" sz="2700" dirty="0"/>
              <a:t>Raggio di attività di alcune centinaia di m</a:t>
            </a:r>
          </a:p>
          <a:p>
            <a:r>
              <a:rPr lang="it-IT" sz="2700" dirty="0"/>
              <a:t>Presenza, densità e localizzazione in funzione delle caratteristiche ambientali</a:t>
            </a:r>
          </a:p>
          <a:p>
            <a:r>
              <a:rPr lang="it-IT" sz="2700" dirty="0"/>
              <a:t>Andamento popolazione fluttuante anche per motivi naturali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6555468"/>
            <a:ext cx="9144000" cy="328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77500" lnSpcReduction="2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Rafforzamento del sistema transfrontaliero per il miglioramento della biodiversità attraverso il monitoraggio delle api</a:t>
            </a: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27.08.2025</a:t>
            </a:r>
            <a:endParaRPr lang="it-IT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52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20814"/>
            <a:ext cx="9144000" cy="45719"/>
          </a:xfrm>
          <a:prstGeom prst="rect">
            <a:avLst/>
          </a:prstGeom>
        </p:spPr>
      </p:pic>
      <p:sp>
        <p:nvSpPr>
          <p:cNvPr id="115" name="Rectangle 21"/>
          <p:cNvSpPr/>
          <p:nvPr/>
        </p:nvSpPr>
        <p:spPr>
          <a:xfrm>
            <a:off x="3995936" y="3"/>
            <a:ext cx="5148064" cy="692497"/>
          </a:xfrm>
          <a:prstGeom prst="rect">
            <a:avLst/>
          </a:prstGeom>
          <a:solidFill>
            <a:srgbClr val="00339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it-IT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Biomonitoraggio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 le api</a:t>
            </a:r>
          </a:p>
          <a:p>
            <a:endParaRPr lang="en-GB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CFBC4FF-0F13-BB9A-8ED2-04738C9A3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6" y="38048"/>
            <a:ext cx="3925349" cy="1316387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EE81817-813B-39D8-E82E-F03FF5762DE3}"/>
              </a:ext>
            </a:extLst>
          </p:cNvPr>
          <p:cNvSpPr txBox="1"/>
          <p:nvPr/>
        </p:nvSpPr>
        <p:spPr>
          <a:xfrm>
            <a:off x="821524" y="1159118"/>
            <a:ext cx="3139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 smtClean="0">
                <a:latin typeface="Trebuchet MS" panose="020B0603020202020204" pitchFamily="34" charset="0"/>
              </a:rPr>
              <a:t>Concludendo</a:t>
            </a:r>
            <a:endParaRPr lang="it-IT" sz="4000" dirty="0">
              <a:latin typeface="Trebuchet MS" panose="020B0603020202020204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51520" y="1747087"/>
            <a:ext cx="8640960" cy="52629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400" dirty="0" smtClean="0"/>
              <a:t>-Rilevata presenza di pesticidi, non chiara relazione con mortalità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rPr>
              <a:t>-Rilevata presenza metalli pesanti, non chiara relazione con mortalità, ipotesi origine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400" dirty="0" smtClean="0"/>
              <a:t>-Polline buona matrice per rilevare </a:t>
            </a:r>
            <a:r>
              <a:rPr lang="it-IT" sz="2400" dirty="0" smtClean="0"/>
              <a:t>inquinanti (primavera)</a:t>
            </a:r>
            <a:endParaRPr lang="it-IT" sz="2400" dirty="0" smtClean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rPr>
              <a:t>-Standard normativo di riferimento in alimenti carente per i prodotti apistici, come dati esaustivi tossicità su selvatici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400" dirty="0" smtClean="0"/>
              <a:t>-Regolamenti UE in rapida evoluzione per soglie in alimenti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rPr>
              <a:t>-Metalli pesanti: matrice polline si rileva utile, da approfondire meccanismi di trasferimento sostanze al polline/all’ape in volo (?)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400" dirty="0" smtClean="0"/>
              <a:t>-Metalli pesanti, concentrazioni molto maggiori in apoidei selvatici</a:t>
            </a:r>
            <a:endParaRPr kumimoji="0" lang="it-IT" sz="24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sz="2400" baseline="0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6555468"/>
            <a:ext cx="9144000" cy="328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77500" lnSpcReduction="2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Rafforzamento del sistema transfrontaliero per il miglioramento della biodiversità attraverso il monitoraggio delle api</a:t>
            </a: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27.08.2025</a:t>
            </a:r>
            <a:endParaRPr lang="it-IT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49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9144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20814"/>
            <a:ext cx="9144000" cy="45719"/>
          </a:xfrm>
          <a:prstGeom prst="rect">
            <a:avLst/>
          </a:prstGeom>
        </p:spPr>
      </p:pic>
      <p:sp>
        <p:nvSpPr>
          <p:cNvPr id="115" name="Rectangle 21"/>
          <p:cNvSpPr/>
          <p:nvPr/>
        </p:nvSpPr>
        <p:spPr>
          <a:xfrm>
            <a:off x="4572000" y="3"/>
            <a:ext cx="4572000" cy="692497"/>
          </a:xfrm>
          <a:prstGeom prst="rect">
            <a:avLst/>
          </a:prstGeom>
          <a:solidFill>
            <a:srgbClr val="00339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it-IT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Biomonitoraggio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 le api</a:t>
            </a:r>
          </a:p>
          <a:p>
            <a:endParaRPr lang="en-GB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6555468"/>
            <a:ext cx="9144000" cy="328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77500" lnSpcReduction="2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Rafforzamento del sistema transfrontaliero per il miglioramento della biodiversità attraverso il monitoraggio delle api</a:t>
            </a: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27.08.2025</a:t>
            </a:r>
            <a:endParaRPr lang="it-IT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95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72005" y="1705674"/>
            <a:ext cx="4047465" cy="2932664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Autofit/>
          </a:bodyPr>
          <a:lstStyle/>
          <a:p>
            <a:pPr algn="r">
              <a:defRPr/>
            </a:pPr>
            <a:r>
              <a:rPr lang="it-IT" sz="25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Grazie per l’attenzione!</a:t>
            </a:r>
          </a:p>
          <a:p>
            <a:pPr algn="r">
              <a:defRPr/>
            </a:pPr>
            <a:r>
              <a:rPr lang="it-IT" sz="25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Hvala za pozornost!</a:t>
            </a:r>
          </a:p>
          <a:p>
            <a:pPr algn="r">
              <a:defRPr/>
            </a:pPr>
            <a:endParaRPr lang="it-IT" sz="2000" b="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it-IT" sz="14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Titolo presentazione/ </a:t>
            </a:r>
            <a:r>
              <a:rPr lang="sl-SI" sz="14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Naslov predstavitve</a:t>
            </a:r>
            <a:endParaRPr lang="en-GB" sz="1400" b="1" i="1" dirty="0">
              <a:solidFill>
                <a:schemeClr val="accent1">
                  <a:lumMod val="60000"/>
                  <a:lumOff val="4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it-IT" sz="14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Nome e cognome del relatore</a:t>
            </a:r>
          </a:p>
          <a:p>
            <a:pPr algn="r"/>
            <a:r>
              <a:rPr lang="it-IT" sz="14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Ime in </a:t>
            </a:r>
            <a:r>
              <a:rPr lang="sl-SI" sz="14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priimek govornika</a:t>
            </a:r>
          </a:p>
          <a:p>
            <a:pPr algn="r"/>
            <a:r>
              <a:rPr lang="sl-SI" sz="11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</a:t>
            </a:r>
            <a:r>
              <a:rPr lang="it-IT" sz="1100" i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olo</a:t>
            </a:r>
            <a:r>
              <a:rPr lang="it-IT" sz="11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ente di appartenenza</a:t>
            </a:r>
            <a:endParaRPr lang="sl-SI" sz="1100" i="1" dirty="0">
              <a:solidFill>
                <a:schemeClr val="accent1">
                  <a:lumMod val="60000"/>
                  <a:lumOff val="4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sl-SI" sz="11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vloga in institucija pripadnosti</a:t>
            </a:r>
            <a:endParaRPr lang="it-IT" sz="1100" i="1" dirty="0">
              <a:solidFill>
                <a:schemeClr val="accent1">
                  <a:lumMod val="60000"/>
                  <a:lumOff val="4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Rettangolo 7"/>
          <p:cNvSpPr>
            <a:spLocks noChangeArrowheads="1"/>
          </p:cNvSpPr>
          <p:nvPr/>
        </p:nvSpPr>
        <p:spPr bwMode="auto">
          <a:xfrm>
            <a:off x="-1" y="-3561"/>
            <a:ext cx="9144001" cy="1446550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it-IT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defRPr/>
            </a:pPr>
            <a:endParaRPr lang="it-IT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defRPr/>
            </a:pPr>
            <a:endParaRPr lang="it-IT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defRPr/>
            </a:pPr>
            <a:endParaRPr lang="it-IT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defRPr/>
            </a:pPr>
            <a:endParaRPr lang="it-IT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defRPr/>
            </a:pPr>
            <a:endParaRPr lang="it-IT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16270"/>
            <a:ext cx="9144000" cy="50262"/>
          </a:xfrm>
          <a:prstGeom prst="rect">
            <a:avLst/>
          </a:prstGeom>
        </p:spPr>
      </p:pic>
      <p:sp>
        <p:nvSpPr>
          <p:cNvPr id="23" name="CasellaDiTesto 22"/>
          <p:cNvSpPr txBox="1"/>
          <p:nvPr/>
        </p:nvSpPr>
        <p:spPr>
          <a:xfrm>
            <a:off x="360042" y="1720377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Contatti </a:t>
            </a:r>
            <a:r>
              <a:rPr lang="sl-SI"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it-IT"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link a canali social/ </a:t>
            </a:r>
            <a:r>
              <a:rPr lang="sl-SI"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Kontakti in povezave na socialne medije</a:t>
            </a:r>
            <a:endParaRPr lang="it-IT" sz="21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5260533" y="1968157"/>
            <a:ext cx="5058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www.ita-slo</a:t>
            </a:r>
            <a:r>
              <a:rPr lang="sl-SI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.eu</a:t>
            </a:r>
            <a:r>
              <a:rPr lang="it-IT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sl-SI" sz="12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BEE2GETHER</a:t>
            </a:r>
            <a:endParaRPr lang="it-IT" sz="1200" b="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8" name="Immagine 27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966" y="1811356"/>
            <a:ext cx="768054" cy="768054"/>
          </a:xfrm>
          <a:prstGeom prst="rect">
            <a:avLst/>
          </a:prstGeom>
        </p:spPr>
      </p:pic>
      <p:sp>
        <p:nvSpPr>
          <p:cNvPr id="32" name="Textfeld 5"/>
          <p:cNvSpPr txBox="1"/>
          <p:nvPr/>
        </p:nvSpPr>
        <p:spPr>
          <a:xfrm>
            <a:off x="2" y="5193881"/>
            <a:ext cx="9147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 progetto </a:t>
            </a:r>
            <a:r>
              <a:rPr lang="sl-SI" sz="1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BEE2GETHER </a:t>
            </a:r>
            <a:r>
              <a:rPr lang="it-IT" sz="1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è co-finanziato dall’Unione europea nell’ambito del Programma Interreg VI-A Italia-Slovenia.</a:t>
            </a:r>
          </a:p>
          <a:p>
            <a:pPr algn="ctr"/>
            <a:r>
              <a:rPr lang="it-IT" sz="1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Projekt</a:t>
            </a:r>
            <a:r>
              <a:rPr lang="it-IT" sz="1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l-SI" sz="1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BEE2GETHER</a:t>
            </a:r>
            <a:r>
              <a:rPr lang="it-IT" sz="1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sofinancira</a:t>
            </a:r>
            <a:r>
              <a:rPr lang="it-IT" sz="1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Evropska</a:t>
            </a:r>
            <a:r>
              <a:rPr lang="it-IT" sz="1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unija</a:t>
            </a:r>
            <a:r>
              <a:rPr lang="it-IT" sz="1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 </a:t>
            </a:r>
            <a:r>
              <a:rPr lang="it-IT" sz="1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okviru</a:t>
            </a:r>
            <a:r>
              <a:rPr lang="it-IT" sz="1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Programa</a:t>
            </a:r>
            <a:r>
              <a:rPr lang="it-IT" sz="1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Interreg VI-A </a:t>
            </a:r>
            <a:r>
              <a:rPr lang="it-IT" sz="1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Italija-Slovenija</a:t>
            </a:r>
            <a:r>
              <a:rPr lang="it-IT" sz="1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98" y="5148995"/>
            <a:ext cx="9144000" cy="45719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393" y="-29894"/>
            <a:ext cx="4658607" cy="1484444"/>
          </a:xfrm>
          <a:prstGeom prst="rect">
            <a:avLst/>
          </a:prstGeom>
        </p:spPr>
      </p:pic>
      <p:sp>
        <p:nvSpPr>
          <p:cNvPr id="29" name="CasellaDiTesto 28"/>
          <p:cNvSpPr txBox="1"/>
          <p:nvPr/>
        </p:nvSpPr>
        <p:spPr>
          <a:xfrm>
            <a:off x="4510053" y="476674"/>
            <a:ext cx="4633949" cy="723273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it-IT" sz="1000" b="1" dirty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Rafforzamento del sistema innovativo transfrontaliero per il miglioramento della biodiversità attraverso il monitoraggio delle api</a:t>
            </a:r>
            <a:r>
              <a:rPr lang="it-IT" sz="1600" b="1" dirty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it-IT" sz="1600" b="1" dirty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sl-SI" sz="1000" b="1" dirty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Krepitev čezmejnega inovativnega sistema za izboljšanje biotske raznovrstnosti z monitoringom čebel </a:t>
            </a:r>
            <a:endParaRPr lang="it-IT" sz="1600" b="1" dirty="0">
              <a:solidFill>
                <a:srgbClr val="92D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9" name="Immagin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989" y="2385772"/>
            <a:ext cx="527189" cy="527189"/>
          </a:xfrm>
          <a:prstGeom prst="rect">
            <a:avLst/>
          </a:prstGeom>
        </p:spPr>
      </p:pic>
      <p:pic>
        <p:nvPicPr>
          <p:cNvPr id="40" name="Immagin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635" y="3003699"/>
            <a:ext cx="485543" cy="485543"/>
          </a:xfrm>
          <a:prstGeom prst="rect">
            <a:avLst/>
          </a:prstGeom>
        </p:spPr>
      </p:pic>
      <p:pic>
        <p:nvPicPr>
          <p:cNvPr id="41" name="Immagin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050" y="3630398"/>
            <a:ext cx="511822" cy="511395"/>
          </a:xfrm>
          <a:prstGeom prst="rect">
            <a:avLst/>
          </a:prstGeom>
        </p:spPr>
      </p:pic>
      <p:sp>
        <p:nvSpPr>
          <p:cNvPr id="42" name="CasellaDiTesto 41"/>
          <p:cNvSpPr txBox="1"/>
          <p:nvPr/>
        </p:nvSpPr>
        <p:spPr>
          <a:xfrm>
            <a:off x="5243016" y="2493754"/>
            <a:ext cx="4282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facebook.com/</a:t>
            </a:r>
            <a:r>
              <a:rPr lang="it-IT" sz="1600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interregitaslo</a:t>
            </a:r>
            <a:r>
              <a:rPr lang="it-IT"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</a:p>
        </p:txBody>
      </p:sp>
      <p:sp>
        <p:nvSpPr>
          <p:cNvPr id="43" name="CasellaDiTesto 42"/>
          <p:cNvSpPr txBox="1"/>
          <p:nvPr/>
        </p:nvSpPr>
        <p:spPr>
          <a:xfrm>
            <a:off x="5270048" y="3080768"/>
            <a:ext cx="3745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twitter.com/</a:t>
            </a:r>
            <a:r>
              <a:rPr lang="it-IT" sz="1600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InterregITASLO</a:t>
            </a:r>
            <a:endParaRPr lang="it-IT" sz="16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CasellaDiTesto 43"/>
          <p:cNvSpPr txBox="1"/>
          <p:nvPr/>
        </p:nvSpPr>
        <p:spPr>
          <a:xfrm>
            <a:off x="5238613" y="3673239"/>
            <a:ext cx="4284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instagram.com/</a:t>
            </a:r>
            <a:r>
              <a:rPr lang="it-IT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interregitaslo</a:t>
            </a:r>
            <a:r>
              <a:rPr lang="it-IT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</a:p>
        </p:txBody>
      </p:sp>
      <p:sp>
        <p:nvSpPr>
          <p:cNvPr id="45" name="Rettangolo 44"/>
          <p:cNvSpPr/>
          <p:nvPr/>
        </p:nvSpPr>
        <p:spPr>
          <a:xfrm>
            <a:off x="5243016" y="4146377"/>
            <a:ext cx="8003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youtube.com/@</a:t>
            </a:r>
            <a:r>
              <a:rPr lang="en-GB" sz="1600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interregitalyslovenia</a:t>
            </a:r>
            <a:r>
              <a:rPr lang="en-GB"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it-IT" sz="16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6" name="Immagine 4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501" y="4013768"/>
            <a:ext cx="705964" cy="731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Immagine 46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835" y="4654550"/>
            <a:ext cx="429296" cy="426488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Rettangolo 47"/>
          <p:cNvSpPr/>
          <p:nvPr/>
        </p:nvSpPr>
        <p:spPr>
          <a:xfrm>
            <a:off x="5232663" y="4677632"/>
            <a:ext cx="30732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u="sng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linkedin.com/company/</a:t>
            </a:r>
            <a:r>
              <a:rPr lang="en-GB" sz="1600" u="sng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interregitaslo</a:t>
            </a:r>
            <a:r>
              <a:rPr lang="en-GB" sz="700" u="sng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endParaRPr lang="it-IT" sz="12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011709" y="413762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102977" y="5596065"/>
            <a:ext cx="2122697" cy="530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050" b="1" dirty="0">
                <a:solidFill>
                  <a:srgbClr val="FFFFFF"/>
                </a:solidFill>
                <a:latin typeface="Open Sans" panose="020B060603050402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Partner di progetto/Projektni partnerji:</a:t>
            </a:r>
            <a:r>
              <a:rPr lang="it-IT" altLang="it-IT" sz="1050" dirty="0">
                <a:solidFill>
                  <a:srgbClr val="FFFFFF"/>
                </a:solidFill>
                <a:latin typeface="Open Sans" panose="020B060603050402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 </a:t>
            </a:r>
            <a:endParaRPr lang="it-IT" altLang="it-IT" sz="160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eaLnBrk="0" fontAlgn="base">
              <a:spcBef>
                <a:spcPct val="0"/>
              </a:spcBef>
              <a:spcAft>
                <a:spcPct val="0"/>
              </a:spcAft>
            </a:pPr>
            <a:endParaRPr lang="it-IT" altLang="it-IT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1F38D85-9094-80DE-F9BD-325B9A8FF7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" y="-25742"/>
            <a:ext cx="4379625" cy="146873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52A034B-9184-7358-146F-0B937406372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5862148"/>
            <a:ext cx="4608512" cy="585435"/>
          </a:xfrm>
          <a:prstGeom prst="rect">
            <a:avLst/>
          </a:prstGeom>
        </p:spPr>
      </p:pic>
      <p:sp>
        <p:nvSpPr>
          <p:cNvPr id="30" name="Rectangle 2"/>
          <p:cNvSpPr txBox="1">
            <a:spLocks noChangeArrowheads="1"/>
          </p:cNvSpPr>
          <p:nvPr/>
        </p:nvSpPr>
        <p:spPr>
          <a:xfrm>
            <a:off x="0" y="6555468"/>
            <a:ext cx="9144000" cy="328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77500" lnSpcReduction="2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Rafforzamento del sistema transfrontaliero per il miglioramento della biodiversità attraverso il monitoraggio delle api</a:t>
            </a: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27.08.2025</a:t>
            </a:r>
            <a:endParaRPr lang="it-IT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3079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20814"/>
            <a:ext cx="9144000" cy="45719"/>
          </a:xfrm>
          <a:prstGeom prst="rect">
            <a:avLst/>
          </a:prstGeom>
        </p:spPr>
      </p:pic>
      <p:sp>
        <p:nvSpPr>
          <p:cNvPr id="115" name="Rectangle 21"/>
          <p:cNvSpPr/>
          <p:nvPr/>
        </p:nvSpPr>
        <p:spPr>
          <a:xfrm>
            <a:off x="3995936" y="3"/>
            <a:ext cx="5148064" cy="692497"/>
          </a:xfrm>
          <a:prstGeom prst="rect">
            <a:avLst/>
          </a:prstGeom>
          <a:solidFill>
            <a:srgbClr val="00339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it-IT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Biomonitoraggio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 le api</a:t>
            </a:r>
          </a:p>
          <a:p>
            <a:endParaRPr lang="en-GB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-25839" y="557247"/>
            <a:ext cx="9144000" cy="970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hangingPunct="1"/>
            <a:r>
              <a:rPr lang="it-IT" sz="4000" dirty="0" smtClean="0"/>
              <a:t>Analisi dei sesti</a:t>
            </a:r>
            <a:endParaRPr lang="it-IT" sz="4000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6555468"/>
            <a:ext cx="9144000" cy="328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77500" lnSpcReduction="2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Rafforzamento del sistema transfrontaliero per il miglioramento della biodiversità attraverso il monitoraggio delle api</a:t>
            </a: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27.08.2025</a:t>
            </a:r>
            <a:endParaRPr lang="it-IT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7" y="1300081"/>
            <a:ext cx="3672409" cy="5220734"/>
          </a:xfrm>
          <a:prstGeom prst="rect">
            <a:avLst/>
          </a:prstGeom>
        </p:spPr>
      </p:pic>
      <p:grpSp>
        <p:nvGrpSpPr>
          <p:cNvPr id="12" name="Gruppo 11"/>
          <p:cNvGrpSpPr/>
          <p:nvPr/>
        </p:nvGrpSpPr>
        <p:grpSpPr>
          <a:xfrm>
            <a:off x="4139952" y="1887898"/>
            <a:ext cx="4646621" cy="3484966"/>
            <a:chOff x="4211960" y="1439942"/>
            <a:chExt cx="4646621" cy="3484966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960" y="1439942"/>
              <a:ext cx="4646621" cy="3484966"/>
            </a:xfrm>
            <a:prstGeom prst="rect">
              <a:avLst/>
            </a:prstGeom>
          </p:spPr>
        </p:pic>
        <p:sp>
          <p:nvSpPr>
            <p:cNvPr id="10" name="Rettangolo 9"/>
            <p:cNvSpPr/>
            <p:nvPr/>
          </p:nvSpPr>
          <p:spPr>
            <a:xfrm>
              <a:off x="4716016" y="2276872"/>
              <a:ext cx="1152000" cy="1080000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endParaRPr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4716016" y="3362460"/>
              <a:ext cx="1152000" cy="1080000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endParaRPr>
            </a:p>
          </p:txBody>
        </p:sp>
        <p:sp>
          <p:nvSpPr>
            <p:cNvPr id="14" name="Rettangolo 13"/>
            <p:cNvSpPr/>
            <p:nvPr/>
          </p:nvSpPr>
          <p:spPr>
            <a:xfrm>
              <a:off x="5896175" y="2270751"/>
              <a:ext cx="1152000" cy="1080000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endParaRPr>
            </a:p>
          </p:txBody>
        </p:sp>
        <p:sp>
          <p:nvSpPr>
            <p:cNvPr id="15" name="Rettangolo 14"/>
            <p:cNvSpPr/>
            <p:nvPr/>
          </p:nvSpPr>
          <p:spPr>
            <a:xfrm>
              <a:off x="5896175" y="3356339"/>
              <a:ext cx="1152000" cy="1080000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endParaRPr>
            </a:p>
          </p:txBody>
        </p:sp>
        <p:sp>
          <p:nvSpPr>
            <p:cNvPr id="16" name="Rettangolo 15"/>
            <p:cNvSpPr/>
            <p:nvPr/>
          </p:nvSpPr>
          <p:spPr>
            <a:xfrm>
              <a:off x="7081773" y="2265163"/>
              <a:ext cx="1152000" cy="1080000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endParaRPr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7081773" y="3350751"/>
              <a:ext cx="1152000" cy="1080000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949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20814"/>
            <a:ext cx="9144000" cy="45719"/>
          </a:xfrm>
          <a:prstGeom prst="rect">
            <a:avLst/>
          </a:prstGeom>
        </p:spPr>
      </p:pic>
      <p:sp>
        <p:nvSpPr>
          <p:cNvPr id="115" name="Rectangle 21"/>
          <p:cNvSpPr/>
          <p:nvPr/>
        </p:nvSpPr>
        <p:spPr>
          <a:xfrm>
            <a:off x="3995936" y="3"/>
            <a:ext cx="5148064" cy="692497"/>
          </a:xfrm>
          <a:prstGeom prst="rect">
            <a:avLst/>
          </a:prstGeom>
          <a:solidFill>
            <a:srgbClr val="00339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it-IT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Biomonitoraggio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 le api</a:t>
            </a:r>
          </a:p>
          <a:p>
            <a:endParaRPr lang="en-GB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Immagine 5" descr="D:\Dropbox\1_FOTO_ALL\FOTO ANTO\2024\IMG_20240225_15373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7" r="19111"/>
          <a:stretch/>
        </p:blipFill>
        <p:spPr bwMode="auto">
          <a:xfrm rot="5400000">
            <a:off x="4726883" y="2040329"/>
            <a:ext cx="4038151" cy="477996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-25839" y="557247"/>
            <a:ext cx="9144000" cy="970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hangingPunct="1"/>
            <a:r>
              <a:rPr lang="it-IT" sz="4000" dirty="0" smtClean="0"/>
              <a:t>Raccolta del polline</a:t>
            </a:r>
            <a:endParaRPr lang="it-IT" sz="4000" dirty="0"/>
          </a:p>
        </p:txBody>
      </p:sp>
      <p:sp>
        <p:nvSpPr>
          <p:cNvPr id="8" name="Segnaposto contenuto 2"/>
          <p:cNvSpPr>
            <a:spLocks noGrp="1"/>
          </p:cNvSpPr>
          <p:nvPr>
            <p:ph idx="1"/>
          </p:nvPr>
        </p:nvSpPr>
        <p:spPr>
          <a:xfrm>
            <a:off x="323528" y="1595313"/>
            <a:ext cx="8640960" cy="4351338"/>
          </a:xfrm>
        </p:spPr>
        <p:txBody>
          <a:bodyPr/>
          <a:lstStyle/>
          <a:p>
            <a:r>
              <a:rPr lang="it-IT" dirty="0" smtClean="0"/>
              <a:t>Dalle api domestiche / selvatiche</a:t>
            </a:r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FF5C9FA-839A-24CF-C890-756BA75828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7" y="2749978"/>
            <a:ext cx="4189082" cy="2935126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6555468"/>
            <a:ext cx="9144000" cy="328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77500" lnSpcReduction="2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Rafforzamento del sistema transfrontaliero per il miglioramento della biodiversità attraverso il monitoraggio delle api</a:t>
            </a: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27.08.2025</a:t>
            </a:r>
            <a:endParaRPr lang="it-IT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29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D:\Dropbox\POLO_BEE2GETHER_2023\GRUPPO LAVORO ARNIE\POLLINE\IMG_20240707_08182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74"/>
          <a:stretch/>
        </p:blipFill>
        <p:spPr bwMode="auto">
          <a:xfrm rot="16200000">
            <a:off x="1101645" y="-424090"/>
            <a:ext cx="6841849" cy="7731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20814"/>
            <a:ext cx="9144000" cy="45719"/>
          </a:xfrm>
          <a:prstGeom prst="rect">
            <a:avLst/>
          </a:prstGeom>
        </p:spPr>
      </p:pic>
      <p:sp>
        <p:nvSpPr>
          <p:cNvPr id="115" name="Rectangle 21"/>
          <p:cNvSpPr/>
          <p:nvPr/>
        </p:nvSpPr>
        <p:spPr>
          <a:xfrm>
            <a:off x="4553292" y="3"/>
            <a:ext cx="4590708" cy="692497"/>
          </a:xfrm>
          <a:prstGeom prst="rect">
            <a:avLst/>
          </a:prstGeom>
          <a:solidFill>
            <a:srgbClr val="00339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it-IT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Biomonitoraggio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 le api</a:t>
            </a:r>
          </a:p>
          <a:p>
            <a:endParaRPr lang="en-GB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6555468"/>
            <a:ext cx="9144000" cy="328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77500" lnSpcReduction="2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Rafforzamento del sistema transfrontaliero per il miglioramento della biodiversità attraverso il monitoraggio delle api</a:t>
            </a: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27.08.2025</a:t>
            </a:r>
            <a:endParaRPr lang="it-IT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55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20814"/>
            <a:ext cx="9144000" cy="45719"/>
          </a:xfrm>
          <a:prstGeom prst="rect">
            <a:avLst/>
          </a:prstGeom>
        </p:spPr>
      </p:pic>
      <p:sp>
        <p:nvSpPr>
          <p:cNvPr id="115" name="Rectangle 21"/>
          <p:cNvSpPr/>
          <p:nvPr/>
        </p:nvSpPr>
        <p:spPr>
          <a:xfrm>
            <a:off x="4553292" y="3"/>
            <a:ext cx="4590708" cy="692497"/>
          </a:xfrm>
          <a:prstGeom prst="rect">
            <a:avLst/>
          </a:prstGeom>
          <a:solidFill>
            <a:srgbClr val="00339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it-IT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Biomonitoraggio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 le api</a:t>
            </a:r>
          </a:p>
          <a:p>
            <a:endParaRPr lang="en-GB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39" b="12184"/>
          <a:stretch/>
        </p:blipFill>
        <p:spPr>
          <a:xfrm>
            <a:off x="43284" y="1890903"/>
            <a:ext cx="9054591" cy="3122273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6555468"/>
            <a:ext cx="9144000" cy="328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77500" lnSpcReduction="2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Rafforzamento del sistema transfrontaliero per il miglioramento della biodiversità attraverso il monitoraggio delle api</a:t>
            </a: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27.08.2025</a:t>
            </a:r>
            <a:endParaRPr lang="it-IT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05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24744"/>
            <a:ext cx="9130952" cy="428131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20814"/>
            <a:ext cx="9144000" cy="45719"/>
          </a:xfrm>
          <a:prstGeom prst="rect">
            <a:avLst/>
          </a:prstGeom>
        </p:spPr>
      </p:pic>
      <p:sp>
        <p:nvSpPr>
          <p:cNvPr id="115" name="Rectangle 21"/>
          <p:cNvSpPr/>
          <p:nvPr/>
        </p:nvSpPr>
        <p:spPr>
          <a:xfrm>
            <a:off x="3982888" y="2"/>
            <a:ext cx="5148064" cy="692497"/>
          </a:xfrm>
          <a:prstGeom prst="rect">
            <a:avLst/>
          </a:prstGeom>
          <a:solidFill>
            <a:srgbClr val="00339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it-IT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Biomonitoraggio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 le api</a:t>
            </a:r>
          </a:p>
          <a:p>
            <a:endParaRPr lang="en-GB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6555468"/>
            <a:ext cx="9144000" cy="328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77500" lnSpcReduction="2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Rafforzamento del sistema transfrontaliero per il miglioramento della biodiversità attraverso il monitoraggio delle api</a:t>
            </a: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27.08.2025</a:t>
            </a:r>
            <a:endParaRPr lang="it-IT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99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20814"/>
            <a:ext cx="9144000" cy="45719"/>
          </a:xfrm>
          <a:prstGeom prst="rect">
            <a:avLst/>
          </a:prstGeom>
        </p:spPr>
      </p:pic>
      <p:sp>
        <p:nvSpPr>
          <p:cNvPr id="115" name="Rectangle 21"/>
          <p:cNvSpPr/>
          <p:nvPr/>
        </p:nvSpPr>
        <p:spPr>
          <a:xfrm>
            <a:off x="3995936" y="3"/>
            <a:ext cx="5148064" cy="692497"/>
          </a:xfrm>
          <a:prstGeom prst="rect">
            <a:avLst/>
          </a:prstGeom>
          <a:solidFill>
            <a:srgbClr val="00339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it-IT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Biomonitoraggio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 le api</a:t>
            </a:r>
          </a:p>
          <a:p>
            <a:endParaRPr lang="en-GB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CFBC4FF-0F13-BB9A-8ED2-04738C9A3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8" y="2"/>
            <a:ext cx="3925349" cy="131638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/>
          <a:srcRect l="7739"/>
          <a:stretch/>
        </p:blipFill>
        <p:spPr>
          <a:xfrm>
            <a:off x="0" y="1196752"/>
            <a:ext cx="9165947" cy="517818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1454380"/>
            <a:ext cx="1612983" cy="711237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6555468"/>
            <a:ext cx="9144000" cy="328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77500" lnSpcReduction="2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Rafforzamento del sistema transfrontaliero per il miglioramento della biodiversità attraverso il monitoraggio delle api</a:t>
            </a: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27.08.2025</a:t>
            </a:r>
            <a:endParaRPr lang="it-IT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652120" y="3454227"/>
            <a:ext cx="2233943" cy="369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rPr>
              <a:t>Agricoltura</a:t>
            </a:r>
            <a:r>
              <a:rPr kumimoji="0" lang="it-IT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rPr>
              <a:t> intensiva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904495" y="1346003"/>
            <a:ext cx="1528622" cy="369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rPr>
              <a:t>Seminaturale</a:t>
            </a:r>
            <a:r>
              <a:rPr kumimoji="0" lang="it-IT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rPr>
              <a:t> 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006267" y="5893882"/>
            <a:ext cx="1951814" cy="369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rPr>
              <a:t>Elevata naturalità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61737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rgbClr val="000000"/>
      </a:dk1>
      <a:lt1>
        <a:srgbClr val="003399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i Office">
      <a:majorFont>
        <a:latin typeface="Helvetica"/>
        <a:ea typeface="Helvetica"/>
        <a:cs typeface="Helvetica"/>
      </a:majorFont>
      <a:minorFont>
        <a:latin typeface="Trebuchet MS"/>
        <a:ea typeface="Trebuchet MS"/>
        <a:cs typeface="Trebuchet MS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i Office">
      <a:majorFont>
        <a:latin typeface="Helvetica"/>
        <a:ea typeface="Helvetica"/>
        <a:cs typeface="Helvetica"/>
      </a:majorFont>
      <a:minorFont>
        <a:latin typeface="Trebuchet MS"/>
        <a:ea typeface="Trebuchet MS"/>
        <a:cs typeface="Trebuchet MS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B45B7D763BB004890832F1CFAA4CDDF" ma:contentTypeVersion="0" ma:contentTypeDescription="Creare un nuovo documento." ma:contentTypeScope="" ma:versionID="42d0f4e92040db0b21413a0cffe1d58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3eec16d3e841ebf650196acacb84cc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3D12D9E-A18D-4DE2-A5F5-AB37C61EF3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788312E-9EDE-4A1B-BAEF-AA190443CF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6F8D0EF-EA99-4C15-8131-C5B5D94879A7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19138</TotalTime>
  <Words>2423</Words>
  <Application>Microsoft Office PowerPoint</Application>
  <PresentationFormat>Presentazione su schermo (4:3)</PresentationFormat>
  <Paragraphs>733</Paragraphs>
  <Slides>33</Slides>
  <Notes>33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41" baseType="lpstr">
      <vt:lpstr>Arial</vt:lpstr>
      <vt:lpstr>Calibri</vt:lpstr>
      <vt:lpstr>DecimaWE Rg</vt:lpstr>
      <vt:lpstr>Nunito Sans</vt:lpstr>
      <vt:lpstr>Open Sans</vt:lpstr>
      <vt:lpstr>Trebuchet MS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CONTEXT ANALYSIS</dc:title>
  <dc:creator>adg.itaslo@regione.fvg.it</dc:creator>
  <cp:lastModifiedBy>Antonella Stravisi</cp:lastModifiedBy>
  <cp:revision>707</cp:revision>
  <dcterms:modified xsi:type="dcterms:W3CDTF">2025-08-27T09:08:12Z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0x0101006B45B7D763BB004890832F1CFAA4CDDF</vt:lpwstr>
  </property>
</Properties>
</file>