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260" r:id="rId6"/>
    <p:sldId id="258" r:id="rId7"/>
    <p:sldId id="261" r:id="rId8"/>
    <p:sldId id="263" r:id="rId9"/>
    <p:sldId id="266" r:id="rId10"/>
    <p:sldId id="267" r:id="rId11"/>
    <p:sldId id="269" r:id="rId12"/>
    <p:sldId id="265" r:id="rId13"/>
    <p:sldId id="270" r:id="rId14"/>
    <p:sldId id="271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43F"/>
    <a:srgbClr val="1EB1A3"/>
    <a:srgbClr val="1E3D86"/>
    <a:srgbClr val="237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>
      <p:cViewPr varScale="1">
        <p:scale>
          <a:sx n="100" d="100"/>
          <a:sy n="100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6F2B1-15B7-8A43-9E46-6634C8F652D6}" type="datetimeFigureOut">
              <a:rPr lang="it-IT" smtClean="0"/>
              <a:t>27/09/2024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8946-B790-A147-8AA3-57E498D20D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82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79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34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22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39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67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173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775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490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16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86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46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0A5-E9C8-F44B-92A4-257894C70B66}" type="datetime1">
              <a:rPr lang="it-IT" smtClean="0"/>
              <a:t>27/09/2024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85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8174-CA80-A247-BAC9-FB919D66D60C}" type="datetime1">
              <a:rPr lang="it-IT" smtClean="0"/>
              <a:t>27/09/2024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63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7B47-3C03-CD4A-937D-868404F79C5D}" type="datetime1">
              <a:rPr lang="it-IT" smtClean="0"/>
              <a:t>27/09/2024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37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7215"/>
            <a:ext cx="78867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23743"/>
            <a:ext cx="7886700" cy="32877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948F-D6AB-6D4B-9744-605A37E44714}" type="datetime1">
              <a:rPr lang="it-IT" smtClean="0"/>
              <a:t>27/09/2024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38913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6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34C-B782-AA4F-9AAD-3A8080715ADE}" type="datetime1">
              <a:rPr lang="it-IT" smtClean="0"/>
              <a:t>27/09/2024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00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5D2-3BA0-7040-B5C6-2EDD30E34412}" type="datetime1">
              <a:rPr lang="it-IT" smtClean="0"/>
              <a:t>27/09/2024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75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E51-F085-3344-A794-50C92C64DC6B}" type="datetime1">
              <a:rPr lang="it-IT" smtClean="0"/>
              <a:t>27/09/2024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18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2260-431C-484F-B337-397EDC76BBFF}" type="datetime1">
              <a:rPr lang="it-IT" smtClean="0"/>
              <a:t>27/09/2024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6DD7-BD53-F141-B272-4135EF4C427A}" type="datetime1">
              <a:rPr lang="it-IT" smtClean="0"/>
              <a:t>27/09/2024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2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384F-1D84-7A41-A6C6-1F3ECCF8B740}" type="datetime1">
              <a:rPr lang="it-IT" smtClean="0"/>
              <a:t>27/09/2024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52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478E-22E4-9B4D-A6E8-1A6FE1465476}" type="datetime1">
              <a:rPr lang="it-IT" smtClean="0"/>
              <a:t>27/09/2024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3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7276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98329"/>
            <a:ext cx="7886700" cy="3313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F0694-A9EA-054B-A8C9-025C7B989311}" type="datetime1">
              <a:rPr lang="it-IT" smtClean="0"/>
              <a:t>27/09/2024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061" y="6538913"/>
            <a:ext cx="2010332" cy="169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DF5D48-4B0D-DF42-860F-4B745F419CC0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8B620DC-1D9F-5507-8EA0-BDBAFF80ED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8650" y="6143705"/>
            <a:ext cx="7886700" cy="634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4E74F6F-9E34-8735-41D3-45F070C7D6C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625149" y="261620"/>
            <a:ext cx="2806696" cy="7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1E3D8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EE42193B-3E0E-73D8-6C70-59F6C4C8559C}"/>
              </a:ext>
            </a:extLst>
          </p:cNvPr>
          <p:cNvSpPr/>
          <p:nvPr/>
        </p:nvSpPr>
        <p:spPr>
          <a:xfrm>
            <a:off x="0" y="1344999"/>
            <a:ext cx="9144000" cy="5607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69BDC9-AD08-2FF2-175A-3878EBE56BFF}"/>
              </a:ext>
            </a:extLst>
          </p:cNvPr>
          <p:cNvSpPr txBox="1"/>
          <p:nvPr/>
        </p:nvSpPr>
        <p:spPr>
          <a:xfrm>
            <a:off x="500865" y="1628333"/>
            <a:ext cx="3434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Opportunità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per il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riciclo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dell’acqua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: 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sistemi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innovativi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riduzione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dell’uso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acqua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potabile per </a:t>
            </a:r>
            <a:r>
              <a:rPr lang="en-GB" sz="1800" b="1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l’industria</a:t>
            </a:r>
            <a:r>
              <a:rPr lang="en-GB" sz="1800" b="1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endParaRPr lang="it-IT" sz="3200" b="1" kern="1400" spc="-50" dirty="0">
              <a:solidFill>
                <a:srgbClr val="1E3D86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C08EFD-1112-479E-22D9-44B49199B580}"/>
              </a:ext>
            </a:extLst>
          </p:cNvPr>
          <p:cNvSpPr txBox="1"/>
          <p:nvPr/>
        </p:nvSpPr>
        <p:spPr>
          <a:xfrm>
            <a:off x="5255172" y="1628333"/>
            <a:ext cx="3434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Priložnosti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za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recikliranje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vode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inovativni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sistemi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za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zmanjšanje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uporabe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pitne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vode</a:t>
            </a:r>
            <a:r>
              <a:rPr lang="en-GB" sz="1800" b="1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v </a:t>
            </a:r>
            <a:r>
              <a:rPr lang="en-GB" sz="1800" b="1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industriji</a:t>
            </a:r>
            <a:endParaRPr lang="it-IT" sz="3200" b="1" i="1" dirty="0">
              <a:solidFill>
                <a:srgbClr val="1E3D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D55CEB-5D9E-2BDA-9C23-E264A184AEAF}"/>
              </a:ext>
            </a:extLst>
          </p:cNvPr>
          <p:cNvSpPr txBox="1"/>
          <p:nvPr/>
        </p:nvSpPr>
        <p:spPr>
          <a:xfrm>
            <a:off x="374076" y="3385781"/>
            <a:ext cx="343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 le strategie di riutilizzo dell'acqua connessa si allineano con gli obiettivi ESG.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7FB65C-AE0C-C98D-9685-8C5478986587}"/>
              </a:ext>
            </a:extLst>
          </p:cNvPr>
          <p:cNvSpPr txBox="1"/>
          <p:nvPr/>
        </p:nvSpPr>
        <p:spPr>
          <a:xfrm>
            <a:off x="5241815" y="3385781"/>
            <a:ext cx="343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strategije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ponovne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uporabe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povezujejo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ESG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cilji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44978A-47A6-28CC-AB6E-4016C8621432}"/>
              </a:ext>
            </a:extLst>
          </p:cNvPr>
          <p:cNvSpPr txBox="1"/>
          <p:nvPr/>
        </p:nvSpPr>
        <p:spPr>
          <a:xfrm>
            <a:off x="521413" y="4375842"/>
            <a:ext cx="343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Kostja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Klabjan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en-GB" sz="1800" b="0" i="0" u="none" strike="noStrike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Energ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+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d.o.o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Clera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One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D9BBDF-D6B2-517D-B795-382A7AB7BB7F}"/>
              </a:ext>
            </a:extLst>
          </p:cNvPr>
          <p:cNvSpPr txBox="1"/>
          <p:nvPr/>
        </p:nvSpPr>
        <p:spPr>
          <a:xfrm>
            <a:off x="5241815" y="4375842"/>
            <a:ext cx="343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Kostja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Klabjan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en-GB" sz="1800" b="0" i="0" u="none" strike="noStrike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Energ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+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d.o.o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800" b="0" i="1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Clera</a:t>
            </a:r>
            <a:r>
              <a:rPr lang="en-GB" sz="1800" b="0" i="1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One</a:t>
            </a:r>
            <a:endParaRPr lang="it-IT" sz="14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6D894D1-DE08-A790-68BC-AFED3574724E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07FCCF-FBF1-0332-406A-6C49B4E78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" r="1749" b="38437"/>
          <a:stretch/>
        </p:blipFill>
        <p:spPr>
          <a:xfrm>
            <a:off x="0" y="5027349"/>
            <a:ext cx="9144000" cy="1830651"/>
          </a:xfrm>
          <a:prstGeom prst="rect">
            <a:avLst/>
          </a:prstGeom>
        </p:spPr>
      </p:pic>
      <p:pic>
        <p:nvPicPr>
          <p:cNvPr id="3" name="Immagine 2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9703E07D-4201-B944-8328-67FDD874B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0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French Law on Microplastic Release from Washing Machines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Anti-Waste Law for a Circular Economy</a:t>
            </a:r>
            <a:r>
              <a:rPr lang="en-GB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Passed in 2020: Aimed at reducing plastic waste and promoting a circular economy.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Key Provision: By January 1, 2025, all new washing machines sold in France must be equipped with a filter to capture microplastics.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Objective: To prevent microplastic </a:t>
            </a:r>
            <a:r>
              <a:rPr lang="en-GB" dirty="0" err="1"/>
              <a:t>fibers</a:t>
            </a:r>
            <a:r>
              <a:rPr lang="en-GB" dirty="0"/>
              <a:t> from synthetic clothing from entering waterways during laundry cycles.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Implementation: Manufacturers must design and integrate filters capable of trapping microplastics.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Impact: Expected to significantly reduce the amount of microplastic pollution released into the environment from household washing.</a:t>
            </a:r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6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 err="1"/>
              <a:t>Obiettivi</a:t>
            </a:r>
            <a:r>
              <a:rPr lang="en-GB" dirty="0"/>
              <a:t> </a:t>
            </a:r>
            <a:r>
              <a:rPr lang="en-GB" dirty="0" err="1"/>
              <a:t>Clera.One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err="1"/>
              <a:t>Ridurre</a:t>
            </a:r>
            <a:r>
              <a:rPr lang="en-GB" b="1" dirty="0"/>
              <a:t> </a:t>
            </a:r>
            <a:r>
              <a:rPr lang="en-GB" b="1" dirty="0" err="1"/>
              <a:t>l'impatto</a:t>
            </a:r>
            <a:r>
              <a:rPr lang="en-GB" b="1" dirty="0"/>
              <a:t> </a:t>
            </a:r>
            <a:r>
              <a:rPr lang="en-GB" b="1" dirty="0" err="1"/>
              <a:t>ambientale</a:t>
            </a:r>
            <a:r>
              <a:rPr lang="en-GB" b="1" dirty="0"/>
              <a:t> </a:t>
            </a:r>
            <a:r>
              <a:rPr lang="en-GB" b="1" dirty="0" err="1"/>
              <a:t>nelle</a:t>
            </a:r>
            <a:r>
              <a:rPr lang="en-GB" b="1" dirty="0"/>
              <a:t> </a:t>
            </a:r>
            <a:r>
              <a:rPr lang="en-GB" b="1" dirty="0" err="1"/>
              <a:t>industrie</a:t>
            </a:r>
            <a:r>
              <a:rPr lang="en-GB" b="1" dirty="0"/>
              <a:t> ad alto </a:t>
            </a:r>
            <a:r>
              <a:rPr lang="en-GB" b="1" dirty="0" err="1"/>
              <a:t>consumo</a:t>
            </a:r>
            <a:r>
              <a:rPr lang="en-GB" b="1" dirty="0"/>
              <a:t> di </a:t>
            </a:r>
            <a:r>
              <a:rPr lang="en-GB" b="1" dirty="0" err="1"/>
              <a:t>acqua</a:t>
            </a:r>
            <a:r>
              <a:rPr lang="en-GB" b="1" dirty="0"/>
              <a:t>.</a:t>
            </a:r>
          </a:p>
          <a:p>
            <a:pPr marL="0" indent="0">
              <a:buNone/>
            </a:pPr>
            <a:r>
              <a:rPr lang="en-GB" dirty="0" err="1"/>
              <a:t>Visione</a:t>
            </a:r>
            <a:r>
              <a:rPr lang="en-GB" dirty="0"/>
              <a:t>: Le </a:t>
            </a:r>
            <a:r>
              <a:rPr lang="en-GB" dirty="0" err="1"/>
              <a:t>industrie</a:t>
            </a:r>
            <a:r>
              <a:rPr lang="en-GB" dirty="0"/>
              <a:t> </a:t>
            </a:r>
            <a:r>
              <a:rPr lang="en-GB" dirty="0" err="1"/>
              <a:t>ottimizzano</a:t>
            </a:r>
            <a:r>
              <a:rPr lang="en-GB" dirty="0"/>
              <a:t> </a:t>
            </a:r>
            <a:r>
              <a:rPr lang="en-GB" dirty="0" err="1"/>
              <a:t>l'uso</a:t>
            </a:r>
            <a:r>
              <a:rPr lang="en-GB" dirty="0"/>
              <a:t> </a:t>
            </a:r>
            <a:r>
              <a:rPr lang="en-GB" dirty="0" err="1"/>
              <a:t>dell'acqua</a:t>
            </a:r>
            <a:r>
              <a:rPr lang="en-GB" dirty="0"/>
              <a:t> per un </a:t>
            </a:r>
            <a:r>
              <a:rPr lang="en-GB" dirty="0" err="1"/>
              <a:t>futuro</a:t>
            </a:r>
            <a:r>
              <a:rPr lang="en-GB" dirty="0"/>
              <a:t> </a:t>
            </a:r>
            <a:r>
              <a:rPr lang="en-GB" dirty="0" err="1"/>
              <a:t>sostenibile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Focus </a:t>
            </a:r>
            <a:r>
              <a:rPr lang="en-GB" dirty="0" err="1"/>
              <a:t>Principale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Digitalizzazione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acque</a:t>
            </a:r>
            <a:r>
              <a:rPr lang="en-GB" dirty="0"/>
              <a:t> </a:t>
            </a:r>
            <a:r>
              <a:rPr lang="en-GB" dirty="0" err="1"/>
              <a:t>reflue</a:t>
            </a:r>
            <a:r>
              <a:rPr lang="en-GB" dirty="0"/>
              <a:t> per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efficiente</a:t>
            </a:r>
            <a:r>
              <a:rPr lang="en-GB" dirty="0"/>
              <a:t> e </a:t>
            </a:r>
            <a:r>
              <a:rPr lang="en-GB" dirty="0" err="1"/>
              <a:t>trasparente</a:t>
            </a:r>
            <a:r>
              <a:rPr lang="en-GB" dirty="0"/>
              <a:t>.</a:t>
            </a:r>
          </a:p>
          <a:p>
            <a:r>
              <a:rPr lang="en-GB" dirty="0" err="1"/>
              <a:t>Promuovere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obiettivi</a:t>
            </a:r>
            <a:r>
              <a:rPr lang="en-GB" dirty="0"/>
              <a:t> ESG (</a:t>
            </a:r>
            <a:r>
              <a:rPr lang="en-GB" dirty="0" err="1"/>
              <a:t>Ambientali</a:t>
            </a:r>
            <a:r>
              <a:rPr lang="en-GB" dirty="0"/>
              <a:t>, </a:t>
            </a:r>
            <a:r>
              <a:rPr lang="en-GB" dirty="0" err="1"/>
              <a:t>Sociali</a:t>
            </a:r>
            <a:r>
              <a:rPr lang="en-GB" dirty="0"/>
              <a:t> e di Governance).</a:t>
            </a:r>
          </a:p>
          <a:p>
            <a:r>
              <a:rPr lang="en-GB" dirty="0" err="1"/>
              <a:t>Riciclare</a:t>
            </a:r>
            <a:r>
              <a:rPr lang="en-GB" dirty="0"/>
              <a:t> </a:t>
            </a:r>
            <a:r>
              <a:rPr lang="en-GB" dirty="0" err="1"/>
              <a:t>l'acqua</a:t>
            </a:r>
            <a:r>
              <a:rPr lang="en-GB" dirty="0"/>
              <a:t>.</a:t>
            </a:r>
          </a:p>
          <a:p>
            <a:r>
              <a:rPr lang="en-GB" dirty="0" err="1"/>
              <a:t>Eliminare</a:t>
            </a:r>
            <a:r>
              <a:rPr lang="en-GB" dirty="0"/>
              <a:t> le </a:t>
            </a:r>
            <a:r>
              <a:rPr lang="en-GB" dirty="0" err="1"/>
              <a:t>microplastiche</a:t>
            </a:r>
            <a:r>
              <a:rPr lang="en-GB" dirty="0"/>
              <a:t>.</a:t>
            </a:r>
          </a:p>
          <a:p>
            <a:r>
              <a:rPr lang="en-GB" dirty="0" err="1"/>
              <a:t>Combattere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micropollutanti</a:t>
            </a:r>
            <a:r>
              <a:rPr lang="en-GB" dirty="0"/>
              <a:t> come </a:t>
            </a:r>
            <a:r>
              <a:rPr lang="en-GB" dirty="0" err="1"/>
              <a:t>i</a:t>
            </a:r>
            <a:r>
              <a:rPr lang="en-GB" dirty="0"/>
              <a:t> PFAs.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7137" y="6204909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2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86172-2B49-33B4-7AF5-2A36A23D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C07F5E-4B24-875D-821D-AA6FE4A6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827BA86-985E-CFC4-509F-DE14464BC290}"/>
              </a:ext>
            </a:extLst>
          </p:cNvPr>
          <p:cNvSpPr/>
          <p:nvPr/>
        </p:nvSpPr>
        <p:spPr>
          <a:xfrm>
            <a:off x="0" y="1120218"/>
            <a:ext cx="9144000" cy="5101474"/>
          </a:xfrm>
          <a:prstGeom prst="rect">
            <a:avLst/>
          </a:prstGeom>
          <a:solidFill>
            <a:srgbClr val="1E3D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DE6718-EAD7-5B10-31AF-23AF249CBAF1}"/>
              </a:ext>
            </a:extLst>
          </p:cNvPr>
          <p:cNvSpPr txBox="1"/>
          <p:nvPr/>
        </p:nvSpPr>
        <p:spPr>
          <a:xfrm>
            <a:off x="399911" y="1702643"/>
            <a:ext cx="4708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l’attenzione! / </a:t>
            </a:r>
            <a:r>
              <a:rPr lang="it-IT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</a:t>
            </a:r>
            <a:r>
              <a:rPr lang="it-IT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pozornost</a:t>
            </a:r>
            <a:r>
              <a:rPr lang="it-IT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990EE4-7424-ABFE-5D25-A59B27A74764}"/>
              </a:ext>
            </a:extLst>
          </p:cNvPr>
          <p:cNvSpPr txBox="1"/>
          <p:nvPr/>
        </p:nvSpPr>
        <p:spPr>
          <a:xfrm>
            <a:off x="5724976" y="1637327"/>
            <a:ext cx="3483942" cy="240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sl-SI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SEGUCI / SLEDI NAM:</a:t>
            </a:r>
            <a:endParaRPr lang="it-IT" sz="1400" b="1" dirty="0">
              <a:solidFill>
                <a:schemeClr val="accent1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it-IT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www.ita-slo.eu/wabin</a:t>
            </a:r>
            <a:endParaRPr lang="sl-SI" sz="1200" kern="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50000"/>
              </a:lnSpc>
            </a:pPr>
            <a:r>
              <a:rPr lang="it-IT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facebook.</a:t>
            </a:r>
            <a:r>
              <a:rPr lang="it-IT" sz="1200" ker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com/</a:t>
            </a:r>
            <a:r>
              <a:rPr lang="it-IT" sz="1200" ker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Interregwabin</a:t>
            </a:r>
          </a:p>
          <a:p>
            <a:pPr>
              <a:lnSpc>
                <a:spcPct val="250000"/>
              </a:lnSpc>
            </a:pPr>
            <a:r>
              <a:rPr lang="it-IT" sz="1200" ker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 Italia-Slovenija WABIN</a:t>
            </a:r>
          </a:p>
          <a:p>
            <a:pPr>
              <a:lnSpc>
                <a:spcPct val="250000"/>
              </a:lnSpc>
            </a:pPr>
            <a:endParaRPr lang="it-IT" sz="1200" ker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CD77A17-2BEB-8F8C-9C7C-B9B5517E1697}"/>
              </a:ext>
            </a:extLst>
          </p:cNvPr>
          <p:cNvSpPr txBox="1"/>
          <p:nvPr/>
        </p:nvSpPr>
        <p:spPr>
          <a:xfrm>
            <a:off x="555080" y="6386798"/>
            <a:ext cx="79602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0565B3D-B298-B235-3EC7-A3F2C943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312" y="2394661"/>
            <a:ext cx="252308" cy="2523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72DD65E-08A9-0B11-99FF-470E3AE58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312" y="2852056"/>
            <a:ext cx="252308" cy="25230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5F8B1C1-1656-6B21-B81D-0723990F61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6" r="13324" b="48827"/>
          <a:stretch/>
        </p:blipFill>
        <p:spPr>
          <a:xfrm>
            <a:off x="0" y="4364183"/>
            <a:ext cx="4264006" cy="18575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784BE8-01F4-F44E-2C6F-95330503572F}"/>
              </a:ext>
            </a:extLst>
          </p:cNvPr>
          <p:cNvSpPr txBox="1"/>
          <p:nvPr/>
        </p:nvSpPr>
        <p:spPr>
          <a:xfrm>
            <a:off x="478355" y="3617685"/>
            <a:ext cx="4444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Contatti/ </a:t>
            </a:r>
            <a:r>
              <a:rPr lang="it-IT" sz="1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Kontakti</a:t>
            </a:r>
            <a:endParaRPr lang="it-IT" sz="1400" b="1" dirty="0">
              <a:solidFill>
                <a:schemeClr val="accent1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kostja@clera.one</a:t>
            </a: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FADDC7-09FA-1D3D-D94B-EFC7D85E40F3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magine 13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F3B98098-3DC0-A9D0-9200-69759077F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83" y="11324"/>
            <a:ext cx="3128848" cy="111422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B3D9CE1-541C-B254-5680-C3689B072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2312" y="3269469"/>
            <a:ext cx="252310" cy="25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7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/>
          <a:lstStyle/>
          <a:p>
            <a:r>
              <a:rPr lang="en-GB" dirty="0" err="1"/>
              <a:t>Crisi</a:t>
            </a:r>
            <a:r>
              <a:rPr lang="en-GB" dirty="0"/>
              <a:t> </a:t>
            </a:r>
            <a:r>
              <a:rPr lang="en-GB" dirty="0" err="1"/>
              <a:t>Globale</a:t>
            </a:r>
            <a:r>
              <a:rPr lang="en-GB" dirty="0"/>
              <a:t> </a:t>
            </a:r>
            <a:r>
              <a:rPr lang="en-GB" dirty="0" err="1"/>
              <a:t>dell'Acqua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D22D453-4CD7-47BA-0BB4-38D048E65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/>
              <a:t>Scarsità</a:t>
            </a:r>
            <a:r>
              <a:rPr lang="en-GB" b="1" dirty="0"/>
              <a:t> </a:t>
            </a:r>
            <a:r>
              <a:rPr lang="en-GB" b="1" dirty="0" err="1"/>
              <a:t>d'Acqua</a:t>
            </a:r>
            <a:r>
              <a:rPr lang="en-GB" dirty="0"/>
              <a:t>: Il 30-40% del </a:t>
            </a:r>
            <a:r>
              <a:rPr lang="en-GB" dirty="0" err="1"/>
              <a:t>mondo</a:t>
            </a:r>
            <a:r>
              <a:rPr lang="en-GB" dirty="0"/>
              <a:t> </a:t>
            </a:r>
            <a:r>
              <a:rPr lang="en-GB" dirty="0" err="1"/>
              <a:t>sperimenta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grave </a:t>
            </a:r>
            <a:r>
              <a:rPr lang="en-GB" dirty="0" err="1"/>
              <a:t>scarsità</a:t>
            </a:r>
            <a:r>
              <a:rPr lang="en-GB" dirty="0"/>
              <a:t> </a:t>
            </a:r>
            <a:r>
              <a:rPr lang="en-GB" dirty="0" err="1"/>
              <a:t>d'acqua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b="1" dirty="0" err="1"/>
              <a:t>Crescita</a:t>
            </a:r>
            <a:r>
              <a:rPr lang="en-GB" b="1" dirty="0"/>
              <a:t> </a:t>
            </a:r>
            <a:r>
              <a:rPr lang="en-GB" b="1" dirty="0" err="1"/>
              <a:t>della</a:t>
            </a:r>
            <a:r>
              <a:rPr lang="en-GB" b="1" dirty="0"/>
              <a:t> </a:t>
            </a:r>
            <a:r>
              <a:rPr lang="en-GB" b="1" dirty="0" err="1"/>
              <a:t>Popolazione</a:t>
            </a:r>
            <a:r>
              <a:rPr lang="en-GB" b="1" dirty="0"/>
              <a:t> e </a:t>
            </a:r>
            <a:r>
              <a:rPr lang="en-GB" b="1" dirty="0" err="1"/>
              <a:t>Urbanizzazione</a:t>
            </a:r>
            <a:r>
              <a:rPr lang="en-GB" dirty="0"/>
              <a:t>: </a:t>
            </a:r>
            <a:r>
              <a:rPr lang="en-GB" dirty="0" err="1"/>
              <a:t>Aumento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domanda</a:t>
            </a:r>
            <a:r>
              <a:rPr lang="en-GB" dirty="0"/>
              <a:t> di </a:t>
            </a:r>
            <a:r>
              <a:rPr lang="en-GB" dirty="0" err="1"/>
              <a:t>acqua</a:t>
            </a:r>
            <a:r>
              <a:rPr lang="en-GB" dirty="0"/>
              <a:t> </a:t>
            </a:r>
            <a:r>
              <a:rPr lang="en-GB" dirty="0" err="1"/>
              <a:t>nelle</a:t>
            </a:r>
            <a:r>
              <a:rPr lang="en-GB" dirty="0"/>
              <a:t> </a:t>
            </a:r>
            <a:r>
              <a:rPr lang="en-GB" dirty="0" err="1"/>
              <a:t>aree</a:t>
            </a:r>
            <a:r>
              <a:rPr lang="en-GB" dirty="0"/>
              <a:t> urbane.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 err="1"/>
              <a:t>Cambiamento</a:t>
            </a:r>
            <a:r>
              <a:rPr lang="en-GB" b="1" dirty="0"/>
              <a:t> </a:t>
            </a:r>
            <a:r>
              <a:rPr lang="en-GB" b="1" dirty="0" err="1"/>
              <a:t>Climatico</a:t>
            </a:r>
            <a:r>
              <a:rPr lang="en-GB" dirty="0"/>
              <a:t>: Influenza </a:t>
            </a:r>
            <a:r>
              <a:rPr lang="en-GB" dirty="0" err="1"/>
              <a:t>sulla</a:t>
            </a:r>
            <a:r>
              <a:rPr lang="en-GB" dirty="0"/>
              <a:t> </a:t>
            </a:r>
            <a:r>
              <a:rPr lang="en-GB" dirty="0" err="1"/>
              <a:t>disponibilità</a:t>
            </a:r>
            <a:r>
              <a:rPr lang="en-GB" dirty="0"/>
              <a:t> e </a:t>
            </a:r>
            <a:r>
              <a:rPr lang="en-GB" dirty="0" err="1"/>
              <a:t>distribuzione</a:t>
            </a:r>
            <a:r>
              <a:rPr lang="en-GB" dirty="0"/>
              <a:t> </a:t>
            </a:r>
            <a:r>
              <a:rPr lang="en-GB" dirty="0" err="1"/>
              <a:t>dell'acqua</a:t>
            </a:r>
            <a:r>
              <a:rPr lang="en-GB" dirty="0"/>
              <a:t>.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0891E0-E5B4-9AB6-2900-35EE61211616}"/>
              </a:ext>
            </a:extLst>
          </p:cNvPr>
          <p:cNvSpPr txBox="1"/>
          <p:nvPr/>
        </p:nvSpPr>
        <p:spPr>
          <a:xfrm>
            <a:off x="3743325" y="131466"/>
            <a:ext cx="5400675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magine 6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EF0BCC29-665C-9B3E-4F6F-149E06B3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/>
          <a:lstStyle/>
          <a:p>
            <a:r>
              <a:rPr lang="en-GB" b="1" dirty="0" err="1"/>
              <a:t>Uso</a:t>
            </a:r>
            <a:r>
              <a:rPr lang="en-GB" b="1" dirty="0"/>
              <a:t> </a:t>
            </a:r>
            <a:r>
              <a:rPr lang="en-GB" b="1" dirty="0" err="1"/>
              <a:t>Industriale</a:t>
            </a:r>
            <a:r>
              <a:rPr lang="en-GB" b="1" dirty="0"/>
              <a:t> </a:t>
            </a:r>
            <a:r>
              <a:rPr lang="en-GB" b="1" dirty="0" err="1"/>
              <a:t>dell'Acqua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/>
          <a:lstStyle/>
          <a:p>
            <a:r>
              <a:rPr lang="en-GB" b="1" dirty="0" err="1"/>
              <a:t>Industrie</a:t>
            </a:r>
            <a:r>
              <a:rPr lang="en-GB" b="1" dirty="0"/>
              <a:t> ad Alto </a:t>
            </a:r>
            <a:r>
              <a:rPr lang="en-GB" b="1" dirty="0" err="1"/>
              <a:t>Consumo</a:t>
            </a:r>
            <a:r>
              <a:rPr lang="en-GB" b="1" dirty="0"/>
              <a:t> di </a:t>
            </a:r>
            <a:r>
              <a:rPr lang="en-GB" b="1" dirty="0" err="1"/>
              <a:t>Acqua</a:t>
            </a:r>
            <a:r>
              <a:rPr lang="en-GB" dirty="0"/>
              <a:t>: </a:t>
            </a:r>
            <a:r>
              <a:rPr lang="en-GB" dirty="0" err="1"/>
              <a:t>Tessile</a:t>
            </a:r>
            <a:r>
              <a:rPr lang="en-GB" dirty="0"/>
              <a:t>, </a:t>
            </a:r>
            <a:r>
              <a:rPr lang="en-GB" dirty="0" err="1"/>
              <a:t>lavorazione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alimenti</a:t>
            </a:r>
            <a:r>
              <a:rPr lang="en-GB" dirty="0"/>
              <a:t>, </a:t>
            </a:r>
            <a:r>
              <a:rPr lang="en-GB" dirty="0" err="1"/>
              <a:t>lavanderie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sotto </a:t>
            </a:r>
            <a:r>
              <a:rPr lang="en-GB" dirty="0" err="1"/>
              <a:t>pressione</a:t>
            </a:r>
            <a:r>
              <a:rPr lang="en-GB" dirty="0"/>
              <a:t> </a:t>
            </a:r>
            <a:r>
              <a:rPr lang="en-GB" dirty="0" err="1"/>
              <a:t>economica</a:t>
            </a:r>
            <a:r>
              <a:rPr lang="en-GB" dirty="0"/>
              <a:t> e </a:t>
            </a:r>
            <a:r>
              <a:rPr lang="en-GB" dirty="0" err="1"/>
              <a:t>normativa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 err="1"/>
              <a:t>Necessità</a:t>
            </a:r>
            <a:r>
              <a:rPr lang="en-GB" b="1" dirty="0"/>
              <a:t> di </a:t>
            </a:r>
            <a:r>
              <a:rPr lang="en-GB" b="1" dirty="0" err="1"/>
              <a:t>Pratiche</a:t>
            </a:r>
            <a:r>
              <a:rPr lang="en-GB" b="1" dirty="0"/>
              <a:t> </a:t>
            </a:r>
            <a:r>
              <a:rPr lang="en-GB" b="1" dirty="0" err="1"/>
              <a:t>Sostenibili</a:t>
            </a:r>
            <a:r>
              <a:rPr lang="en-GB" dirty="0"/>
              <a:t>: </a:t>
            </a:r>
            <a:r>
              <a:rPr lang="en-GB" dirty="0" err="1"/>
              <a:t>Importanza</a:t>
            </a:r>
            <a:r>
              <a:rPr lang="en-GB" dirty="0"/>
              <a:t> di </a:t>
            </a:r>
            <a:r>
              <a:rPr lang="en-GB" dirty="0" err="1"/>
              <a:t>implementare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sostenibile</a:t>
            </a:r>
            <a:r>
              <a:rPr lang="en-GB" dirty="0"/>
              <a:t> </a:t>
            </a:r>
            <a:r>
              <a:rPr lang="en-GB" dirty="0" err="1"/>
              <a:t>dell'acqua</a:t>
            </a:r>
            <a:r>
              <a:rPr lang="en-GB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7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/>
          <a:lstStyle/>
          <a:p>
            <a:r>
              <a:rPr lang="en-GB" dirty="0" err="1"/>
              <a:t>Un'industria</a:t>
            </a:r>
            <a:r>
              <a:rPr lang="en-GB" dirty="0"/>
              <a:t> come la </a:t>
            </a:r>
            <a:r>
              <a:rPr lang="en-GB" dirty="0" err="1"/>
              <a:t>lavanderia</a:t>
            </a:r>
            <a:r>
              <a:rPr lang="en-GB" dirty="0"/>
              <a:t> come </a:t>
            </a:r>
            <a:r>
              <a:rPr lang="en-GB" dirty="0" err="1"/>
              <a:t>esempio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>
            <a:normAutofit fontScale="92500"/>
          </a:bodyPr>
          <a:lstStyle/>
          <a:p>
            <a:r>
              <a:rPr lang="en-GB" b="1" dirty="0" err="1"/>
              <a:t>Impatto</a:t>
            </a:r>
            <a:r>
              <a:rPr lang="en-GB" b="1" dirty="0"/>
              <a:t> </a:t>
            </a:r>
            <a:r>
              <a:rPr lang="en-GB" b="1" dirty="0" err="1"/>
              <a:t>Ambientale</a:t>
            </a:r>
            <a:r>
              <a:rPr lang="en-GB" b="1" dirty="0"/>
              <a:t> del Fare il </a:t>
            </a:r>
            <a:r>
              <a:rPr lang="en-GB" b="1" dirty="0" err="1"/>
              <a:t>Bucato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Uso</a:t>
            </a:r>
            <a:r>
              <a:rPr lang="en-GB" b="1" dirty="0"/>
              <a:t> </a:t>
            </a:r>
            <a:r>
              <a:rPr lang="en-GB" b="1" dirty="0" err="1"/>
              <a:t>dell'Acqua</a:t>
            </a:r>
            <a:r>
              <a:rPr lang="en-GB" dirty="0"/>
              <a:t>: 73,584 </a:t>
            </a:r>
            <a:r>
              <a:rPr lang="en-GB" dirty="0" err="1"/>
              <a:t>milioni</a:t>
            </a:r>
            <a:r>
              <a:rPr lang="en-GB" dirty="0"/>
              <a:t> di </a:t>
            </a:r>
            <a:r>
              <a:rPr lang="en-GB" dirty="0" err="1"/>
              <a:t>litri</a:t>
            </a:r>
            <a:r>
              <a:rPr lang="en-GB" dirty="0"/>
              <a:t> di </a:t>
            </a:r>
            <a:r>
              <a:rPr lang="en-GB" dirty="0" err="1"/>
              <a:t>acqua</a:t>
            </a:r>
            <a:r>
              <a:rPr lang="en-GB" dirty="0"/>
              <a:t> potabile </a:t>
            </a:r>
            <a:r>
              <a:rPr lang="en-GB" dirty="0" err="1"/>
              <a:t>utilizzati</a:t>
            </a:r>
            <a:r>
              <a:rPr lang="en-GB" dirty="0"/>
              <a:t> </a:t>
            </a:r>
            <a:r>
              <a:rPr lang="en-GB" dirty="0" err="1"/>
              <a:t>annualmente</a:t>
            </a:r>
            <a:r>
              <a:rPr lang="en-GB" dirty="0"/>
              <a:t> in Europa per </a:t>
            </a:r>
            <a:r>
              <a:rPr lang="en-GB" dirty="0" err="1"/>
              <a:t>lavare</a:t>
            </a:r>
            <a:r>
              <a:rPr lang="en-GB" dirty="0"/>
              <a:t> le </a:t>
            </a:r>
            <a:r>
              <a:rPr lang="en-GB" dirty="0" err="1"/>
              <a:t>lenzuola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Emissioni</a:t>
            </a:r>
            <a:r>
              <a:rPr lang="en-GB" b="1" dirty="0"/>
              <a:t> di </a:t>
            </a:r>
            <a:r>
              <a:rPr lang="en-GB" b="1" dirty="0" err="1"/>
              <a:t>Carbonio</a:t>
            </a:r>
            <a:r>
              <a:rPr lang="en-GB" dirty="0"/>
              <a:t>: 38.598.179 kg di </a:t>
            </a:r>
            <a:r>
              <a:rPr lang="en-GB" dirty="0" err="1"/>
              <a:t>emissioni</a:t>
            </a:r>
            <a:r>
              <a:rPr lang="en-GB" dirty="0"/>
              <a:t> di CO2eq, </a:t>
            </a:r>
            <a:r>
              <a:rPr lang="en-GB" dirty="0" err="1"/>
              <a:t>equivalenti</a:t>
            </a:r>
            <a:r>
              <a:rPr lang="en-GB" dirty="0"/>
              <a:t> a </a:t>
            </a:r>
            <a:r>
              <a:rPr lang="en-GB" dirty="0" err="1"/>
              <a:t>percorrere</a:t>
            </a:r>
            <a:r>
              <a:rPr lang="en-GB" dirty="0"/>
              <a:t> 4.773 volte il giro del </a:t>
            </a:r>
            <a:r>
              <a:rPr lang="en-GB" dirty="0" err="1"/>
              <a:t>mondo</a:t>
            </a:r>
            <a:r>
              <a:rPr lang="en-GB" dirty="0"/>
              <a:t>.</a:t>
            </a:r>
          </a:p>
          <a:p>
            <a:r>
              <a:rPr lang="en-GB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8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/>
          <a:lstStyle/>
          <a:p>
            <a:r>
              <a:rPr lang="en-GB" dirty="0" err="1"/>
              <a:t>C'è</a:t>
            </a:r>
            <a:r>
              <a:rPr lang="en-GB" dirty="0"/>
              <a:t> un </a:t>
            </a:r>
            <a:r>
              <a:rPr lang="en-GB" dirty="0" err="1"/>
              <a:t>altro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 </a:t>
            </a:r>
            <a:r>
              <a:rPr lang="en-GB" dirty="0" err="1"/>
              <a:t>ambientale</a:t>
            </a:r>
            <a:r>
              <a:rPr lang="en-GB" dirty="0"/>
              <a:t> </a:t>
            </a:r>
            <a:r>
              <a:rPr lang="en-GB" dirty="0" err="1"/>
              <a:t>dietro</a:t>
            </a:r>
            <a:r>
              <a:rPr lang="en-GB" dirty="0"/>
              <a:t> la </a:t>
            </a:r>
            <a:r>
              <a:rPr lang="en-GB" dirty="0" err="1"/>
              <a:t>lavanderia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/>
              <a:t>Inquinamento</a:t>
            </a:r>
            <a:r>
              <a:rPr lang="en-GB" b="1" dirty="0"/>
              <a:t> da </a:t>
            </a:r>
            <a:r>
              <a:rPr lang="en-GB" b="1" dirty="0" err="1"/>
              <a:t>Microplastiche</a:t>
            </a:r>
            <a:r>
              <a:rPr lang="en-GB" b="1" dirty="0"/>
              <a:t> </a:t>
            </a:r>
            <a:r>
              <a:rPr lang="en-GB" b="1" dirty="0" err="1"/>
              <a:t>dai</a:t>
            </a:r>
            <a:r>
              <a:rPr lang="en-GB" b="1" dirty="0"/>
              <a:t> </a:t>
            </a:r>
            <a:r>
              <a:rPr lang="en-GB" b="1" dirty="0" err="1"/>
              <a:t>Vestiti</a:t>
            </a:r>
            <a:r>
              <a:rPr lang="en-GB" b="1" dirty="0"/>
              <a:t> </a:t>
            </a:r>
            <a:r>
              <a:rPr lang="en-GB" b="1" dirty="0" err="1"/>
              <a:t>Lavati</a:t>
            </a:r>
            <a:endParaRPr lang="en-GB" b="1" dirty="0"/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Inquinamento</a:t>
            </a:r>
            <a:r>
              <a:rPr lang="en-GB" b="1" dirty="0"/>
              <a:t> da </a:t>
            </a:r>
            <a:r>
              <a:rPr lang="en-GB" b="1" dirty="0" err="1"/>
              <a:t>Microplastiche</a:t>
            </a:r>
            <a:r>
              <a:rPr lang="en-GB" dirty="0"/>
              <a:t>: Il 30% </a:t>
            </a:r>
            <a:r>
              <a:rPr lang="en-GB" dirty="0" err="1"/>
              <a:t>dell'inquinamento</a:t>
            </a:r>
            <a:r>
              <a:rPr lang="en-GB" dirty="0"/>
              <a:t> </a:t>
            </a:r>
            <a:r>
              <a:rPr lang="en-GB" dirty="0" err="1"/>
              <a:t>globale</a:t>
            </a:r>
            <a:r>
              <a:rPr lang="en-GB" dirty="0"/>
              <a:t> da </a:t>
            </a:r>
            <a:r>
              <a:rPr lang="en-GB" dirty="0" err="1"/>
              <a:t>microplastiche</a:t>
            </a:r>
            <a:r>
              <a:rPr lang="en-GB" dirty="0"/>
              <a:t> </a:t>
            </a:r>
            <a:r>
              <a:rPr lang="en-GB" dirty="0" err="1"/>
              <a:t>proviene</a:t>
            </a:r>
            <a:r>
              <a:rPr lang="en-GB" dirty="0"/>
              <a:t> dal </a:t>
            </a:r>
            <a:r>
              <a:rPr lang="en-GB" dirty="0" err="1"/>
              <a:t>lavaggio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vestiti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Impatto</a:t>
            </a:r>
            <a:r>
              <a:rPr lang="en-GB" b="1" dirty="0"/>
              <a:t> sui </a:t>
            </a:r>
            <a:r>
              <a:rPr lang="en-GB" b="1" dirty="0" err="1"/>
              <a:t>Corsi</a:t>
            </a:r>
            <a:r>
              <a:rPr lang="en-GB" b="1" dirty="0"/>
              <a:t> </a:t>
            </a:r>
            <a:r>
              <a:rPr lang="en-GB" b="1" dirty="0" err="1"/>
              <a:t>d'Acqua</a:t>
            </a:r>
            <a:r>
              <a:rPr lang="en-GB" dirty="0"/>
              <a:t>: Le </a:t>
            </a:r>
            <a:r>
              <a:rPr lang="en-GB" dirty="0" err="1"/>
              <a:t>microplastiche</a:t>
            </a:r>
            <a:r>
              <a:rPr lang="en-GB" dirty="0"/>
              <a:t> </a:t>
            </a:r>
            <a:r>
              <a:rPr lang="en-GB" dirty="0" err="1"/>
              <a:t>provenienti</a:t>
            </a:r>
            <a:r>
              <a:rPr lang="en-GB" dirty="0"/>
              <a:t> </a:t>
            </a:r>
            <a:r>
              <a:rPr lang="en-GB" dirty="0" err="1"/>
              <a:t>dai</a:t>
            </a:r>
            <a:r>
              <a:rPr lang="en-GB" dirty="0"/>
              <a:t> </a:t>
            </a:r>
            <a:r>
              <a:rPr lang="en-GB" dirty="0" err="1"/>
              <a:t>tessuti</a:t>
            </a:r>
            <a:r>
              <a:rPr lang="en-GB" dirty="0"/>
              <a:t> </a:t>
            </a:r>
            <a:r>
              <a:rPr lang="en-GB" dirty="0" err="1"/>
              <a:t>sintetici</a:t>
            </a:r>
            <a:r>
              <a:rPr lang="en-GB" dirty="0"/>
              <a:t> </a:t>
            </a:r>
            <a:r>
              <a:rPr lang="en-GB" dirty="0" err="1"/>
              <a:t>entrano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corsi</a:t>
            </a:r>
            <a:r>
              <a:rPr lang="en-GB" dirty="0"/>
              <a:t> </a:t>
            </a:r>
            <a:r>
              <a:rPr lang="en-GB" dirty="0" err="1"/>
              <a:t>d'acqua</a:t>
            </a:r>
            <a:r>
              <a:rPr lang="en-GB" dirty="0"/>
              <a:t>, </a:t>
            </a:r>
            <a:r>
              <a:rPr lang="en-GB" dirty="0" err="1"/>
              <a:t>contribuendo</a:t>
            </a:r>
            <a:r>
              <a:rPr lang="en-GB" dirty="0"/>
              <a:t> </a:t>
            </a:r>
            <a:r>
              <a:rPr lang="en-GB" dirty="0" err="1"/>
              <a:t>all'inquinamento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oceani</a:t>
            </a:r>
            <a:r>
              <a:rPr lang="en-GB" dirty="0"/>
              <a:t> e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acque</a:t>
            </a:r>
            <a:r>
              <a:rPr lang="en-GB" dirty="0"/>
              <a:t> </a:t>
            </a:r>
            <a:r>
              <a:rPr lang="en-GB" dirty="0" err="1"/>
              <a:t>dolci</a:t>
            </a:r>
            <a:r>
              <a:rPr lang="en-GB" dirty="0"/>
              <a:t>.</a:t>
            </a:r>
          </a:p>
          <a:p>
            <a:r>
              <a:rPr lang="en-GB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>
            <a:normAutofit/>
          </a:bodyPr>
          <a:lstStyle/>
          <a:p>
            <a:r>
              <a:rPr lang="en-GB" sz="2000" dirty="0" err="1"/>
              <a:t>Vantaggi</a:t>
            </a:r>
            <a:r>
              <a:rPr lang="en-GB" sz="2000" dirty="0"/>
              <a:t> del </a:t>
            </a:r>
            <a:r>
              <a:rPr lang="en-GB" sz="2000" dirty="0" err="1"/>
              <a:t>Riutilizzo</a:t>
            </a:r>
            <a:r>
              <a:rPr lang="en-GB" sz="2000" dirty="0"/>
              <a:t> </a:t>
            </a:r>
            <a:r>
              <a:rPr lang="en-GB" sz="2000" dirty="0" err="1"/>
              <a:t>Industriale</a:t>
            </a:r>
            <a:r>
              <a:rPr lang="en-GB" sz="2000" dirty="0"/>
              <a:t> </a:t>
            </a:r>
            <a:r>
              <a:rPr lang="en-GB" sz="2000" dirty="0" err="1"/>
              <a:t>dell'Acqua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 err="1"/>
              <a:t>Vantaggi</a:t>
            </a:r>
            <a:r>
              <a:rPr lang="en-GB" b="1" dirty="0"/>
              <a:t> </a:t>
            </a:r>
            <a:r>
              <a:rPr lang="en-GB" b="1" dirty="0" err="1"/>
              <a:t>Ambientali</a:t>
            </a:r>
            <a:r>
              <a:rPr lang="en-GB" b="1" dirty="0"/>
              <a:t>:</a:t>
            </a:r>
            <a:endParaRPr lang="en-GB" dirty="0"/>
          </a:p>
          <a:p>
            <a:pPr lvl="1"/>
            <a:r>
              <a:rPr lang="en-GB" dirty="0" err="1"/>
              <a:t>Conservazione</a:t>
            </a:r>
            <a:r>
              <a:rPr lang="en-GB" dirty="0"/>
              <a:t> </a:t>
            </a:r>
            <a:r>
              <a:rPr lang="en-GB" dirty="0" err="1"/>
              <a:t>dell'Acqua</a:t>
            </a:r>
            <a:r>
              <a:rPr lang="en-GB" dirty="0"/>
              <a:t>: </a:t>
            </a:r>
            <a:r>
              <a:rPr lang="en-GB" dirty="0" err="1"/>
              <a:t>Riduzione</a:t>
            </a:r>
            <a:r>
              <a:rPr lang="en-GB" dirty="0"/>
              <a:t> </a:t>
            </a:r>
            <a:r>
              <a:rPr lang="en-GB" dirty="0" err="1"/>
              <a:t>dell'estrazione</a:t>
            </a:r>
            <a:r>
              <a:rPr lang="en-GB" dirty="0"/>
              <a:t> di </a:t>
            </a:r>
            <a:r>
              <a:rPr lang="en-GB" dirty="0" err="1"/>
              <a:t>acqua</a:t>
            </a:r>
            <a:r>
              <a:rPr lang="en-GB" dirty="0"/>
              <a:t> dolce e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sostenibile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Riduzione</a:t>
            </a:r>
            <a:r>
              <a:rPr lang="en-GB" dirty="0"/>
              <a:t> </a:t>
            </a:r>
            <a:r>
              <a:rPr lang="en-GB" dirty="0" err="1"/>
              <a:t>dell'Inquinamento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Protezione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Ecosistemi</a:t>
            </a:r>
            <a:r>
              <a:rPr lang="en-GB" dirty="0"/>
              <a:t>: </a:t>
            </a:r>
            <a:r>
              <a:rPr lang="en-GB" dirty="0" err="1"/>
              <a:t>Conservazione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biodiversità</a:t>
            </a:r>
            <a:r>
              <a:rPr lang="en-GB" dirty="0"/>
              <a:t> e </a:t>
            </a:r>
            <a:r>
              <a:rPr lang="en-GB" dirty="0" err="1"/>
              <a:t>degli</a:t>
            </a:r>
            <a:r>
              <a:rPr lang="en-GB" dirty="0"/>
              <a:t> habitat.</a:t>
            </a:r>
          </a:p>
          <a:p>
            <a:pPr lvl="1"/>
            <a:r>
              <a:rPr lang="en-GB" dirty="0" err="1"/>
              <a:t>Resilienza</a:t>
            </a:r>
            <a:r>
              <a:rPr lang="en-GB" dirty="0"/>
              <a:t> </a:t>
            </a:r>
            <a:r>
              <a:rPr lang="en-GB" dirty="0" err="1"/>
              <a:t>Climatica</a:t>
            </a:r>
            <a:r>
              <a:rPr lang="en-GB" dirty="0"/>
              <a:t>: </a:t>
            </a:r>
            <a:r>
              <a:rPr lang="en-GB" dirty="0" err="1"/>
              <a:t>Adattamento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scarsità</a:t>
            </a:r>
            <a:r>
              <a:rPr lang="en-GB" dirty="0"/>
              <a:t> </a:t>
            </a:r>
            <a:r>
              <a:rPr lang="en-GB" dirty="0" err="1"/>
              <a:t>d'acqua</a:t>
            </a:r>
            <a:r>
              <a:rPr lang="en-GB" dirty="0"/>
              <a:t> e </a:t>
            </a:r>
            <a:r>
              <a:rPr lang="en-GB" dirty="0" err="1"/>
              <a:t>mitigazione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impatti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cambiamenti</a:t>
            </a:r>
            <a:r>
              <a:rPr lang="en-GB" dirty="0"/>
              <a:t> </a:t>
            </a:r>
            <a:r>
              <a:rPr lang="en-GB" dirty="0" err="1"/>
              <a:t>climatici</a:t>
            </a:r>
            <a:r>
              <a:rPr lang="en-GB" dirty="0"/>
              <a:t>.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Vantaggi</a:t>
            </a:r>
            <a:r>
              <a:rPr lang="en-GB" b="1" dirty="0"/>
              <a:t> Economici: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Risparmio</a:t>
            </a:r>
            <a:r>
              <a:rPr lang="en-GB" dirty="0"/>
              <a:t> sui </a:t>
            </a:r>
            <a:r>
              <a:rPr lang="en-GB" dirty="0" err="1"/>
              <a:t>Costi</a:t>
            </a:r>
            <a:r>
              <a:rPr lang="en-GB" dirty="0"/>
              <a:t>: </a:t>
            </a:r>
            <a:r>
              <a:rPr lang="en-GB" dirty="0" err="1"/>
              <a:t>Riduzione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spese</a:t>
            </a:r>
            <a:r>
              <a:rPr lang="en-GB" dirty="0"/>
              <a:t> per </a:t>
            </a:r>
            <a:r>
              <a:rPr lang="en-GB" dirty="0" err="1"/>
              <a:t>l'approvvigionamento</a:t>
            </a:r>
            <a:r>
              <a:rPr lang="en-GB" dirty="0"/>
              <a:t> e lo </a:t>
            </a:r>
            <a:r>
              <a:rPr lang="en-GB" dirty="0" err="1"/>
              <a:t>scarico</a:t>
            </a:r>
            <a:r>
              <a:rPr lang="en-GB" dirty="0"/>
              <a:t> </a:t>
            </a:r>
            <a:r>
              <a:rPr lang="en-GB" dirty="0" err="1"/>
              <a:t>dell'acqua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Investimento</a:t>
            </a:r>
            <a:r>
              <a:rPr lang="en-GB" dirty="0"/>
              <a:t> di </a:t>
            </a:r>
            <a:r>
              <a:rPr lang="en-GB" dirty="0" err="1"/>
              <a:t>Capitale</a:t>
            </a:r>
            <a:r>
              <a:rPr lang="en-GB" dirty="0"/>
              <a:t>: </a:t>
            </a:r>
            <a:r>
              <a:rPr lang="en-GB" dirty="0" err="1"/>
              <a:t>Aumento</a:t>
            </a:r>
            <a:r>
              <a:rPr lang="en-GB" dirty="0"/>
              <a:t> del </a:t>
            </a:r>
            <a:r>
              <a:rPr lang="en-GB" dirty="0" err="1"/>
              <a:t>valore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asset e accesso ai </a:t>
            </a:r>
            <a:r>
              <a:rPr lang="en-GB" dirty="0" err="1"/>
              <a:t>finanziamenti</a:t>
            </a:r>
            <a:r>
              <a:rPr lang="en-GB" dirty="0"/>
              <a:t> </a:t>
            </a:r>
            <a:r>
              <a:rPr lang="en-GB" dirty="0" err="1"/>
              <a:t>verdi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Competitività</a:t>
            </a:r>
            <a:r>
              <a:rPr lang="en-GB" dirty="0"/>
              <a:t> di Mercato: </a:t>
            </a:r>
            <a:r>
              <a:rPr lang="en-GB" dirty="0" err="1"/>
              <a:t>Miglioramento</a:t>
            </a:r>
            <a:r>
              <a:rPr lang="en-GB" dirty="0"/>
              <a:t> </a:t>
            </a:r>
            <a:r>
              <a:rPr lang="en-GB" dirty="0" err="1"/>
              <a:t>dell'immagine</a:t>
            </a:r>
            <a:r>
              <a:rPr lang="en-GB" dirty="0"/>
              <a:t> </a:t>
            </a:r>
            <a:r>
              <a:rPr lang="en-GB" dirty="0" err="1"/>
              <a:t>aziendale</a:t>
            </a:r>
            <a:r>
              <a:rPr lang="en-GB" dirty="0"/>
              <a:t> e </a:t>
            </a:r>
            <a:r>
              <a:rPr lang="en-GB" dirty="0" err="1"/>
              <a:t>attrattiva</a:t>
            </a:r>
            <a:r>
              <a:rPr lang="en-GB" dirty="0"/>
              <a:t> per </a:t>
            </a:r>
            <a:r>
              <a:rPr lang="en-GB" dirty="0" err="1"/>
              <a:t>clienti</a:t>
            </a:r>
            <a:r>
              <a:rPr lang="en-GB" dirty="0"/>
              <a:t> e </a:t>
            </a:r>
            <a:r>
              <a:rPr lang="en-GB" dirty="0" err="1"/>
              <a:t>investitori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Vantaggi</a:t>
            </a:r>
            <a:r>
              <a:rPr lang="en-GB" b="1" dirty="0"/>
              <a:t> </a:t>
            </a:r>
            <a:r>
              <a:rPr lang="en-GB" b="1" dirty="0" err="1"/>
              <a:t>Sociali</a:t>
            </a:r>
            <a:r>
              <a:rPr lang="en-GB" b="1" dirty="0"/>
              <a:t>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Riduce</a:t>
            </a:r>
            <a:r>
              <a:rPr lang="en-GB" dirty="0"/>
              <a:t> il </a:t>
            </a:r>
            <a:r>
              <a:rPr lang="en-GB" dirty="0" err="1"/>
              <a:t>rischio</a:t>
            </a:r>
            <a:r>
              <a:rPr lang="en-GB" dirty="0"/>
              <a:t> di </a:t>
            </a:r>
            <a:r>
              <a:rPr lang="en-GB" dirty="0" err="1"/>
              <a:t>malattie</a:t>
            </a:r>
            <a:r>
              <a:rPr lang="en-GB" dirty="0"/>
              <a:t> </a:t>
            </a:r>
            <a:r>
              <a:rPr lang="en-GB" dirty="0" err="1"/>
              <a:t>trasmesse</a:t>
            </a:r>
            <a:r>
              <a:rPr lang="en-GB" dirty="0"/>
              <a:t> </a:t>
            </a:r>
            <a:r>
              <a:rPr lang="en-GB" dirty="0" err="1"/>
              <a:t>dall'acqua</a:t>
            </a:r>
            <a:r>
              <a:rPr lang="en-GB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9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>
            <a:normAutofit/>
          </a:bodyPr>
          <a:lstStyle/>
          <a:p>
            <a:r>
              <a:rPr lang="en-GB" sz="2000" dirty="0" err="1"/>
              <a:t>Sfide</a:t>
            </a:r>
            <a:r>
              <a:rPr lang="en-GB" sz="2000" dirty="0"/>
              <a:t> del </a:t>
            </a:r>
            <a:r>
              <a:rPr lang="en-GB" sz="2000" dirty="0" err="1"/>
              <a:t>Riutilizzo</a:t>
            </a:r>
            <a:r>
              <a:rPr lang="en-GB" sz="2000" dirty="0"/>
              <a:t> </a:t>
            </a:r>
            <a:r>
              <a:rPr lang="en-GB" sz="2000" dirty="0" err="1"/>
              <a:t>Industriale</a:t>
            </a:r>
            <a:r>
              <a:rPr lang="en-GB" sz="2000" dirty="0"/>
              <a:t> </a:t>
            </a:r>
            <a:r>
              <a:rPr lang="en-GB" sz="2000" dirty="0" err="1"/>
              <a:t>dell'Acqua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err="1"/>
              <a:t>Sfide</a:t>
            </a:r>
            <a:r>
              <a:rPr lang="en-GB" b="1" dirty="0"/>
              <a:t> </a:t>
            </a:r>
            <a:r>
              <a:rPr lang="en-GB" b="1" dirty="0" err="1"/>
              <a:t>Tecniche</a:t>
            </a:r>
            <a:r>
              <a:rPr lang="en-GB" b="1" dirty="0"/>
              <a:t>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Variabilità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Qualità</a:t>
            </a:r>
            <a:r>
              <a:rPr lang="en-GB" dirty="0"/>
              <a:t>: </a:t>
            </a:r>
            <a:r>
              <a:rPr lang="en-GB" dirty="0" err="1"/>
              <a:t>Composizione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acque</a:t>
            </a:r>
            <a:r>
              <a:rPr lang="en-GB" dirty="0"/>
              <a:t> </a:t>
            </a:r>
            <a:r>
              <a:rPr lang="en-GB" dirty="0" err="1"/>
              <a:t>reflue</a:t>
            </a:r>
            <a:r>
              <a:rPr lang="en-GB" dirty="0"/>
              <a:t> </a:t>
            </a:r>
            <a:r>
              <a:rPr lang="en-GB" dirty="0" err="1"/>
              <a:t>industriali</a:t>
            </a:r>
            <a:r>
              <a:rPr lang="en-GB" dirty="0"/>
              <a:t> </a:t>
            </a:r>
            <a:r>
              <a:rPr lang="en-GB" dirty="0" err="1"/>
              <a:t>molto</a:t>
            </a:r>
            <a:r>
              <a:rPr lang="en-GB" dirty="0"/>
              <a:t> </a:t>
            </a:r>
            <a:r>
              <a:rPr lang="en-GB" dirty="0" err="1"/>
              <a:t>variabile</a:t>
            </a:r>
            <a:r>
              <a:rPr lang="en-GB" dirty="0"/>
              <a:t> quale </a:t>
            </a:r>
            <a:r>
              <a:rPr lang="it-IT" dirty="0"/>
              <a:t>complica </a:t>
            </a:r>
            <a:r>
              <a:rPr lang="en-GB" dirty="0" err="1"/>
              <a:t>rimozione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Contaminanti</a:t>
            </a:r>
            <a:endParaRPr lang="en-GB" dirty="0"/>
          </a:p>
          <a:p>
            <a:pPr marL="0" indent="0">
              <a:buNone/>
            </a:pPr>
            <a:r>
              <a:rPr lang="en-GB" b="1" dirty="0" err="1"/>
              <a:t>Sfide</a:t>
            </a:r>
            <a:r>
              <a:rPr lang="en-GB" b="1" dirty="0"/>
              <a:t> </a:t>
            </a:r>
            <a:r>
              <a:rPr lang="en-GB" b="1" dirty="0" err="1"/>
              <a:t>Economiche</a:t>
            </a:r>
            <a:r>
              <a:rPr lang="en-GB" b="1" dirty="0"/>
              <a:t>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Ritorno</a:t>
            </a:r>
            <a:r>
              <a:rPr lang="en-GB" dirty="0"/>
              <a:t> </a:t>
            </a:r>
            <a:r>
              <a:rPr lang="en-GB" dirty="0" err="1"/>
              <a:t>sull'Investimento</a:t>
            </a:r>
            <a:r>
              <a:rPr lang="en-GB" dirty="0"/>
              <a:t> (ROI): Difficile </a:t>
            </a:r>
            <a:r>
              <a:rPr lang="en-GB" dirty="0" err="1"/>
              <a:t>dimostrare</a:t>
            </a:r>
            <a:r>
              <a:rPr lang="en-GB" dirty="0"/>
              <a:t> il ROI, </a:t>
            </a:r>
            <a:r>
              <a:rPr lang="en-GB" dirty="0" err="1"/>
              <a:t>specialmente</a:t>
            </a:r>
            <a:r>
              <a:rPr lang="en-GB" dirty="0"/>
              <a:t> in </a:t>
            </a:r>
            <a:r>
              <a:rPr lang="en-GB" dirty="0" err="1"/>
              <a:t>regioni</a:t>
            </a:r>
            <a:r>
              <a:rPr lang="en-GB" dirty="0"/>
              <a:t> con </a:t>
            </a:r>
            <a:r>
              <a:rPr lang="en-GB" dirty="0" err="1"/>
              <a:t>acqua</a:t>
            </a:r>
            <a:r>
              <a:rPr lang="en-GB" dirty="0"/>
              <a:t> a basso </a:t>
            </a:r>
            <a:r>
              <a:rPr lang="en-GB" dirty="0" err="1"/>
              <a:t>costo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b="1" dirty="0" err="1"/>
              <a:t>Sfide</a:t>
            </a:r>
            <a:r>
              <a:rPr lang="en-GB" b="1" dirty="0"/>
              <a:t> Normative: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Conformità</a:t>
            </a:r>
            <a:r>
              <a:rPr lang="en-GB" dirty="0"/>
              <a:t> </a:t>
            </a:r>
            <a:r>
              <a:rPr lang="en-GB" dirty="0" err="1"/>
              <a:t>agli</a:t>
            </a:r>
            <a:r>
              <a:rPr lang="en-GB" dirty="0"/>
              <a:t> Standard: </a:t>
            </a:r>
            <a:r>
              <a:rPr lang="en-GB" dirty="0" err="1"/>
              <a:t>Necessità</a:t>
            </a:r>
            <a:r>
              <a:rPr lang="en-GB" dirty="0"/>
              <a:t> di </a:t>
            </a:r>
            <a:r>
              <a:rPr lang="en-GB" dirty="0" err="1"/>
              <a:t>rispettare</a:t>
            </a:r>
            <a:r>
              <a:rPr lang="en-GB" dirty="0"/>
              <a:t> rigidi standard di </a:t>
            </a:r>
            <a:r>
              <a:rPr lang="en-GB" dirty="0" err="1"/>
              <a:t>qualità</a:t>
            </a:r>
            <a:r>
              <a:rPr lang="en-GB" dirty="0"/>
              <a:t> </a:t>
            </a:r>
            <a:r>
              <a:rPr lang="en-GB" dirty="0" err="1"/>
              <a:t>dell'acqua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b="1" dirty="0" err="1"/>
              <a:t>Sfide</a:t>
            </a:r>
            <a:r>
              <a:rPr lang="en-GB" b="1" dirty="0"/>
              <a:t> </a:t>
            </a:r>
            <a:r>
              <a:rPr lang="en-GB" b="1" dirty="0" err="1"/>
              <a:t>Sociali</a:t>
            </a:r>
            <a:r>
              <a:rPr lang="en-GB" b="1" dirty="0"/>
              <a:t>:</a:t>
            </a:r>
            <a:endParaRPr lang="en-GB" dirty="0"/>
          </a:p>
          <a:p>
            <a:pPr lvl="1"/>
            <a:r>
              <a:rPr lang="en-GB" dirty="0" err="1"/>
              <a:t>Percezione</a:t>
            </a:r>
            <a:r>
              <a:rPr lang="en-GB" dirty="0"/>
              <a:t> </a:t>
            </a:r>
            <a:r>
              <a:rPr lang="en-GB" dirty="0" err="1"/>
              <a:t>Pubblica</a:t>
            </a:r>
            <a:r>
              <a:rPr lang="en-GB" dirty="0"/>
              <a:t>: </a:t>
            </a:r>
            <a:r>
              <a:rPr lang="en-GB" dirty="0" err="1"/>
              <a:t>Resistenza</a:t>
            </a:r>
            <a:r>
              <a:rPr lang="en-GB" dirty="0"/>
              <a:t> </a:t>
            </a:r>
            <a:r>
              <a:rPr lang="en-GB" dirty="0" err="1"/>
              <a:t>all'uso</a:t>
            </a:r>
            <a:r>
              <a:rPr lang="en-GB" dirty="0"/>
              <a:t> di </a:t>
            </a:r>
            <a:r>
              <a:rPr lang="en-GB" dirty="0" err="1"/>
              <a:t>acqua</a:t>
            </a:r>
            <a:r>
              <a:rPr lang="en-GB" dirty="0"/>
              <a:t> </a:t>
            </a:r>
            <a:r>
              <a:rPr lang="en-GB" dirty="0" err="1"/>
              <a:t>riciclata</a:t>
            </a:r>
            <a:r>
              <a:rPr lang="en-GB" dirty="0"/>
              <a:t>.</a:t>
            </a:r>
          </a:p>
          <a:p>
            <a:pPr lvl="1"/>
            <a:endParaRPr lang="en-GB" b="1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9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>
            <a:normAutofit/>
          </a:bodyPr>
          <a:lstStyle/>
          <a:p>
            <a:r>
              <a:rPr lang="en-GB" sz="2000" dirty="0"/>
              <a:t>Le </a:t>
            </a:r>
            <a:r>
              <a:rPr lang="en-GB" sz="2000" dirty="0" err="1"/>
              <a:t>acque</a:t>
            </a:r>
            <a:r>
              <a:rPr lang="en-GB" sz="2000" dirty="0"/>
              <a:t> </a:t>
            </a:r>
            <a:r>
              <a:rPr lang="en-GB" sz="2000" dirty="0" err="1"/>
              <a:t>reflue</a:t>
            </a:r>
            <a:r>
              <a:rPr lang="en-GB" sz="2000" dirty="0"/>
              <a:t> </a:t>
            </a:r>
            <a:r>
              <a:rPr lang="en-GB" sz="2000" dirty="0" err="1"/>
              <a:t>industriali</a:t>
            </a:r>
            <a:r>
              <a:rPr lang="en-GB" sz="2000" dirty="0"/>
              <a:t> </a:t>
            </a:r>
            <a:r>
              <a:rPr lang="en-GB" sz="2000" dirty="0" err="1"/>
              <a:t>possono</a:t>
            </a:r>
            <a:r>
              <a:rPr lang="en-GB" sz="2000" dirty="0"/>
              <a:t> </a:t>
            </a:r>
            <a:r>
              <a:rPr lang="en-GB" sz="2000" dirty="0" err="1"/>
              <a:t>essere</a:t>
            </a:r>
            <a:r>
              <a:rPr lang="en-GB" sz="2000" dirty="0"/>
              <a:t> </a:t>
            </a:r>
            <a:r>
              <a:rPr lang="en-GB" sz="2000" dirty="0" err="1"/>
              <a:t>riutilizzate</a:t>
            </a:r>
            <a:r>
              <a:rPr lang="en-GB" sz="2000" dirty="0"/>
              <a:t> come </a:t>
            </a:r>
            <a:r>
              <a:rPr lang="en-GB" sz="2000" dirty="0" err="1"/>
              <a:t>acqua</a:t>
            </a:r>
            <a:r>
              <a:rPr lang="en-GB" sz="2000" dirty="0"/>
              <a:t> al punto di </a:t>
            </a:r>
            <a:r>
              <a:rPr lang="en-GB" sz="2000" dirty="0" err="1"/>
              <a:t>utilizzo</a:t>
            </a:r>
            <a:r>
              <a:rPr lang="en-GB" sz="2000" dirty="0"/>
              <a:t> (POU) con </a:t>
            </a:r>
            <a:r>
              <a:rPr lang="en-GB" sz="2000" dirty="0" err="1"/>
              <a:t>vantaggi</a:t>
            </a:r>
            <a:r>
              <a:rPr lang="en-GB" sz="2000" dirty="0"/>
              <a:t> </a:t>
            </a:r>
            <a:r>
              <a:rPr lang="en-GB" sz="2000" dirty="0" err="1"/>
              <a:t>ambientali</a:t>
            </a:r>
            <a:r>
              <a:rPr lang="en-GB" sz="2000" dirty="0"/>
              <a:t>, economici e </a:t>
            </a:r>
            <a:r>
              <a:rPr lang="en-GB" sz="2000" dirty="0" err="1"/>
              <a:t>sociali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Filtrazione</a:t>
            </a:r>
            <a:r>
              <a:rPr lang="en-GB" b="1" dirty="0"/>
              <a:t> a Membrana </a:t>
            </a:r>
            <a:r>
              <a:rPr lang="en-GB" b="1" dirty="0" err="1"/>
              <a:t>SiC</a:t>
            </a:r>
            <a:r>
              <a:rPr lang="en-GB" dirty="0"/>
              <a:t>: </a:t>
            </a:r>
            <a:r>
              <a:rPr lang="en-GB" dirty="0" err="1"/>
              <a:t>nanofiltrazione</a:t>
            </a:r>
            <a:r>
              <a:rPr lang="en-GB" dirty="0"/>
              <a:t>, </a:t>
            </a:r>
          </a:p>
          <a:p>
            <a:pPr lvl="1"/>
            <a:r>
              <a:rPr lang="en-GB" dirty="0" err="1"/>
              <a:t>Rimuove</a:t>
            </a:r>
            <a:r>
              <a:rPr lang="en-GB" dirty="0"/>
              <a:t> </a:t>
            </a:r>
            <a:r>
              <a:rPr lang="en-GB" dirty="0" err="1"/>
              <a:t>particelle</a:t>
            </a:r>
            <a:r>
              <a:rPr lang="en-GB" dirty="0"/>
              <a:t>, </a:t>
            </a:r>
            <a:r>
              <a:rPr lang="en-GB" dirty="0" err="1"/>
              <a:t>microrganismi</a:t>
            </a:r>
            <a:r>
              <a:rPr lang="en-GB" dirty="0"/>
              <a:t> e </a:t>
            </a:r>
            <a:r>
              <a:rPr lang="en-GB" dirty="0" err="1"/>
              <a:t>sostanze</a:t>
            </a:r>
            <a:r>
              <a:rPr lang="en-GB" dirty="0"/>
              <a:t> </a:t>
            </a:r>
            <a:r>
              <a:rPr lang="en-GB" dirty="0" err="1"/>
              <a:t>disciolte</a:t>
            </a:r>
            <a:r>
              <a:rPr lang="en-GB" dirty="0"/>
              <a:t> con membrane in </a:t>
            </a:r>
            <a:r>
              <a:rPr lang="en-GB" dirty="0" err="1"/>
              <a:t>carburo</a:t>
            </a:r>
            <a:r>
              <a:rPr lang="en-GB" dirty="0"/>
              <a:t> di </a:t>
            </a:r>
            <a:r>
              <a:rPr lang="en-GB" dirty="0" err="1"/>
              <a:t>silicio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AOPs</a:t>
            </a:r>
            <a:r>
              <a:rPr lang="en-GB" dirty="0"/>
              <a:t>: </a:t>
            </a:r>
            <a:r>
              <a:rPr lang="en-GB" dirty="0" err="1"/>
              <a:t>Tecniche</a:t>
            </a:r>
            <a:r>
              <a:rPr lang="en-GB" dirty="0"/>
              <a:t>: </a:t>
            </a:r>
            <a:r>
              <a:rPr lang="en-GB" dirty="0" err="1"/>
              <a:t>Ozonizzazione</a:t>
            </a:r>
            <a:r>
              <a:rPr lang="en-GB" dirty="0"/>
              <a:t>, </a:t>
            </a:r>
            <a:r>
              <a:rPr lang="en-GB" dirty="0" err="1"/>
              <a:t>reazioni</a:t>
            </a:r>
            <a:r>
              <a:rPr lang="en-GB" dirty="0"/>
              <a:t> di Fenton, UV/H2O2.</a:t>
            </a:r>
          </a:p>
          <a:p>
            <a:pPr lvl="1"/>
            <a:r>
              <a:rPr lang="en-GB" dirty="0" err="1"/>
              <a:t>Degrada</a:t>
            </a:r>
            <a:r>
              <a:rPr lang="en-GB" dirty="0"/>
              <a:t> </a:t>
            </a:r>
            <a:r>
              <a:rPr lang="en-GB" dirty="0" err="1"/>
              <a:t>inquinanti</a:t>
            </a:r>
            <a:r>
              <a:rPr lang="en-GB" dirty="0"/>
              <a:t> </a:t>
            </a:r>
            <a:r>
              <a:rPr lang="en-GB" dirty="0" err="1"/>
              <a:t>organici</a:t>
            </a:r>
            <a:r>
              <a:rPr lang="en-GB" dirty="0"/>
              <a:t> </a:t>
            </a:r>
            <a:r>
              <a:rPr lang="en-GB" dirty="0" err="1"/>
              <a:t>complessi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CDI</a:t>
            </a:r>
            <a:r>
              <a:rPr lang="en-GB" dirty="0" err="1"/>
              <a:t>:Processo</a:t>
            </a:r>
            <a:r>
              <a:rPr lang="en-GB" dirty="0"/>
              <a:t> </a:t>
            </a:r>
            <a:r>
              <a:rPr lang="en-GB" dirty="0" err="1"/>
              <a:t>elettrostatico</a:t>
            </a:r>
            <a:r>
              <a:rPr lang="en-GB" dirty="0"/>
              <a:t> per la </a:t>
            </a:r>
            <a:r>
              <a:rPr lang="en-GB" dirty="0" err="1"/>
              <a:t>desalinizzazione</a:t>
            </a:r>
            <a:r>
              <a:rPr lang="en-GB" dirty="0"/>
              <a:t> e </a:t>
            </a:r>
            <a:r>
              <a:rPr lang="en-GB" dirty="0" err="1"/>
              <a:t>demineralizzazione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Efficienza</a:t>
            </a:r>
            <a:r>
              <a:rPr lang="en-GB" dirty="0"/>
              <a:t> </a:t>
            </a:r>
            <a:r>
              <a:rPr lang="en-GB" dirty="0" err="1"/>
              <a:t>energetica</a:t>
            </a:r>
            <a:r>
              <a:rPr lang="en-GB" dirty="0"/>
              <a:t>, </a:t>
            </a:r>
            <a:r>
              <a:rPr lang="en-GB" dirty="0" err="1"/>
              <a:t>costi</a:t>
            </a:r>
            <a:r>
              <a:rPr lang="en-GB" dirty="0"/>
              <a:t> </a:t>
            </a:r>
            <a:r>
              <a:rPr lang="en-GB" dirty="0" err="1"/>
              <a:t>ridotti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Reattori</a:t>
            </a:r>
            <a:r>
              <a:rPr lang="en-GB" b="1" dirty="0"/>
              <a:t> </a:t>
            </a:r>
            <a:r>
              <a:rPr lang="en-GB" b="1" dirty="0" err="1"/>
              <a:t>Fotocatalitici</a:t>
            </a:r>
            <a:r>
              <a:rPr lang="en-GB" dirty="0"/>
              <a:t>: </a:t>
            </a:r>
            <a:r>
              <a:rPr lang="en-GB" dirty="0" err="1"/>
              <a:t>Utilizzo</a:t>
            </a:r>
            <a:r>
              <a:rPr lang="en-GB" dirty="0"/>
              <a:t> di TiO2 sotto luce UV per </a:t>
            </a:r>
            <a:r>
              <a:rPr lang="en-GB" dirty="0" err="1"/>
              <a:t>degradare</a:t>
            </a:r>
            <a:r>
              <a:rPr lang="en-GB" dirty="0"/>
              <a:t> </a:t>
            </a:r>
            <a:r>
              <a:rPr lang="en-GB" dirty="0" err="1"/>
              <a:t>contaminanti</a:t>
            </a:r>
            <a:r>
              <a:rPr lang="en-GB" dirty="0"/>
              <a:t> </a:t>
            </a:r>
            <a:r>
              <a:rPr lang="en-GB" dirty="0" err="1"/>
              <a:t>organici</a:t>
            </a:r>
            <a:r>
              <a:rPr lang="en-GB" dirty="0"/>
              <a:t>.</a:t>
            </a:r>
          </a:p>
          <a:p>
            <a:r>
              <a:rPr lang="en-GB" b="1" dirty="0"/>
              <a:t>IoT e </a:t>
            </a:r>
            <a:r>
              <a:rPr lang="en-GB" b="1" dirty="0" err="1"/>
              <a:t>Sensori</a:t>
            </a:r>
            <a:r>
              <a:rPr lang="en-GB" b="1" dirty="0"/>
              <a:t> </a:t>
            </a:r>
            <a:r>
              <a:rPr lang="en-GB" b="1" dirty="0" err="1"/>
              <a:t>Intelligenti</a:t>
            </a:r>
            <a:r>
              <a:rPr lang="en-GB" dirty="0"/>
              <a:t>: </a:t>
            </a:r>
            <a:r>
              <a:rPr lang="en-GB" dirty="0" err="1"/>
              <a:t>Monitoraggio</a:t>
            </a:r>
            <a:r>
              <a:rPr lang="en-GB" dirty="0"/>
              <a:t> in tempo </a:t>
            </a:r>
            <a:r>
              <a:rPr lang="en-GB" dirty="0" err="1"/>
              <a:t>reale</a:t>
            </a:r>
            <a:r>
              <a:rPr lang="en-GB" dirty="0"/>
              <a:t>.</a:t>
            </a:r>
          </a:p>
          <a:p>
            <a:r>
              <a:rPr lang="en-GB" b="1" dirty="0"/>
              <a:t>AI e Machine Learning</a:t>
            </a:r>
            <a:r>
              <a:rPr lang="en-GB" dirty="0"/>
              <a:t>: </a:t>
            </a:r>
            <a:r>
              <a:rPr lang="en-GB" dirty="0" err="1"/>
              <a:t>Manutenzione</a:t>
            </a:r>
            <a:r>
              <a:rPr lang="en-GB" dirty="0"/>
              <a:t> </a:t>
            </a:r>
            <a:r>
              <a:rPr lang="en-GB" dirty="0" err="1"/>
              <a:t>predittiva</a:t>
            </a:r>
            <a:r>
              <a:rPr lang="en-GB" dirty="0"/>
              <a:t> e </a:t>
            </a:r>
            <a:r>
              <a:rPr lang="en-GB" dirty="0" err="1"/>
              <a:t>ottimizzazione</a:t>
            </a:r>
            <a:r>
              <a:rPr lang="en-GB" dirty="0"/>
              <a:t>.</a:t>
            </a:r>
            <a:endParaRPr lang="en-GB" b="1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127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Regolamenti</a:t>
            </a:r>
            <a:r>
              <a:rPr lang="en-GB" dirty="0"/>
              <a:t> UE </a:t>
            </a:r>
            <a:r>
              <a:rPr lang="en-GB" dirty="0" err="1"/>
              <a:t>Rilevanti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Spingono</a:t>
            </a:r>
            <a:r>
              <a:rPr lang="en-GB" dirty="0"/>
              <a:t> le </a:t>
            </a:r>
            <a:r>
              <a:rPr lang="en-GB" dirty="0" err="1"/>
              <a:t>Industrie</a:t>
            </a:r>
            <a:r>
              <a:rPr lang="en-GB" dirty="0"/>
              <a:t> a </a:t>
            </a:r>
            <a:r>
              <a:rPr lang="en-GB" dirty="0" err="1"/>
              <a:t>Ridurre</a:t>
            </a:r>
            <a:r>
              <a:rPr lang="en-GB" dirty="0"/>
              <a:t> il </a:t>
            </a:r>
            <a:r>
              <a:rPr lang="en-GB" dirty="0" err="1"/>
              <a:t>Consumo</a:t>
            </a:r>
            <a:r>
              <a:rPr lang="en-GB" dirty="0"/>
              <a:t> di </a:t>
            </a:r>
            <a:r>
              <a:rPr lang="en-GB" dirty="0" err="1"/>
              <a:t>Acqua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F0BAD-53C2-6FEE-7DF4-99459CC9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20488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CSRD (</a:t>
            </a:r>
            <a:r>
              <a:rPr lang="en-GB" b="1" dirty="0" err="1"/>
              <a:t>Direttiva</a:t>
            </a:r>
            <a:r>
              <a:rPr lang="en-GB" b="1" dirty="0"/>
              <a:t> </a:t>
            </a:r>
            <a:r>
              <a:rPr lang="en-GB" b="1" dirty="0" err="1"/>
              <a:t>sulla</a:t>
            </a:r>
            <a:r>
              <a:rPr lang="en-GB" b="1" dirty="0"/>
              <a:t> </a:t>
            </a:r>
            <a:r>
              <a:rPr lang="en-GB" b="1" dirty="0" err="1"/>
              <a:t>Rendicontazione</a:t>
            </a:r>
            <a:r>
              <a:rPr lang="en-GB" b="1" dirty="0"/>
              <a:t> di </a:t>
            </a:r>
            <a:r>
              <a:rPr lang="en-GB" b="1" dirty="0" err="1"/>
              <a:t>Sostenibilità</a:t>
            </a:r>
            <a:r>
              <a:rPr lang="en-GB" b="1" dirty="0"/>
              <a:t> </a:t>
            </a:r>
            <a:r>
              <a:rPr lang="en-GB" b="1" dirty="0" err="1"/>
              <a:t>delle</a:t>
            </a:r>
            <a:r>
              <a:rPr lang="en-GB" b="1" dirty="0"/>
              <a:t> </a:t>
            </a:r>
            <a:r>
              <a:rPr lang="en-GB" b="1" dirty="0" err="1"/>
              <a:t>Imprese</a:t>
            </a:r>
            <a:r>
              <a:rPr lang="en-GB" b="1" dirty="0"/>
              <a:t>)</a:t>
            </a:r>
            <a:r>
              <a:rPr lang="en-GB" dirty="0"/>
              <a:t>: </a:t>
            </a:r>
            <a:r>
              <a:rPr lang="en-GB" dirty="0" err="1"/>
              <a:t>Richiede</a:t>
            </a:r>
            <a:r>
              <a:rPr lang="en-GB" dirty="0"/>
              <a:t> alle </a:t>
            </a:r>
            <a:r>
              <a:rPr lang="en-GB" dirty="0" err="1"/>
              <a:t>aziende</a:t>
            </a:r>
            <a:r>
              <a:rPr lang="en-GB" dirty="0"/>
              <a:t> di </a:t>
            </a:r>
            <a:r>
              <a:rPr lang="en-GB" dirty="0" err="1"/>
              <a:t>divulgare</a:t>
            </a:r>
            <a:r>
              <a:rPr lang="en-GB" dirty="0"/>
              <a:t> </a:t>
            </a:r>
            <a:r>
              <a:rPr lang="en-GB" dirty="0" err="1"/>
              <a:t>informazioni</a:t>
            </a:r>
            <a:r>
              <a:rPr lang="en-GB" dirty="0"/>
              <a:t> </a:t>
            </a:r>
            <a:r>
              <a:rPr lang="en-GB" dirty="0" err="1"/>
              <a:t>sulla</a:t>
            </a:r>
            <a:r>
              <a:rPr lang="en-GB" dirty="0"/>
              <a:t> </a:t>
            </a:r>
            <a:r>
              <a:rPr lang="en-GB" dirty="0" err="1"/>
              <a:t>sostenibilità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Obbligatorio</a:t>
            </a:r>
            <a:r>
              <a:rPr lang="en-GB" b="1" dirty="0"/>
              <a:t> per</a:t>
            </a:r>
            <a:r>
              <a:rPr lang="en-GB" dirty="0"/>
              <a:t>:</a:t>
            </a:r>
            <a:r>
              <a:rPr lang="en-GB" b="1" dirty="0"/>
              <a:t>2024</a:t>
            </a:r>
            <a:r>
              <a:rPr lang="en-GB" dirty="0"/>
              <a:t>: </a:t>
            </a:r>
            <a:r>
              <a:rPr lang="en-GB" dirty="0" err="1"/>
              <a:t>Politiche</a:t>
            </a:r>
            <a:r>
              <a:rPr lang="en-GB" dirty="0"/>
              <a:t> </a:t>
            </a:r>
            <a:r>
              <a:rPr lang="en-GB" dirty="0" err="1"/>
              <a:t>dell'UE</a:t>
            </a:r>
            <a:r>
              <a:rPr lang="en-GB" dirty="0"/>
              <a:t> con </a:t>
            </a:r>
            <a:r>
              <a:rPr lang="en-GB" dirty="0" err="1"/>
              <a:t>più</a:t>
            </a:r>
            <a:r>
              <a:rPr lang="en-GB" dirty="0"/>
              <a:t> di 500 </a:t>
            </a:r>
            <a:r>
              <a:rPr lang="en-GB" dirty="0" err="1"/>
              <a:t>dipendenti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2025</a:t>
            </a:r>
            <a:r>
              <a:rPr lang="en-GB" dirty="0"/>
              <a:t>: </a:t>
            </a:r>
            <a:r>
              <a:rPr lang="en-GB" dirty="0" err="1"/>
              <a:t>Aziende</a:t>
            </a:r>
            <a:r>
              <a:rPr lang="en-GB" dirty="0"/>
              <a:t> </a:t>
            </a:r>
            <a:r>
              <a:rPr lang="en-GB" dirty="0" err="1"/>
              <a:t>nell'UE</a:t>
            </a:r>
            <a:r>
              <a:rPr lang="en-GB" dirty="0"/>
              <a:t> con </a:t>
            </a:r>
            <a:r>
              <a:rPr lang="en-GB" dirty="0" err="1"/>
              <a:t>più</a:t>
            </a:r>
            <a:r>
              <a:rPr lang="en-GB" dirty="0"/>
              <a:t> di 250 </a:t>
            </a:r>
            <a:r>
              <a:rPr lang="en-GB" dirty="0" err="1"/>
              <a:t>dipendenti</a:t>
            </a:r>
            <a:r>
              <a:rPr lang="en-GB" dirty="0"/>
              <a:t>.</a:t>
            </a:r>
          </a:p>
          <a:p>
            <a:pPr lvl="1"/>
            <a:r>
              <a:rPr lang="en-GB" b="1" dirty="0" err="1"/>
              <a:t>Requisiti</a:t>
            </a:r>
            <a:r>
              <a:rPr lang="en-GB" dirty="0" err="1"/>
              <a:t>:Obbligo</a:t>
            </a:r>
            <a:r>
              <a:rPr lang="en-GB" dirty="0"/>
              <a:t> di </a:t>
            </a:r>
            <a:r>
              <a:rPr lang="en-GB" dirty="0" err="1"/>
              <a:t>includere</a:t>
            </a:r>
            <a:r>
              <a:rPr lang="en-GB" dirty="0"/>
              <a:t> </a:t>
            </a:r>
            <a:r>
              <a:rPr lang="en-GB" dirty="0" err="1"/>
              <a:t>questioni</a:t>
            </a:r>
            <a:r>
              <a:rPr lang="en-GB" dirty="0"/>
              <a:t> ESG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rapporto</a:t>
            </a:r>
            <a:r>
              <a:rPr lang="en-GB" dirty="0"/>
              <a:t> di </a:t>
            </a:r>
            <a:r>
              <a:rPr lang="en-GB" dirty="0" err="1"/>
              <a:t>gestione</a:t>
            </a:r>
            <a:r>
              <a:rPr lang="en-GB" dirty="0"/>
              <a:t>.</a:t>
            </a:r>
          </a:p>
          <a:p>
            <a:pPr lvl="1"/>
            <a:r>
              <a:rPr lang="en-GB" b="1" dirty="0" err="1"/>
              <a:t>Obiettivo</a:t>
            </a:r>
            <a:r>
              <a:rPr lang="en-GB" b="1" dirty="0"/>
              <a:t> 6 (SDG 6)</a:t>
            </a:r>
            <a:r>
              <a:rPr lang="en-GB" dirty="0"/>
              <a:t>: </a:t>
            </a:r>
            <a:r>
              <a:rPr lang="en-GB" dirty="0" err="1"/>
              <a:t>Garantire</a:t>
            </a:r>
            <a:r>
              <a:rPr lang="en-GB" dirty="0"/>
              <a:t> la </a:t>
            </a:r>
            <a:r>
              <a:rPr lang="en-GB" dirty="0" err="1"/>
              <a:t>disponibilità</a:t>
            </a:r>
            <a:r>
              <a:rPr lang="en-GB" dirty="0"/>
              <a:t> e la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sostenibile</a:t>
            </a:r>
            <a:r>
              <a:rPr lang="en-GB" dirty="0"/>
              <a:t> </a:t>
            </a:r>
            <a:r>
              <a:rPr lang="en-GB" dirty="0" err="1"/>
              <a:t>dell'acqua</a:t>
            </a:r>
            <a:r>
              <a:rPr lang="en-GB" dirty="0"/>
              <a:t> e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servizi</a:t>
            </a:r>
            <a:r>
              <a:rPr lang="en-GB" dirty="0"/>
              <a:t> </a:t>
            </a:r>
            <a:r>
              <a:rPr lang="en-GB" dirty="0" err="1"/>
              <a:t>igienici</a:t>
            </a:r>
            <a:r>
              <a:rPr lang="en-GB" dirty="0"/>
              <a:t> per tutti.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EC290C-64DA-FAB7-D02A-30FE63333F4B}"/>
              </a:ext>
            </a:extLst>
          </p:cNvPr>
          <p:cNvSpPr txBox="1"/>
          <p:nvPr/>
        </p:nvSpPr>
        <p:spPr>
          <a:xfrm>
            <a:off x="555081" y="6282624"/>
            <a:ext cx="502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TITOLO  COMPLETO DELL’EVENTO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CELOTNI NASLOV DOGODKA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luogo e data / </a:t>
            </a:r>
            <a:r>
              <a:rPr lang="sl-SI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 in datum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68368F-6C73-445B-10A2-B69FA6AEC4EB}"/>
              </a:ext>
            </a:extLst>
          </p:cNvPr>
          <p:cNvSpPr txBox="1"/>
          <p:nvPr/>
        </p:nvSpPr>
        <p:spPr>
          <a:xfrm>
            <a:off x="3808213" y="144670"/>
            <a:ext cx="533578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rgbClr val="9AC4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BILANCIO IDRICO TRANSFRONTALIERO DEI BACINI IDROGEOLOGICI CON METODOLOGIE INTEGRATE E DI ADATTAMENTO AI CAMBIAMENTI CLIMATICI</a:t>
            </a:r>
          </a:p>
          <a:p>
            <a:r>
              <a:rPr lang="it-IT" sz="1200" b="1" i="1" dirty="0">
                <a:solidFill>
                  <a:schemeClr val="accent1"/>
                </a:solidFill>
                <a:latin typeface="Open Sans SemiBold"/>
                <a:cs typeface="Open Sans SemiBold"/>
              </a:rPr>
              <a:t>ČEZMEJNA VODNA BILANCA HIDROGEOLOŠKIH POREČIJ Z INTEGRIRANIMI METODOLOGIJAMI IN PRILAGAJANJEM PODNEBNIM SPREMEMBAM</a:t>
            </a:r>
            <a:endParaRPr lang="sl-SI" sz="1200" b="1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solidFill>
                <a:srgbClr val="9BC4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D62F0150-96EC-CFD0-7D27-2451FACC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6" y="111304"/>
            <a:ext cx="337064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49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9" id="{3B3CAC2F-511B-5A40-8299-1DB6B59EDB27}" vid="{DFDB3BA2-AEDE-DF4A-8729-71F5FCC4B5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45B7D763BB004890832F1CFAA4CDDF" ma:contentTypeVersion="0" ma:contentTypeDescription="Creare un nuovo documento." ma:contentTypeScope="" ma:versionID="42d0f4e92040db0b21413a0cffe1d5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C600A6-2A70-4100-B909-5D63ABEFF2B1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BF7C82-78CF-4C8A-82C4-0D6ED7808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A5B820-3E0E-4595-BE61-02B0ABDA01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ppt_PO2</Template>
  <TotalTime>350</TotalTime>
  <Words>1343</Words>
  <Application>Microsoft Office PowerPoint</Application>
  <PresentationFormat>Presentazione su schermo (4:3)</PresentationFormat>
  <Paragraphs>171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Aptos</vt:lpstr>
      <vt:lpstr>Arial</vt:lpstr>
      <vt:lpstr>Open Sans</vt:lpstr>
      <vt:lpstr>Open Sans SemiBold</vt:lpstr>
      <vt:lpstr>Open Sans SemiBold</vt:lpstr>
      <vt:lpstr>Times New Roman</vt:lpstr>
      <vt:lpstr>Tema di Office</vt:lpstr>
      <vt:lpstr>Presentazione standard di PowerPoint</vt:lpstr>
      <vt:lpstr>Crisi Globale dell'Acqua</vt:lpstr>
      <vt:lpstr>Uso Industriale dell'Acqua</vt:lpstr>
      <vt:lpstr>Un'industria come la lavanderia come esempio</vt:lpstr>
      <vt:lpstr>C'è un altro problema ambientale dietro la lavanderia</vt:lpstr>
      <vt:lpstr>Vantaggi del Riutilizzo Industriale dell'Acqua</vt:lpstr>
      <vt:lpstr>Sfide del Riutilizzo Industriale dell'Acqua</vt:lpstr>
      <vt:lpstr>Le acque reflue industriali possono essere riutilizzate come acqua al punto di utilizzo (POU) con vantaggi ambientali, economici e sociali</vt:lpstr>
      <vt:lpstr>Regolamenti UE Rilevanti che Spingono le Industrie a Ridurre il Consumo di Acqua</vt:lpstr>
      <vt:lpstr>French Law on Microplastic Release from Washing Machines</vt:lpstr>
      <vt:lpstr>Obiettivi Clera.One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Giordano Luigi</dc:creator>
  <cp:lastModifiedBy>Margherita Madaro</cp:lastModifiedBy>
  <cp:revision>14</cp:revision>
  <dcterms:created xsi:type="dcterms:W3CDTF">2024-05-22T09:49:32Z</dcterms:created>
  <dcterms:modified xsi:type="dcterms:W3CDTF">2024-09-27T10:26:05Z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0x0101006B45B7D763BB004890832F1CFAA4CDDF</vt:lpwstr>
  </property>
</Properties>
</file>