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359" r:id="rId5"/>
    <p:sldId id="411" r:id="rId6"/>
    <p:sldId id="432" r:id="rId7"/>
    <p:sldId id="430" r:id="rId8"/>
    <p:sldId id="431" r:id="rId9"/>
    <p:sldId id="380" r:id="rId10"/>
    <p:sldId id="434" r:id="rId11"/>
    <p:sldId id="436" r:id="rId12"/>
    <p:sldId id="437" r:id="rId13"/>
    <p:sldId id="438" r:id="rId14"/>
    <p:sldId id="435" r:id="rId15"/>
    <p:sldId id="414" r:id="rId16"/>
    <p:sldId id="428" r:id="rId17"/>
    <p:sldId id="433" r:id="rId18"/>
    <p:sldId id="384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a De nigris" initials="MDn" lastIdx="124" clrIdx="0"/>
  <p:cmAuthor id="1" name="Archidata" initials="AT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CA3C"/>
    <a:srgbClr val="DA5C57"/>
    <a:srgbClr val="18BAA8"/>
    <a:srgbClr val="40BAA8"/>
    <a:srgbClr val="254061"/>
    <a:srgbClr val="0046D6"/>
    <a:srgbClr val="FFFF66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 autoAdjust="0"/>
    <p:restoredTop sz="96291" autoAdjust="0"/>
  </p:normalViewPr>
  <p:slideViewPr>
    <p:cSldViewPr>
      <p:cViewPr varScale="1">
        <p:scale>
          <a:sx n="81" d="100"/>
          <a:sy n="81" d="100"/>
        </p:scale>
        <p:origin x="8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9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Trebuchet MS"/>
      </a:defRPr>
    </a:lvl1pPr>
    <a:lvl2pPr indent="228600" latinLnBrk="0">
      <a:defRPr sz="1200">
        <a:latin typeface="+mn-lt"/>
        <a:ea typeface="+mn-ea"/>
        <a:cs typeface="+mn-cs"/>
        <a:sym typeface="Trebuchet MS"/>
      </a:defRPr>
    </a:lvl2pPr>
    <a:lvl3pPr indent="457200" latinLnBrk="0">
      <a:defRPr sz="1200">
        <a:latin typeface="+mn-lt"/>
        <a:ea typeface="+mn-ea"/>
        <a:cs typeface="+mn-cs"/>
        <a:sym typeface="Trebuchet MS"/>
      </a:defRPr>
    </a:lvl3pPr>
    <a:lvl4pPr indent="685800" latinLnBrk="0">
      <a:defRPr sz="1200">
        <a:latin typeface="+mn-lt"/>
        <a:ea typeface="+mn-ea"/>
        <a:cs typeface="+mn-cs"/>
        <a:sym typeface="Trebuchet MS"/>
      </a:defRPr>
    </a:lvl4pPr>
    <a:lvl5pPr indent="914400" latinLnBrk="0">
      <a:defRPr sz="1200">
        <a:latin typeface="+mn-lt"/>
        <a:ea typeface="+mn-ea"/>
        <a:cs typeface="+mn-cs"/>
        <a:sym typeface="Trebuchet MS"/>
      </a:defRPr>
    </a:lvl5pPr>
    <a:lvl6pPr indent="1143000" latinLnBrk="0">
      <a:defRPr sz="1200">
        <a:latin typeface="+mn-lt"/>
        <a:ea typeface="+mn-ea"/>
        <a:cs typeface="+mn-cs"/>
        <a:sym typeface="Trebuchet MS"/>
      </a:defRPr>
    </a:lvl6pPr>
    <a:lvl7pPr indent="1371600" latinLnBrk="0">
      <a:defRPr sz="1200">
        <a:latin typeface="+mn-lt"/>
        <a:ea typeface="+mn-ea"/>
        <a:cs typeface="+mn-cs"/>
        <a:sym typeface="Trebuchet MS"/>
      </a:defRPr>
    </a:lvl7pPr>
    <a:lvl8pPr indent="1600200" latinLnBrk="0">
      <a:defRPr sz="1200">
        <a:latin typeface="+mn-lt"/>
        <a:ea typeface="+mn-ea"/>
        <a:cs typeface="+mn-cs"/>
        <a:sym typeface="Trebuchet MS"/>
      </a:defRPr>
    </a:lvl8pPr>
    <a:lvl9pPr indent="1828800" latinLnBrk="0">
      <a:defRPr sz="1200">
        <a:latin typeface="+mn-lt"/>
        <a:ea typeface="+mn-ea"/>
        <a:cs typeface="+mn-cs"/>
        <a:sym typeface="Trebuchet M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647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56A22-350E-99AD-B7FA-AB269FF9B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EB5787C6-0ECC-8CE4-BEF2-76533C262F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C3FAB3EF-641E-5616-2F43-5993BB33C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3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4F245-43A8-FC7B-195C-47E6BBE14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295A3E26-351F-92B5-424A-CC9E40F66E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9DD2C41D-1B44-1DE4-F92C-6A36C54B8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590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8361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A586D-ABC8-CAC6-2ABC-2A5E3EC8C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04EA915-73B5-35AE-7A6F-6943D41BC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8D59C25-4DE0-E999-4115-B109F119A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5364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438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13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>
            <a:extLst>
              <a:ext uri="{FF2B5EF4-FFF2-40B4-BE49-F238E27FC236}">
                <a16:creationId xmlns:a16="http://schemas.microsoft.com/office/drawing/2014/main" id="{32788896-7759-F64D-AD1B-3B9225690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Segnaposto note 2">
            <a:extLst>
              <a:ext uri="{FF2B5EF4-FFF2-40B4-BE49-F238E27FC236}">
                <a16:creationId xmlns:a16="http://schemas.microsoft.com/office/drawing/2014/main" id="{57DEBB06-ACD6-07FF-741C-61BD9D97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8A975-E4CE-1331-7470-4719635D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4A18690-7894-15E7-B46B-C4CAC220B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F35AAE8-A5AE-C247-1EA2-2337250C6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Kis</a:t>
            </a:r>
            <a:r>
              <a:rPr lang="it-IT" dirty="0"/>
              <a:t> più grande centro i ricerca n agricoltura </a:t>
            </a:r>
            <a:r>
              <a:rPr lang="it-IT" dirty="0" err="1"/>
              <a:t>slo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934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003C4-8D75-33E2-5B01-947375CAD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9F3951D-B535-BA1F-1103-D2E466692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9229133-1B91-2BD1-94B0-FF4A68E7F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Scuola primaria e scuola secondaria botanica </a:t>
            </a:r>
            <a:r>
              <a:rPr lang="it-IT" dirty="0" err="1"/>
              <a:t>slo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94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CB92F1A4-D2F3-7EC9-7A45-3DBBB6E888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BFFB2309-5456-1568-3C79-EAB91E05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344A7-2F6C-84B6-A621-44CF3AE45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559796C5-4EAF-C724-7F66-82CD62823F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427487A7-3D5F-7C4C-100B-DEA8385F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41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AEDE0-C795-89B2-112A-14A7781E0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79198A74-BFA6-2FF1-D015-93F978FC0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7F0ED93D-1D06-8A90-A18F-F9DAEE21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FB5D9-D2C0-BC50-818F-214708CD2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DA2989D0-5D9F-8BD5-4C51-0E24EB18BA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6601028F-E5F7-EC9D-7B81-3800C00A3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sto titol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sto titolo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Testo titolo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1"/>
          </p:nvPr>
        </p:nvSpPr>
        <p:spPr>
          <a:xfrm>
            <a:off x="457200" y="1435102"/>
            <a:ext cx="3008314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sto titolo"/>
          <p:cNvSpPr txBox="1">
            <a:spLocks noGrp="1"/>
          </p:cNvSpPr>
          <p:nvPr>
            <p:ph type="title"/>
          </p:nvPr>
        </p:nvSpPr>
        <p:spPr>
          <a:xfrm>
            <a:off x="1792287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Testo titolo</a:t>
            </a:r>
          </a:p>
        </p:txBody>
      </p:sp>
      <p:sp>
        <p:nvSpPr>
          <p:cNvPr id="92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1792287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7" y="5367338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 dirty="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 dirty="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B41FE91-9F81-455F-8446-2192E75C8E17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 dirty="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4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84476" y="6400416"/>
            <a:ext cx="302325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7" r:id="rId3"/>
    <p:sldLayoutId id="2147483658" r:id="rId4"/>
    <p:sldLayoutId id="214748368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hyperlink" Target="https://www.ita-slo.eu/it/docs/bee2gether/332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ta-slo.eu/it/bee2gether" TargetMode="External"/><Relationship Id="rId5" Type="http://schemas.openxmlformats.org/officeDocument/2006/relationships/hyperlink" Target="https://app.bee2gether.it/login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ta-slo.eu/it/docs/bee2gether/332" TargetMode="External"/><Relationship Id="rId5" Type="http://schemas.openxmlformats.org/officeDocument/2006/relationships/hyperlink" Target="chrome-extension://efaidnbmnnnibpcajpcglclefindmkaj/https:/www.ita-slo.eu/sites/default/files/media/document/D%201.1.1%20Maps%20location%20hives.pdf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ita-slo.eu/it/docs/bee2gether/33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7"/>
          <p:cNvSpPr>
            <a:spLocks noChangeArrowheads="1"/>
          </p:cNvSpPr>
          <p:nvPr/>
        </p:nvSpPr>
        <p:spPr bwMode="auto">
          <a:xfrm>
            <a:off x="-16474" y="1737"/>
            <a:ext cx="4876506" cy="14465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it-IT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-16474" y="4569099"/>
            <a:ext cx="9144000" cy="83099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it-IT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Tiziana Perin</a:t>
            </a:r>
          </a:p>
          <a:p>
            <a:pPr algn="ctr"/>
            <a:r>
              <a:rPr lang="it-IT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Polo Tecnologico Alto Adriatico Andrea Galvani </a:t>
            </a:r>
            <a:r>
              <a:rPr lang="it-IT" sz="20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scpa</a:t>
            </a:r>
            <a:endParaRPr lang="it-IT" sz="2000" i="1" dirty="0">
              <a:solidFill>
                <a:schemeClr val="accent1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5805265"/>
            <a:ext cx="9176728" cy="7378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Corte Europa, Spilimbergo (PN)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6270"/>
            <a:ext cx="9144000" cy="50262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66944" y="2062910"/>
            <a:ext cx="8465495" cy="1934798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Autofit/>
          </a:bodyPr>
          <a:lstStyle/>
          <a:p>
            <a:pPr algn="ctr"/>
            <a:r>
              <a:rPr lang="it-IT" sz="3200" b="1" dirty="0">
                <a:solidFill>
                  <a:srgbClr val="FFFFFF"/>
                </a:solidFill>
              </a:rPr>
              <a:t>API E BIODIVERSITA’:</a:t>
            </a:r>
          </a:p>
          <a:p>
            <a:pPr algn="ctr"/>
            <a:r>
              <a:rPr lang="it-IT" sz="3200" b="1" dirty="0">
                <a:solidFill>
                  <a:srgbClr val="FFFFFF"/>
                </a:solidFill>
              </a:rPr>
              <a:t> TECNOLOGIE PER IL MONITORAGGIO AMBIENTALE</a:t>
            </a:r>
            <a:endParaRPr lang="it-IT" sz="32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475" y="-24071"/>
            <a:ext cx="4521525" cy="147235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622475" y="533712"/>
            <a:ext cx="4555636" cy="70788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Rafforzamento del sistema innovativo transfrontaliero per il miglioramento della biodiversità attraverso il monitoraggio delle api</a:t>
            </a:r>
            <a:br>
              <a:rPr lang="it-IT" sz="16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1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Krepitev čezmejnega inovativnega sistema za izboljšanje biotske raznovrstnosti z monitoringom čebel </a:t>
            </a:r>
            <a:endParaRPr lang="it-IT" sz="1600" b="1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526709B-7AC9-7991-D1A5-061555248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6" y="3011"/>
            <a:ext cx="4309680" cy="14452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E78D3-3B80-4299-3119-9610443A7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>
            <a:extLst>
              <a:ext uri="{FF2B5EF4-FFF2-40B4-BE49-F238E27FC236}">
                <a16:creationId xmlns:a16="http://schemas.microsoft.com/office/drawing/2014/main" id="{96211131-DDAA-E99D-B57E-528CBF7D3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0"/>
            <a:ext cx="5003800" cy="76944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sz="2800" b="1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Struttura del progetto</a:t>
            </a:r>
          </a:p>
          <a:p>
            <a:pPr eaLnBrk="1"/>
            <a:endParaRPr lang="en-GB" altLang="it-IT" sz="1600" b="1" dirty="0">
              <a:solidFill>
                <a:srgbClr val="FFFFF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1" name="Immagine 2">
            <a:extLst>
              <a:ext uri="{FF2B5EF4-FFF2-40B4-BE49-F238E27FC236}">
                <a16:creationId xmlns:a16="http://schemas.microsoft.com/office/drawing/2014/main" id="{3E29D9B1-80B1-C82A-6C08-8CCFC2BD7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14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magine 3">
            <a:extLst>
              <a:ext uri="{FF2B5EF4-FFF2-40B4-BE49-F238E27FC236}">
                <a16:creationId xmlns:a16="http://schemas.microsoft.com/office/drawing/2014/main" id="{E55EB461-4ADF-D54F-89C6-30CAC4EC0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5400"/>
            <a:ext cx="39258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asellaDiTesto 14">
            <a:extLst>
              <a:ext uri="{FF2B5EF4-FFF2-40B4-BE49-F238E27FC236}">
                <a16:creationId xmlns:a16="http://schemas.microsoft.com/office/drawing/2014/main" id="{8A4E12CA-BE2E-5C62-42F8-A04A94327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64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dirty="0">
                <a:latin typeface="Trebuchet MS" panose="020B0603020202020204" pitchFamily="34" charset="0"/>
              </a:rPr>
              <a:t>WP4     </a:t>
            </a:r>
            <a:r>
              <a:rPr lang="it-IT" altLang="it-IT" b="1" dirty="0">
                <a:latin typeface="Trebuchet MS" panose="020B0603020202020204" pitchFamily="34" charset="0"/>
              </a:rPr>
              <a:t>Trasferimento delle conoscenze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4D6D04-2B88-5D54-2AFE-AE0CFAFB8AB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CAD42F9-B77F-3E27-328F-84955638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41" y="1680416"/>
            <a:ext cx="3529104" cy="20146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747B47-400C-8C8D-E70A-7A1B70D0F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196" y="1712383"/>
            <a:ext cx="3404255" cy="202010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62B94C7-5FCF-B44F-2052-2AC65F755E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303" y="1717787"/>
            <a:ext cx="1727401" cy="19840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86C7658-7D02-E4DA-821F-B54C56DF0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987" y="3873339"/>
            <a:ext cx="1784513" cy="203167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B50F3C6-0843-03C9-FF7B-6A55CBE078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736" y="3809271"/>
            <a:ext cx="5387715" cy="215981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5A64598-24B3-C64B-EE45-A49F3C2A60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8658" y="3878158"/>
            <a:ext cx="1678495" cy="20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1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4EBE2-B848-72C9-A7FE-7DD3D960E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>
            <a:extLst>
              <a:ext uri="{FF2B5EF4-FFF2-40B4-BE49-F238E27FC236}">
                <a16:creationId xmlns:a16="http://schemas.microsoft.com/office/drawing/2014/main" id="{3AE58D1D-B95A-72F3-704D-7A2F47DBD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0"/>
            <a:ext cx="5003800" cy="76944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sz="2800" b="1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Le scuole nel progetto</a:t>
            </a:r>
          </a:p>
          <a:p>
            <a:pPr eaLnBrk="1"/>
            <a:endParaRPr lang="en-GB" altLang="it-IT" sz="1600" b="1" dirty="0">
              <a:solidFill>
                <a:srgbClr val="FFFFF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1" name="Immagine 2">
            <a:extLst>
              <a:ext uri="{FF2B5EF4-FFF2-40B4-BE49-F238E27FC236}">
                <a16:creationId xmlns:a16="http://schemas.microsoft.com/office/drawing/2014/main" id="{45A5B37A-F264-B94D-04DD-F65DA46E2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14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magine 3">
            <a:extLst>
              <a:ext uri="{FF2B5EF4-FFF2-40B4-BE49-F238E27FC236}">
                <a16:creationId xmlns:a16="http://schemas.microsoft.com/office/drawing/2014/main" id="{4F94888C-DF67-D7C8-325F-A37FFC448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5400"/>
            <a:ext cx="39258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2B481C9-2CEC-3D43-CE0B-A588A2E3A0F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382F43-3B06-14DE-CAA3-AE7142D0BD55}"/>
              </a:ext>
            </a:extLst>
          </p:cNvPr>
          <p:cNvSpPr txBox="1"/>
          <p:nvPr/>
        </p:nvSpPr>
        <p:spPr>
          <a:xfrm>
            <a:off x="539552" y="5191713"/>
            <a:ext cx="6102548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dirty="0"/>
              <a:t>Brochure disponibili in italiano e sloveno per </a:t>
            </a:r>
          </a:p>
          <a:p>
            <a:r>
              <a:rPr lang="it-IT" dirty="0"/>
              <a:t>elementari, medie e superiori su:</a:t>
            </a:r>
          </a:p>
          <a:p>
            <a:r>
              <a:rPr lang="it-IT" dirty="0">
                <a:hlinkClick r:id="rId5"/>
              </a:rPr>
              <a:t>sezione documenti sito bee2gether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C67CF30-C41C-23A6-E16E-4D3B2EF76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56" y="972148"/>
            <a:ext cx="2366447" cy="422108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734D7FA-7AD4-7527-2679-CC4301F42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487" y="1024933"/>
            <a:ext cx="2970313" cy="52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0812"/>
            <a:ext cx="9144000" cy="457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2EDA461-7226-5FBE-D6DC-92AA4C54C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" y="24381"/>
            <a:ext cx="3925349" cy="1316387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5292080" y="1628800"/>
            <a:ext cx="3744416" cy="3888432"/>
            <a:chOff x="6784767" y="413609"/>
            <a:chExt cx="5704948" cy="6093018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9BBB5379-C909-3F01-6A6D-CA3B76BF7F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70872" y="413609"/>
              <a:ext cx="2880001" cy="2879999"/>
            </a:xfrm>
            <a:prstGeom prst="ellipse">
              <a:avLst/>
            </a:prstGeom>
            <a:noFill/>
            <a:ln w="38100">
              <a:solidFill>
                <a:srgbClr val="9ACA3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4D3AC2D1-4ED1-5DB1-AD6B-8BFAF6071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9716" y="3626628"/>
              <a:ext cx="2879999" cy="2879999"/>
            </a:xfrm>
            <a:prstGeom prst="ellipse">
              <a:avLst/>
            </a:prstGeom>
            <a:ln w="38100">
              <a:solidFill>
                <a:srgbClr val="9ACA3C"/>
              </a:solidFill>
            </a:ln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48A2E9FC-6B0F-8F1E-57A1-8494E8919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4767" y="2385457"/>
              <a:ext cx="2879999" cy="2879999"/>
            </a:xfrm>
            <a:prstGeom prst="ellipse">
              <a:avLst/>
            </a:prstGeom>
            <a:ln w="38100">
              <a:solidFill>
                <a:srgbClr val="9ACA3C"/>
              </a:solidFill>
            </a:ln>
          </p:spPr>
        </p:pic>
        <p:sp>
          <p:nvSpPr>
            <p:cNvPr id="45" name="Freccia bidirezionale orizzontale 44">
              <a:extLst>
                <a:ext uri="{FF2B5EF4-FFF2-40B4-BE49-F238E27FC236}">
                  <a16:creationId xmlns:a16="http://schemas.microsoft.com/office/drawing/2014/main" id="{BF063AC0-E1B0-3100-F846-986052E11AA9}"/>
                </a:ext>
              </a:extLst>
            </p:cNvPr>
            <p:cNvSpPr/>
            <p:nvPr/>
          </p:nvSpPr>
          <p:spPr>
            <a:xfrm rot="2276474">
              <a:off x="9162102" y="4319306"/>
              <a:ext cx="853577" cy="503847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ccia bidirezionale orizzontale 45">
              <a:extLst>
                <a:ext uri="{FF2B5EF4-FFF2-40B4-BE49-F238E27FC236}">
                  <a16:creationId xmlns:a16="http://schemas.microsoft.com/office/drawing/2014/main" id="{CEF7146F-B098-45A8-583A-17BA42F3A298}"/>
                </a:ext>
              </a:extLst>
            </p:cNvPr>
            <p:cNvSpPr/>
            <p:nvPr/>
          </p:nvSpPr>
          <p:spPr>
            <a:xfrm rot="20025295">
              <a:off x="8938763" y="2499915"/>
              <a:ext cx="853577" cy="503847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ccia bidirezionale orizzontale 46">
              <a:extLst>
                <a:ext uri="{FF2B5EF4-FFF2-40B4-BE49-F238E27FC236}">
                  <a16:creationId xmlns:a16="http://schemas.microsoft.com/office/drawing/2014/main" id="{C2C74B40-0643-3199-AFA9-14954AE06A97}"/>
                </a:ext>
              </a:extLst>
            </p:cNvPr>
            <p:cNvSpPr/>
            <p:nvPr/>
          </p:nvSpPr>
          <p:spPr>
            <a:xfrm rot="5151237">
              <a:off x="10460321" y="3201265"/>
              <a:ext cx="853576" cy="503846"/>
            </a:xfrm>
            <a:prstGeom prst="left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98B4609-CB8F-050F-FE2F-9F3169FB0652}"/>
              </a:ext>
            </a:extLst>
          </p:cNvPr>
          <p:cNvSpPr txBox="1"/>
          <p:nvPr/>
        </p:nvSpPr>
        <p:spPr>
          <a:xfrm>
            <a:off x="201033" y="1914136"/>
            <a:ext cx="775495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NON SOSTITUISCE, ma 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INTEGRA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 l’attività dell’apicoltore: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/>
              </a:rPr>
              <a:t>NE NADOMESTI, </a:t>
            </a: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/>
              </a:rPr>
              <a:t>ampak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/>
              </a:rPr>
              <a:t> VKLJUČUJE </a:t>
            </a: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/>
              </a:rPr>
              <a:t>dejavnosti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/>
              </a:rPr>
              <a:t> </a:t>
            </a: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/>
              </a:rPr>
              <a:t>čebelarja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Open Sans" panose="020B0606030504020204"/>
              </a:rPr>
              <a:t>, za:</a:t>
            </a:r>
          </a:p>
          <a:p>
            <a:pPr>
              <a:lnSpc>
                <a:spcPct val="150000"/>
              </a:lnSpc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-migliore controllo /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boljši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nadzor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Open Sans" panose="020B0606030504020204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-monitoraggio in continuo /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stalno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spremljanje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Open Sans" panose="020B0606030504020204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-più parametri misurabili /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več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merljivih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parametrov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Open Sans" panose="020B0606030504020204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-confronto tra anni e zone /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primerjava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med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leti in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območji</a:t>
            </a:r>
            <a:endParaRPr lang="it-IT" sz="1400" i="1" dirty="0">
              <a:solidFill>
                <a:srgbClr val="000099"/>
              </a:solidFill>
              <a:latin typeface="Open Sans" panose="020B0606030504020204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-interventi tempestivi e mirati /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pravočasni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in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ciljno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usmerjeni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posegi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Open Sans" panose="020B0606030504020204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-minore stress alle colonie per i controlli /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manj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stresa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za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kolonije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sl-SI" sz="1400" i="1" dirty="0">
                <a:solidFill>
                  <a:srgbClr val="000099"/>
                </a:solidFill>
                <a:latin typeface="Trebuchet MS" panose="020B0603020202020204" pitchFamily="34" charset="0"/>
              </a:rPr>
              <a:t>v času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kontrol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Open Sans" panose="020B0606030504020204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-ottimizzare l’impiego di risorse /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optimizirati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uporabo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virov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Open Sans" panose="020B0606030504020204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-massimizzare la produttività /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povečati</a:t>
            </a:r>
            <a:r>
              <a:rPr lang="it-IT" sz="14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400" i="1" dirty="0" err="1">
                <a:solidFill>
                  <a:srgbClr val="000099"/>
                </a:solidFill>
                <a:latin typeface="Open Sans" panose="020B0606030504020204"/>
              </a:rPr>
              <a:t>produktivnost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Open Sans" panose="020B0606030504020204"/>
            </a:endParaRPr>
          </a:p>
        </p:txBody>
      </p:sp>
      <p:sp>
        <p:nvSpPr>
          <p:cNvPr id="49" name="Rectangle 21"/>
          <p:cNvSpPr/>
          <p:nvPr/>
        </p:nvSpPr>
        <p:spPr>
          <a:xfrm>
            <a:off x="3995936" y="1"/>
            <a:ext cx="5148064" cy="1261884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Apicoltura di precisione, digitalizzazione e </a:t>
            </a:r>
            <a:r>
              <a:rPr lang="it-I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sensoristica</a:t>
            </a:r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apicoltura: quali benefici?</a:t>
            </a:r>
          </a:p>
          <a:p>
            <a:r>
              <a:rPr lang="sl-SI" sz="1800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Natančno čebelarjenje, digitalizacija in senzorji v čebelarstvu: kakšne so prednosti?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31EFA3-3B66-9C5C-C983-92DB024B7A5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66531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8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0812"/>
            <a:ext cx="9144000" cy="457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2EDA461-7226-5FBE-D6DC-92AA4C54C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" y="24381"/>
            <a:ext cx="3925349" cy="1316387"/>
          </a:xfrm>
          <a:prstGeom prst="rect">
            <a:avLst/>
          </a:prstGeom>
        </p:spPr>
      </p:pic>
      <p:sp>
        <p:nvSpPr>
          <p:cNvPr id="49" name="Rectangle 21"/>
          <p:cNvSpPr/>
          <p:nvPr/>
        </p:nvSpPr>
        <p:spPr>
          <a:xfrm>
            <a:off x="3995936" y="1"/>
            <a:ext cx="5148064" cy="1107996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Monitoraggio delle arnie e gestione dell’ambiente</a:t>
            </a:r>
          </a:p>
          <a:p>
            <a:r>
              <a:rPr lang="sv-SE" sz="1800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panjev in ravnanje z okoljem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22C45B2-8DA3-915F-DF45-B6865ECCA1EF}"/>
              </a:ext>
            </a:extLst>
          </p:cNvPr>
          <p:cNvSpPr txBox="1"/>
          <p:nvPr/>
        </p:nvSpPr>
        <p:spPr>
          <a:xfrm>
            <a:off x="179512" y="1484784"/>
            <a:ext cx="4968552" cy="923330"/>
          </a:xfrm>
          <a:prstGeom prst="rect">
            <a:avLst/>
          </a:prstGeom>
          <a:noFill/>
          <a:ln w="38100">
            <a:solidFill>
              <a:srgbClr val="9ACA3C"/>
            </a:solidFill>
          </a:ln>
        </p:spPr>
        <p:txBody>
          <a:bodyPr wrap="square" rtlCol="0">
            <a:spAutoFit/>
          </a:bodyPr>
          <a:lstStyle/>
          <a:p>
            <a:pPr lvl="0" algn="ctr" defTabSz="182563"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Monitoraggio dello stato di salute</a:t>
            </a:r>
            <a:r>
              <a:rPr kumimoji="0" lang="it-IT" sz="1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 delle famiglie anche con raccolta di dati automatizzati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22C45B2-8DA3-915F-DF45-B6865ECCA1EF}"/>
              </a:ext>
            </a:extLst>
          </p:cNvPr>
          <p:cNvSpPr txBox="1"/>
          <p:nvPr/>
        </p:nvSpPr>
        <p:spPr>
          <a:xfrm>
            <a:off x="179512" y="2917475"/>
            <a:ext cx="4968552" cy="646331"/>
          </a:xfrm>
          <a:prstGeom prst="rect">
            <a:avLst/>
          </a:prstGeom>
          <a:noFill/>
          <a:ln w="38100">
            <a:solidFill>
              <a:srgbClr val="9ACA3C"/>
            </a:solidFill>
          </a:ln>
        </p:spPr>
        <p:txBody>
          <a:bodyPr wrap="square" rtlCol="0">
            <a:spAutoFit/>
          </a:bodyPr>
          <a:lstStyle/>
          <a:p>
            <a:pPr lvl="0" algn="ctr" defTabSz="182563"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Integrazione dei dati con inserimento</a:t>
            </a:r>
            <a:r>
              <a:rPr kumimoji="0" lang="it-IT" sz="1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 dati di parametri stazionali, sanitari, gestionali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2C45B2-8DA3-915F-DF45-B6865ECCA1EF}"/>
              </a:ext>
            </a:extLst>
          </p:cNvPr>
          <p:cNvSpPr txBox="1"/>
          <p:nvPr/>
        </p:nvSpPr>
        <p:spPr>
          <a:xfrm>
            <a:off x="190664" y="4146234"/>
            <a:ext cx="2077080" cy="923330"/>
          </a:xfrm>
          <a:prstGeom prst="rect">
            <a:avLst/>
          </a:prstGeom>
          <a:noFill/>
          <a:ln w="38100">
            <a:solidFill>
              <a:srgbClr val="9ACA3C"/>
            </a:solidFill>
          </a:ln>
        </p:spPr>
        <p:txBody>
          <a:bodyPr wrap="square" rtlCol="0">
            <a:spAutoFit/>
          </a:bodyPr>
          <a:lstStyle/>
          <a:p>
            <a:pPr lvl="0" algn="ctr" defTabSz="182563"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APICOLTORE</a:t>
            </a:r>
          </a:p>
          <a:p>
            <a:pPr lvl="0" algn="ctr" defTabSz="182563">
              <a:defRPr/>
            </a:pPr>
            <a:r>
              <a:rPr lang="it-IT" kern="1200" dirty="0">
                <a:solidFill>
                  <a:prstClr val="black"/>
                </a:solidFill>
                <a:latin typeface="Open Sans" panose="020B0606030504020204"/>
              </a:rPr>
              <a:t>Gestione ottimizzata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2C45B2-8DA3-915F-DF45-B6865ECCA1EF}"/>
              </a:ext>
            </a:extLst>
          </p:cNvPr>
          <p:cNvSpPr txBox="1"/>
          <p:nvPr/>
        </p:nvSpPr>
        <p:spPr>
          <a:xfrm>
            <a:off x="2435338" y="4146234"/>
            <a:ext cx="2136662" cy="1477328"/>
          </a:xfrm>
          <a:prstGeom prst="rect">
            <a:avLst/>
          </a:prstGeom>
          <a:noFill/>
          <a:ln w="38100">
            <a:solidFill>
              <a:srgbClr val="9ACA3C"/>
            </a:solidFill>
          </a:ln>
        </p:spPr>
        <p:txBody>
          <a:bodyPr wrap="square" rtlCol="0">
            <a:spAutoFit/>
          </a:bodyPr>
          <a:lstStyle/>
          <a:p>
            <a:pPr lvl="0" algn="ctr" defTabSz="182563"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</a:rPr>
              <a:t>GESTORE</a:t>
            </a:r>
          </a:p>
          <a:p>
            <a:pPr lvl="0" algn="ctr" defTabSz="182563">
              <a:defRPr/>
            </a:pPr>
            <a:r>
              <a:rPr lang="it-IT" kern="1200" dirty="0">
                <a:solidFill>
                  <a:prstClr val="black"/>
                </a:solidFill>
                <a:latin typeface="Open Sans" panose="020B0606030504020204"/>
              </a:rPr>
              <a:t>Controllo del territorio, implicazione gestionale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22C45B2-8DA3-915F-DF45-B6865ECCA1EF}"/>
              </a:ext>
            </a:extLst>
          </p:cNvPr>
          <p:cNvSpPr txBox="1"/>
          <p:nvPr/>
        </p:nvSpPr>
        <p:spPr>
          <a:xfrm>
            <a:off x="5315658" y="1471744"/>
            <a:ext cx="3648830" cy="830997"/>
          </a:xfrm>
          <a:prstGeom prst="rect">
            <a:avLst/>
          </a:prstGeom>
          <a:noFill/>
          <a:ln w="38100">
            <a:solidFill>
              <a:srgbClr val="9ACA3C"/>
            </a:solidFill>
          </a:ln>
        </p:spPr>
        <p:txBody>
          <a:bodyPr wrap="square" rtlCol="0">
            <a:spAutoFit/>
          </a:bodyPr>
          <a:lstStyle/>
          <a:p>
            <a:pPr lvl="0" algn="ctr" defTabSz="182563">
              <a:defRPr/>
            </a:pP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Spremljanje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zdravstvenega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stanja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družin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tudi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z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avtomatiziranim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zbiranjem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podatkov</a:t>
            </a:r>
            <a:endParaRPr lang="it-IT" sz="1600" i="1" dirty="0">
              <a:solidFill>
                <a:srgbClr val="000099"/>
              </a:solidFill>
              <a:latin typeface="Open Sans" panose="020B0606030504020204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22C45B2-8DA3-915F-DF45-B6865ECCA1EF}"/>
              </a:ext>
            </a:extLst>
          </p:cNvPr>
          <p:cNvSpPr txBox="1"/>
          <p:nvPr/>
        </p:nvSpPr>
        <p:spPr>
          <a:xfrm>
            <a:off x="5315658" y="2732809"/>
            <a:ext cx="3648830" cy="830997"/>
          </a:xfrm>
          <a:prstGeom prst="rect">
            <a:avLst/>
          </a:prstGeom>
          <a:noFill/>
          <a:ln w="38100">
            <a:solidFill>
              <a:srgbClr val="9ACA3C"/>
            </a:solidFill>
          </a:ln>
        </p:spPr>
        <p:txBody>
          <a:bodyPr wrap="square" rtlCol="0">
            <a:spAutoFit/>
          </a:bodyPr>
          <a:lstStyle/>
          <a:p>
            <a:pPr lvl="0" algn="ctr" defTabSz="182563">
              <a:defRPr/>
            </a:pP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Integracija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podatkov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z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vnosom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podatkov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o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parametrih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postaje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,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zdravju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in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upravljanju</a:t>
            </a:r>
            <a:endParaRPr lang="it-IT" sz="1600" i="1" dirty="0">
              <a:solidFill>
                <a:srgbClr val="000099"/>
              </a:solidFill>
              <a:latin typeface="Open Sans" panose="020B060603050402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22C45B2-8DA3-915F-DF45-B6865ECCA1EF}"/>
              </a:ext>
            </a:extLst>
          </p:cNvPr>
          <p:cNvSpPr txBox="1"/>
          <p:nvPr/>
        </p:nvSpPr>
        <p:spPr>
          <a:xfrm>
            <a:off x="5291255" y="4133194"/>
            <a:ext cx="1657009" cy="830997"/>
          </a:xfrm>
          <a:prstGeom prst="rect">
            <a:avLst/>
          </a:prstGeom>
          <a:noFill/>
          <a:ln w="38100">
            <a:solidFill>
              <a:srgbClr val="9ACA3C"/>
            </a:solidFill>
          </a:ln>
        </p:spPr>
        <p:txBody>
          <a:bodyPr wrap="square" rtlCol="0">
            <a:spAutoFit/>
          </a:bodyPr>
          <a:lstStyle/>
          <a:p>
            <a:pPr lvl="0" algn="ctr" defTabSz="182563">
              <a:defRPr/>
            </a:pP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ČEBELAR</a:t>
            </a:r>
          </a:p>
          <a:p>
            <a:pPr lvl="0" algn="ctr" defTabSz="182563">
              <a:defRPr/>
            </a:pP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Optimizirano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upravljanje</a:t>
            </a:r>
            <a:endParaRPr lang="it-IT" sz="1600" i="1" dirty="0">
              <a:solidFill>
                <a:srgbClr val="000099"/>
              </a:solidFill>
              <a:latin typeface="Open Sans" panose="020B0606030504020204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22C45B2-8DA3-915F-DF45-B6865ECCA1EF}"/>
              </a:ext>
            </a:extLst>
          </p:cNvPr>
          <p:cNvSpPr txBox="1"/>
          <p:nvPr/>
        </p:nvSpPr>
        <p:spPr>
          <a:xfrm>
            <a:off x="7092280" y="4133194"/>
            <a:ext cx="1872208" cy="1077218"/>
          </a:xfrm>
          <a:prstGeom prst="rect">
            <a:avLst/>
          </a:prstGeom>
          <a:noFill/>
          <a:ln w="38100">
            <a:solidFill>
              <a:srgbClr val="9ACA3C"/>
            </a:solidFill>
          </a:ln>
        </p:spPr>
        <p:txBody>
          <a:bodyPr wrap="square" rtlCol="0">
            <a:spAutoFit/>
          </a:bodyPr>
          <a:lstStyle/>
          <a:p>
            <a:pPr algn="ctr" defTabSz="182563">
              <a:defRPr/>
            </a:pP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VODJA</a:t>
            </a:r>
          </a:p>
          <a:p>
            <a:pPr algn="ctr" defTabSz="182563">
              <a:defRPr/>
            </a:pP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Nadzor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ozemlja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,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posledice</a:t>
            </a:r>
            <a:r>
              <a:rPr lang="it-IT" sz="1600" i="1" dirty="0">
                <a:solidFill>
                  <a:srgbClr val="000099"/>
                </a:solidFill>
                <a:latin typeface="Open Sans" panose="020B0606030504020204"/>
              </a:rPr>
              <a:t> </a:t>
            </a:r>
            <a:r>
              <a:rPr lang="it-IT" sz="1600" i="1" dirty="0" err="1">
                <a:solidFill>
                  <a:srgbClr val="000099"/>
                </a:solidFill>
                <a:latin typeface="Open Sans" panose="020B0606030504020204"/>
              </a:rPr>
              <a:t>upravljanja</a:t>
            </a:r>
            <a:endParaRPr lang="it-IT" sz="1600" i="1" dirty="0">
              <a:solidFill>
                <a:srgbClr val="000099"/>
              </a:solidFill>
              <a:latin typeface="Open Sans" panose="020B0606030504020204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2663788" y="2420888"/>
            <a:ext cx="0" cy="4245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7083787" y="2302741"/>
            <a:ext cx="0" cy="4245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1403648" y="3563806"/>
            <a:ext cx="0" cy="4245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3503669" y="3563806"/>
            <a:ext cx="0" cy="4245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6119759" y="3588076"/>
            <a:ext cx="0" cy="4245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7956376" y="3560916"/>
            <a:ext cx="0" cy="4245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603FB995-8A96-6959-8B7F-081F437EDC2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6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9407D-70D1-9F94-CD2E-18C2A1E7D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90B0AC6-10FD-7912-18A4-B1BE0A3B9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0812"/>
            <a:ext cx="9144000" cy="4571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373D3E5-9555-40A4-7831-96733A3E3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" y="24381"/>
            <a:ext cx="3925349" cy="1316387"/>
          </a:xfrm>
          <a:prstGeom prst="rect">
            <a:avLst/>
          </a:prstGeom>
        </p:spPr>
      </p:pic>
      <p:sp>
        <p:nvSpPr>
          <p:cNvPr id="49" name="Rectangle 21">
            <a:extLst>
              <a:ext uri="{FF2B5EF4-FFF2-40B4-BE49-F238E27FC236}">
                <a16:creationId xmlns:a16="http://schemas.microsoft.com/office/drawing/2014/main" id="{77571664-21FF-CEFC-FC7D-A08977F9CFEE}"/>
              </a:ext>
            </a:extLst>
          </p:cNvPr>
          <p:cNvSpPr/>
          <p:nvPr/>
        </p:nvSpPr>
        <p:spPr>
          <a:xfrm>
            <a:off x="3995936" y="1"/>
            <a:ext cx="5148064" cy="461665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login</a:t>
            </a:r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0487EF6-AB34-FFF6-28F3-68DDE80BBB9F}"/>
              </a:ext>
            </a:extLst>
          </p:cNvPr>
          <p:cNvSpPr/>
          <p:nvPr/>
        </p:nvSpPr>
        <p:spPr>
          <a:xfrm>
            <a:off x="539552" y="3284984"/>
            <a:ext cx="8280920" cy="189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5"/>
            </a:endParaRPr>
          </a:p>
          <a:p>
            <a:pPr algn="ctr">
              <a:lnSpc>
                <a:spcPct val="150000"/>
              </a:lnSpc>
            </a:pPr>
            <a:r>
              <a:rPr lang="it-IT" sz="1600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LINK AT APP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https://app.bee2gether.it/login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600" dirty="0">
              <a:solidFill>
                <a:srgbClr val="0046D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BD91628-BE36-17E7-05E6-43F36272505C}"/>
              </a:ext>
            </a:extLst>
          </p:cNvPr>
          <p:cNvSpPr/>
          <p:nvPr/>
        </p:nvSpPr>
        <p:spPr>
          <a:xfrm>
            <a:off x="431540" y="1591551"/>
            <a:ext cx="8280920" cy="1530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5"/>
            </a:endParaRPr>
          </a:p>
          <a:p>
            <a:pPr algn="ctr">
              <a:lnSpc>
                <a:spcPct val="150000"/>
              </a:lnSpc>
            </a:pPr>
            <a:r>
              <a:rPr lang="it-IT" sz="1600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LINK AT WEBSITE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https://www.ita-slo.eu/it/bee2gether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it-IT" sz="1600" dirty="0">
              <a:solidFill>
                <a:srgbClr val="0046D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342DD9-942F-1FF3-77AC-6AD14E12363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5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9790" y="2041088"/>
            <a:ext cx="4047465" cy="2932664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Autofit/>
          </a:bodyPr>
          <a:lstStyle/>
          <a:p>
            <a:pPr algn="r">
              <a:defRPr/>
            </a:pPr>
            <a:r>
              <a:rPr lang="it-IT" sz="25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Grazie per l’attenzione!</a:t>
            </a:r>
          </a:p>
          <a:p>
            <a:pPr algn="r">
              <a:defRPr/>
            </a:pPr>
            <a:r>
              <a:rPr lang="it-IT" sz="25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Hvala za pozornost!</a:t>
            </a:r>
          </a:p>
          <a:p>
            <a:pPr algn="r">
              <a:defRPr/>
            </a:pPr>
            <a:endParaRPr lang="it-IT" sz="2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it-IT" b="1" dirty="0">
                <a:solidFill>
                  <a:srgbClr val="FFFFFF"/>
                </a:solidFill>
              </a:rPr>
              <a:t>API E BIODIVERSITA’:</a:t>
            </a:r>
          </a:p>
          <a:p>
            <a:pPr algn="ctr"/>
            <a:r>
              <a:rPr lang="it-IT" b="1" dirty="0">
                <a:solidFill>
                  <a:srgbClr val="FFFFFF"/>
                </a:solidFill>
              </a:rPr>
              <a:t> TECNOLOGIE PER IL MONITORAGGIO AMBIENTALE</a:t>
            </a:r>
            <a:endParaRPr lang="it-IT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GB" sz="1400" b="1" i="1" dirty="0">
              <a:solidFill>
                <a:schemeClr val="accent1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it-IT" sz="1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Tiziana Perin</a:t>
            </a:r>
            <a:endParaRPr lang="sl-SI" sz="1400" i="1" dirty="0">
              <a:solidFill>
                <a:schemeClr val="accent1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ttangolo 7"/>
          <p:cNvSpPr>
            <a:spLocks noChangeArrowheads="1"/>
          </p:cNvSpPr>
          <p:nvPr/>
        </p:nvSpPr>
        <p:spPr bwMode="auto">
          <a:xfrm>
            <a:off x="-1" y="-3561"/>
            <a:ext cx="9144001" cy="14465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6270"/>
            <a:ext cx="9144000" cy="50262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360040" y="1720377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Contatti </a:t>
            </a:r>
            <a:r>
              <a:rPr lang="sl-SI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it-IT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link a canali social/ </a:t>
            </a:r>
            <a:r>
              <a:rPr lang="sl-SI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Kontakti in povezave na socialne medije</a:t>
            </a:r>
            <a:endParaRPr lang="it-IT" sz="21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260533" y="1968157"/>
            <a:ext cx="5058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</a:t>
            </a:r>
            <a:r>
              <a:rPr lang="sl-SI"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.eu</a:t>
            </a:r>
            <a:r>
              <a:rPr lang="it-IT" sz="2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sl-SI" sz="12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BEE2GETHER</a:t>
            </a:r>
            <a:endParaRPr lang="it-IT" sz="12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66" y="1811356"/>
            <a:ext cx="768054" cy="768054"/>
          </a:xfrm>
          <a:prstGeom prst="rect">
            <a:avLst/>
          </a:prstGeom>
        </p:spPr>
      </p:pic>
      <p:sp>
        <p:nvSpPr>
          <p:cNvPr id="32" name="Textfeld 5"/>
          <p:cNvSpPr txBox="1"/>
          <p:nvPr/>
        </p:nvSpPr>
        <p:spPr>
          <a:xfrm>
            <a:off x="0" y="5193881"/>
            <a:ext cx="914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progetto </a:t>
            </a:r>
            <a:r>
              <a:rPr lang="sl-SI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BEE2GETHER 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 co-finanziato dall’Unione europea nell’ambito del Programma Interreg VI-A Italia-Slovenia.</a:t>
            </a:r>
          </a:p>
          <a:p>
            <a:pPr algn="ctr"/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BEE2GETHER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sofinancira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Evropska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unija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okviru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Interreg VI-A </a:t>
            </a:r>
            <a:r>
              <a:rPr lang="it-IT" sz="1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Italija-Slovenija</a:t>
            </a:r>
            <a:r>
              <a:rPr lang="it-IT" sz="1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98" y="5148993"/>
            <a:ext cx="9144000" cy="45719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93" y="-29894"/>
            <a:ext cx="4658607" cy="1484444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4510051" y="476672"/>
            <a:ext cx="4633949" cy="72327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Rafforzamento del sistema innovativo transfrontaliero per il miglioramento della biodiversità attraverso il monitoraggio delle api</a:t>
            </a:r>
            <a:br>
              <a:rPr lang="it-IT" sz="16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10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Krepitev čezmejnega inovativnega sistema za izboljšanje biotske raznovrstnosti z monitoringom čebel </a:t>
            </a:r>
            <a:endParaRPr lang="it-IT" sz="1600" b="1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87" y="2385770"/>
            <a:ext cx="527189" cy="527189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33" y="3003697"/>
            <a:ext cx="485543" cy="485543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50" y="3630396"/>
            <a:ext cx="511822" cy="511395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5243014" y="2493754"/>
            <a:ext cx="428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facebook.com/</a:t>
            </a:r>
            <a:r>
              <a:rPr lang="it-IT" sz="16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interregitaslo</a:t>
            </a:r>
            <a:r>
              <a:rPr lang="it-IT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5270048" y="3080768"/>
            <a:ext cx="3745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twitter.com/</a:t>
            </a:r>
            <a:r>
              <a:rPr lang="it-IT" sz="16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InterregITASLO</a:t>
            </a:r>
            <a:endParaRPr lang="it-IT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238611" y="3673239"/>
            <a:ext cx="428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instagram.com/</a:t>
            </a:r>
            <a:r>
              <a:rPr lang="it-IT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interregitaslo</a:t>
            </a:r>
            <a:r>
              <a:rPr lang="it-IT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5243014" y="4146377"/>
            <a:ext cx="8003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youtube.com/@</a:t>
            </a:r>
            <a:r>
              <a:rPr lang="en-GB" sz="16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interregitalyslovenia</a:t>
            </a:r>
            <a:r>
              <a:rPr lang="en-GB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6" name="Immagine 4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01" y="4013766"/>
            <a:ext cx="705964" cy="73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magine 4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35" y="4654550"/>
            <a:ext cx="429296" cy="42648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ttangolo 47"/>
          <p:cNvSpPr/>
          <p:nvPr/>
        </p:nvSpPr>
        <p:spPr>
          <a:xfrm>
            <a:off x="5232661" y="4677632"/>
            <a:ext cx="374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linkedin.com/company/</a:t>
            </a:r>
            <a:r>
              <a:rPr lang="en-GB" sz="1600" u="sng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interregitaslo</a:t>
            </a:r>
            <a:r>
              <a:rPr lang="en-GB" sz="700" u="sng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endParaRPr lang="it-IT" sz="12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11707" y="4093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02975" y="5596063"/>
            <a:ext cx="2864887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50" b="1" dirty="0">
                <a:solidFill>
                  <a:srgbClr val="FFFFFF"/>
                </a:solidFill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Partner di progetto/Projektni partnerji:</a:t>
            </a:r>
            <a:r>
              <a:rPr lang="it-IT" altLang="it-IT" sz="1050" dirty="0">
                <a:solidFill>
                  <a:srgbClr val="FFFFFF"/>
                </a:solidFill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 </a:t>
            </a:r>
            <a:endParaRPr lang="it-IT" altLang="it-IT" sz="1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F38D85-9094-80DE-F9BD-325B9A8FF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" y="-25742"/>
            <a:ext cx="4379625" cy="14687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52A034B-9184-7358-146F-0B93740637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862146"/>
            <a:ext cx="4608512" cy="58543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C3FA9DA-B05F-0D80-2DAC-69F61228B0B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079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0812"/>
            <a:ext cx="9144000" cy="45719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4620052" y="1515863"/>
            <a:ext cx="0" cy="290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34193" y="1482712"/>
            <a:ext cx="4309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BEE2GETHER capitalizza gli output principali del progetto Interreg ITA-SLO 14-20 BEE-DIVERSITY al fine di rafforzali, farli conoscere a un pubblico più vasto e diffonderli in un’area più estesa. Il progetto, costruendo sulle esperienze passate, sviluppa ulteriormente il modello di gestione innovativo basato sul monitoraggio delle api a partire dal quale sono individuate le tecniche di coltivazione agricola più idonea e sostenibile dal punto di vista ambientale, economico e sociale.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2465318" y="4726715"/>
            <a:ext cx="4309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di progetto </a:t>
            </a:r>
            <a:r>
              <a:rPr lang="sl-SI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Projektni partnerji</a:t>
            </a: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 21"/>
          <p:cNvSpPr/>
          <p:nvPr/>
        </p:nvSpPr>
        <p:spPr>
          <a:xfrm>
            <a:off x="3995936" y="1"/>
            <a:ext cx="5148064" cy="1123384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 del </a:t>
            </a:r>
            <a:r>
              <a:rPr lang="sl-S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it-IT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rogetto</a:t>
            </a:r>
            <a:endParaRPr 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l-SI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Predstavitev projekta</a:t>
            </a:r>
            <a:endParaRPr 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53220" y="3059774"/>
            <a:ext cx="430946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Obiettivo principale di BEE2GETHER è capitalizzare le buone pratiche di gestione agricola sostenibile e le azioni pilota sviluppate dal progetto Interreg ITA-SLO 14-20 BEE-DIVERSITY per la conservazione e protezione della biodiversità. Il progetto intende ampliare e rafforzare il monitoraggio delle biodiversità eseguito mediante l’innovativo sistema arnia elettronica-APP, estendendolo in nuovi territori e coinvolgimento attivamente soggetti esterni alla partnership (apicoltori, agricoltori, associazioni).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CFBC4FF-0F13-BB9A-8ED2-04738C9A3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" y="-25742"/>
            <a:ext cx="3925349" cy="131638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A12BD67-B4F5-5A45-CB31-8D3C63902423}"/>
              </a:ext>
            </a:extLst>
          </p:cNvPr>
          <p:cNvSpPr/>
          <p:nvPr/>
        </p:nvSpPr>
        <p:spPr>
          <a:xfrm>
            <a:off x="4708001" y="1484784"/>
            <a:ext cx="430946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BEE2GETHER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izkorišča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glavne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rezultate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Interreg ITA-SLO 14-20 BEE-DIVERSITY, da bi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jih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okrepil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seznanil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širšo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publiko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razširil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širšem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območju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gradi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preteklih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izkušnjah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nadalje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razvija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inovativen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model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temelji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spremljanju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čebel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podlagi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katerega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okoljskega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ekonomskega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družbenega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vidika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identificirajo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najprimernejše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trajnostne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kmetijske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tehnike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2D80E3D-B7DA-BB13-5299-1818729F14DB}"/>
              </a:ext>
            </a:extLst>
          </p:cNvPr>
          <p:cNvSpPr/>
          <p:nvPr/>
        </p:nvSpPr>
        <p:spPr>
          <a:xfrm>
            <a:off x="4727028" y="3061846"/>
            <a:ext cx="4309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Glavni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cilj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BEE2GETHER je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izkoristiti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prakse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trajnostnega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kmetijskega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upravljanja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pilotne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akcije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jih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razvil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Interreg ITA-SLO 14-20 BEE-DIVERSITY za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ohranjanje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zaščito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biotske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raznovrstnosti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namerava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razširiti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okrepiti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spremljanje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biotske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raznovrstnosti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izvaja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preko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inovativnega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elektronskega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sistema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beehive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-APP,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razširitvijo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nova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ozemlja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aktivnim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vključevanjem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subjektov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izven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partnerstva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čebelarji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kmetje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it-IT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društva</a:t>
            </a:r>
            <a:r>
              <a:rPr lang="it-IT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A43018-C89B-4AF0-8CC3-90BA2E62D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88380"/>
            <a:ext cx="7772400" cy="9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9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2">
            <a:extLst>
              <a:ext uri="{FF2B5EF4-FFF2-40B4-BE49-F238E27FC236}">
                <a16:creationId xmlns:a16="http://schemas.microsoft.com/office/drawing/2014/main" id="{E5D57B80-15A5-7507-CCD8-8B4DFCFCD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14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7783578F-E665-98B0-CC2C-7650B3963C23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1628800"/>
          <a:ext cx="7704856" cy="377961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FFFFFF"/>
                          </a:solidFill>
                          <a:effectLst/>
                        </a:rPr>
                        <a:t>Number</a:t>
                      </a:r>
                      <a:r>
                        <a:rPr lang="it-IT" sz="1200" dirty="0">
                          <a:solidFill>
                            <a:srgbClr val="FFFFFF"/>
                          </a:solidFill>
                          <a:effectLst/>
                        </a:rPr>
                        <a:t> of</a:t>
                      </a:r>
                      <a:r>
                        <a:rPr lang="it-IT" sz="1200" baseline="0" dirty="0">
                          <a:solidFill>
                            <a:srgbClr val="FFFFFF"/>
                          </a:solidFill>
                          <a:effectLst/>
                        </a:rPr>
                        <a:t> partners/</a:t>
                      </a:r>
                      <a:r>
                        <a:rPr lang="sl-SI" sz="1200" baseline="0" dirty="0">
                          <a:solidFill>
                            <a:srgbClr val="FFFFFF"/>
                          </a:solidFill>
                          <a:effectLst/>
                        </a:rPr>
                        <a:t>Število partnerjev</a:t>
                      </a:r>
                      <a:r>
                        <a:rPr lang="it-IT" sz="1200" baseline="0" dirty="0">
                          <a:solidFill>
                            <a:srgbClr val="FFFFFF"/>
                          </a:solidFill>
                          <a:effectLst/>
                        </a:rPr>
                        <a:t>:</a:t>
                      </a:r>
                      <a:endParaRPr lang="it-IT" sz="120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rgbClr val="FFFFFF"/>
                          </a:solidFill>
                          <a:effectLst/>
                        </a:rPr>
                        <a:t>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ACA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Project </a:t>
                      </a:r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length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/</a:t>
                      </a: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Trajanje projekta: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01.09.2023 - 31.08.2025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Total budget/</a:t>
                      </a: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Celotni znesek: 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€ 722,203.13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ACA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European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Regional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Development Fund (ERDF)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Evropski sklad za regionalni razvoj (ESRR):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€ 577,762.50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Italian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public co-funding: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Italijansko javno sofinanciranje: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9ACA3C"/>
                          </a:highlight>
                        </a:rPr>
                        <a:t>€ </a:t>
                      </a:r>
                      <a:r>
                        <a:rPr lang="it-IT" sz="1200" b="0" i="0" u="none" strike="noStrike" cap="none" spc="0" baseline="0" dirty="0">
                          <a:solidFill>
                            <a:schemeClr val="dk1"/>
                          </a:solidFill>
                          <a:effectLst/>
                          <a:highlight>
                            <a:srgbClr val="9ACA3C"/>
                          </a:highlight>
                          <a:uFillTx/>
                          <a:latin typeface="+mn-lt"/>
                          <a:ea typeface="+mn-ea"/>
                          <a:cs typeface="+mn-cs"/>
                          <a:sym typeface="Trebuchet MS"/>
                        </a:rPr>
                        <a:t>71,470.61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highlight>
                          <a:srgbClr val="9ACA3C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ACA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Slovenian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public funding: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Slovensko javno sofinanciranje: 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€</a:t>
                      </a: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 72,970.02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Private co-funding/</a:t>
                      </a:r>
                      <a:r>
                        <a:rPr lang="fr-FR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Sofinanciranje privatnikov: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AC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9ACA3C"/>
                          </a:highlight>
                        </a:rPr>
                        <a:t>€ 0.00</a:t>
                      </a:r>
                      <a:endParaRPr lang="it-IT" sz="1200" dirty="0">
                        <a:solidFill>
                          <a:sysClr val="windowText" lastClr="000000"/>
                        </a:solidFill>
                        <a:effectLst/>
                        <a:highlight>
                          <a:srgbClr val="9ACA3C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ACA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48" name="Rectangle 21">
            <a:extLst>
              <a:ext uri="{FF2B5EF4-FFF2-40B4-BE49-F238E27FC236}">
                <a16:creationId xmlns:a16="http://schemas.microsoft.com/office/drawing/2014/main" id="{48E26700-4A2C-D87E-31F4-738054798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0"/>
            <a:ext cx="5148262" cy="112395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sz="2800" b="1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Il Progetto in numeri </a:t>
            </a:r>
          </a:p>
          <a:p>
            <a:pPr eaLnBrk="1"/>
            <a:r>
              <a:rPr lang="it-IT" altLang="it-IT" sz="2800" b="1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Projekt v številkah</a:t>
            </a:r>
          </a:p>
          <a:p>
            <a:pPr eaLnBrk="1"/>
            <a:endParaRPr lang="en-GB" altLang="it-IT" sz="1100" b="1">
              <a:solidFill>
                <a:srgbClr val="FFFFF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50" name="Immagine 1">
            <a:extLst>
              <a:ext uri="{FF2B5EF4-FFF2-40B4-BE49-F238E27FC236}">
                <a16:creationId xmlns:a16="http://schemas.microsoft.com/office/drawing/2014/main" id="{E8D567E1-F323-CBC5-CE9E-C5BC9CA84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5400"/>
            <a:ext cx="39258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F62284-A061-5C49-4031-5E867FD6AA3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7259F-E517-F4B6-67AE-30B13072B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94DD93-B61B-1BD8-E6D0-288FEE3A4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0812"/>
            <a:ext cx="9144000" cy="45719"/>
          </a:xfrm>
          <a:prstGeom prst="rect">
            <a:avLst/>
          </a:prstGeom>
        </p:spPr>
      </p:pic>
      <p:sp>
        <p:nvSpPr>
          <p:cNvPr id="115" name="Rectangle 21">
            <a:extLst>
              <a:ext uri="{FF2B5EF4-FFF2-40B4-BE49-F238E27FC236}">
                <a16:creationId xmlns:a16="http://schemas.microsoft.com/office/drawing/2014/main" id="{E1569167-BC6D-37C4-C363-FA231452FDE0}"/>
              </a:ext>
            </a:extLst>
          </p:cNvPr>
          <p:cNvSpPr/>
          <p:nvPr/>
        </p:nvSpPr>
        <p:spPr>
          <a:xfrm>
            <a:off x="3995936" y="1"/>
            <a:ext cx="5148064" cy="69249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partner di progetto</a:t>
            </a:r>
          </a:p>
          <a:p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60698C-2441-5BF1-4AF7-AA81FEE5C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" y="-25742"/>
            <a:ext cx="3925349" cy="13163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3B5B627-37BA-0166-C1A2-93B3BD7D9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88380"/>
            <a:ext cx="7772400" cy="98735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04589A0-8093-8B1E-27A6-CD940A892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92" y="1117169"/>
            <a:ext cx="8316416" cy="42022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29E360E-0384-93A7-1808-89E57DD0E9C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0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3F204-1278-2281-A6A9-7A2F96AD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39EC3C1-BA53-F52B-004C-60CABA44A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0812"/>
            <a:ext cx="9144000" cy="45719"/>
          </a:xfrm>
          <a:prstGeom prst="rect">
            <a:avLst/>
          </a:prstGeom>
        </p:spPr>
      </p:pic>
      <p:sp>
        <p:nvSpPr>
          <p:cNvPr id="115" name="Rectangle 21">
            <a:extLst>
              <a:ext uri="{FF2B5EF4-FFF2-40B4-BE49-F238E27FC236}">
                <a16:creationId xmlns:a16="http://schemas.microsoft.com/office/drawing/2014/main" id="{9861533E-084F-3784-63BF-2A9022649782}"/>
              </a:ext>
            </a:extLst>
          </p:cNvPr>
          <p:cNvSpPr/>
          <p:nvPr/>
        </p:nvSpPr>
        <p:spPr>
          <a:xfrm>
            <a:off x="3995936" y="1"/>
            <a:ext cx="5148064" cy="69249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partner associati</a:t>
            </a:r>
          </a:p>
          <a:p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8A127CF-F85B-98D4-D1C5-DC6C9C5FB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" y="-25742"/>
            <a:ext cx="3925349" cy="13163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B4FEA3C-A259-8339-4530-B8710E11DA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88380"/>
            <a:ext cx="7772400" cy="9873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35FB3E-3283-E4A4-BA78-822592873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96515"/>
            <a:ext cx="9144000" cy="206496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9A467C1-A6E2-B104-553A-9621959662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5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>
            <a:extLst>
              <a:ext uri="{FF2B5EF4-FFF2-40B4-BE49-F238E27FC236}">
                <a16:creationId xmlns:a16="http://schemas.microsoft.com/office/drawing/2014/main" id="{D312E090-71D9-4B81-D171-FEE314FD7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0"/>
            <a:ext cx="5003800" cy="7699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sz="2800" b="1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Obiettivi</a:t>
            </a:r>
          </a:p>
          <a:p>
            <a:pPr eaLnBrk="1"/>
            <a:endParaRPr lang="en-GB" altLang="it-IT" sz="1600" b="1" dirty="0">
              <a:solidFill>
                <a:srgbClr val="FFFFF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1" name="Immagine 2">
            <a:extLst>
              <a:ext uri="{FF2B5EF4-FFF2-40B4-BE49-F238E27FC236}">
                <a16:creationId xmlns:a16="http://schemas.microsoft.com/office/drawing/2014/main" id="{46E3BD5D-3068-65C5-4ABB-9A2D6CFC1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14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magine 3">
            <a:extLst>
              <a:ext uri="{FF2B5EF4-FFF2-40B4-BE49-F238E27FC236}">
                <a16:creationId xmlns:a16="http://schemas.microsoft.com/office/drawing/2014/main" id="{9613706C-3663-0DFF-BAF6-C40EC1F3C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5400"/>
            <a:ext cx="39258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asellaDiTesto 14">
            <a:extLst>
              <a:ext uri="{FF2B5EF4-FFF2-40B4-BE49-F238E27FC236}">
                <a16:creationId xmlns:a16="http://schemas.microsoft.com/office/drawing/2014/main" id="{E7A40FDB-513D-22A7-90D1-65CA0A10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6423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sz="2400" b="1" dirty="0">
                <a:latin typeface="Trebuchet MS" panose="020B0603020202020204" pitchFamily="34" charset="0"/>
              </a:rPr>
              <a:t>Project work plan</a:t>
            </a: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r>
              <a:rPr lang="it-IT" altLang="it-IT" dirty="0" err="1">
                <a:latin typeface="Trebuchet MS" panose="020B0603020202020204" pitchFamily="34" charset="0"/>
              </a:rPr>
              <a:t>Divided</a:t>
            </a:r>
            <a:r>
              <a:rPr lang="it-IT" altLang="it-IT" dirty="0">
                <a:latin typeface="Trebuchet MS" panose="020B0603020202020204" pitchFamily="34" charset="0"/>
              </a:rPr>
              <a:t> </a:t>
            </a:r>
            <a:r>
              <a:rPr lang="it-IT" altLang="it-IT" dirty="0" err="1">
                <a:latin typeface="Trebuchet MS" panose="020B0603020202020204" pitchFamily="34" charset="0"/>
              </a:rPr>
              <a:t>into</a:t>
            </a:r>
            <a:r>
              <a:rPr lang="it-IT" altLang="it-IT" dirty="0">
                <a:latin typeface="Trebuchet MS" panose="020B0603020202020204" pitchFamily="34" charset="0"/>
              </a:rPr>
              <a:t> 4 project </a:t>
            </a:r>
            <a:r>
              <a:rPr lang="it-IT" altLang="it-IT" dirty="0" err="1">
                <a:latin typeface="Trebuchet MS" panose="020B0603020202020204" pitchFamily="34" charset="0"/>
              </a:rPr>
              <a:t>phases</a:t>
            </a:r>
            <a:r>
              <a:rPr lang="it-IT" altLang="it-IT" dirty="0">
                <a:latin typeface="Trebuchet MS" panose="020B0603020202020204" pitchFamily="34" charset="0"/>
              </a:rPr>
              <a:t> (WP):</a:t>
            </a: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r>
              <a:rPr lang="it-IT" altLang="it-IT" dirty="0">
                <a:latin typeface="Trebuchet MS" panose="020B0603020202020204" pitchFamily="34" charset="0"/>
              </a:rPr>
              <a:t>WP1    </a:t>
            </a:r>
            <a:r>
              <a:rPr lang="en-US" altLang="it-IT" b="1" dirty="0">
                <a:latin typeface="Trebuchet MS" panose="020B0603020202020204" pitchFamily="34" charset="0"/>
              </a:rPr>
              <a:t>Consolidation of the integrated electronic hive system;</a:t>
            </a:r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r>
              <a:rPr lang="it-IT" altLang="it-IT" dirty="0">
                <a:latin typeface="Trebuchet MS" panose="020B0603020202020204" pitchFamily="34" charset="0"/>
              </a:rPr>
              <a:t>WP2     </a:t>
            </a:r>
            <a:r>
              <a:rPr lang="en-US" altLang="it-IT" b="1" dirty="0">
                <a:latin typeface="Trebuchet MS" panose="020B0603020202020204" pitchFamily="34" charset="0"/>
              </a:rPr>
              <a:t>Strengthening and further development of the BEE-DIVERSITY APP;</a:t>
            </a:r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r>
              <a:rPr lang="it-IT" altLang="it-IT" dirty="0">
                <a:latin typeface="Trebuchet MS" panose="020B0603020202020204" pitchFamily="34" charset="0"/>
              </a:rPr>
              <a:t>WP3     </a:t>
            </a:r>
            <a:r>
              <a:rPr lang="en-US" altLang="it-IT" b="1" dirty="0">
                <a:latin typeface="Trebuchet MS" panose="020B0603020202020204" pitchFamily="34" charset="0"/>
              </a:rPr>
              <a:t>Monitoring environmental health and biodiversity through bees;</a:t>
            </a: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r>
              <a:rPr lang="it-IT" altLang="it-IT" dirty="0">
                <a:latin typeface="Trebuchet MS" panose="020B0603020202020204" pitchFamily="34" charset="0"/>
              </a:rPr>
              <a:t>WP4     </a:t>
            </a:r>
            <a:r>
              <a:rPr lang="it-IT" altLang="it-IT" b="1" dirty="0">
                <a:latin typeface="Trebuchet MS" panose="020B0603020202020204" pitchFamily="34" charset="0"/>
              </a:rPr>
              <a:t>Knowledge transfer.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74383E-24E6-232D-EDD4-1BF081B6F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71583"/>
            <a:ext cx="9144000" cy="531483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24AC2CB-B20A-7B06-A870-9B0E42CBFE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D017E-E559-B90D-F558-845B8A100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>
            <a:extLst>
              <a:ext uri="{FF2B5EF4-FFF2-40B4-BE49-F238E27FC236}">
                <a16:creationId xmlns:a16="http://schemas.microsoft.com/office/drawing/2014/main" id="{C900AC97-FF8B-C7DC-F8FB-13D0AB3A8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0"/>
            <a:ext cx="5003800" cy="76944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sz="2800" b="1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Struttura del progetto</a:t>
            </a:r>
          </a:p>
          <a:p>
            <a:pPr eaLnBrk="1"/>
            <a:endParaRPr lang="en-GB" altLang="it-IT" sz="1600" b="1" dirty="0">
              <a:solidFill>
                <a:srgbClr val="FFFFF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1" name="Immagine 2">
            <a:extLst>
              <a:ext uri="{FF2B5EF4-FFF2-40B4-BE49-F238E27FC236}">
                <a16:creationId xmlns:a16="http://schemas.microsoft.com/office/drawing/2014/main" id="{C6509155-F513-B1CA-6C16-4F4C941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14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C9058C0A-6ADA-A924-9B42-06E8820C587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4788"/>
            <a:ext cx="9144000" cy="3286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>
            <a:norm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it-IT" altLang="it-IT" sz="900">
                <a:latin typeface="Open Sans" panose="020B0606030504020204" pitchFamily="34" charset="0"/>
                <a:cs typeface="Open Sans" panose="020B0606030504020204" pitchFamily="34" charset="0"/>
              </a:rPr>
              <a:t>KICK-OFF MEETING</a:t>
            </a:r>
            <a:r>
              <a:rPr lang="it-IT" altLang="it-IT" sz="90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altLang="it-IT" sz="900">
                <a:solidFill>
                  <a:srgbClr val="003399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ZAČETNI SESTANEK </a:t>
            </a:r>
            <a:endParaRPr lang="it-IT" altLang="it-IT" sz="900">
              <a:solidFill>
                <a:srgbClr val="00339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it-IT" altLang="it-IT" sz="900" i="1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On 20.10.23 /</a:t>
            </a:r>
            <a:r>
              <a:rPr lang="sl-SI" altLang="it-IT" sz="900" i="1">
                <a:solidFill>
                  <a:srgbClr val="0D0D0D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altLang="it-IT" sz="900" i="1">
                <a:solidFill>
                  <a:srgbClr val="003399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Datum 20.10.23</a:t>
            </a:r>
            <a:endParaRPr lang="en-US" altLang="it-IT" sz="900" i="1">
              <a:solidFill>
                <a:srgbClr val="00339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3" name="Immagine 3">
            <a:extLst>
              <a:ext uri="{FF2B5EF4-FFF2-40B4-BE49-F238E27FC236}">
                <a16:creationId xmlns:a16="http://schemas.microsoft.com/office/drawing/2014/main" id="{5C0112CF-D95A-B34D-7320-0D9D18CFC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5400"/>
            <a:ext cx="39258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asellaDiTesto 14">
            <a:extLst>
              <a:ext uri="{FF2B5EF4-FFF2-40B4-BE49-F238E27FC236}">
                <a16:creationId xmlns:a16="http://schemas.microsoft.com/office/drawing/2014/main" id="{126993FA-E571-3639-0FE7-4286993A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6423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dirty="0">
                <a:latin typeface="Trebuchet MS" panose="020B0603020202020204" pitchFamily="34" charset="0"/>
              </a:rPr>
              <a:t>WP1    </a:t>
            </a:r>
            <a:r>
              <a:rPr lang="en-US" altLang="it-IT" b="1" dirty="0" err="1">
                <a:latin typeface="Trebuchet MS" panose="020B0603020202020204" pitchFamily="34" charset="0"/>
              </a:rPr>
              <a:t>Consolidamento</a:t>
            </a:r>
            <a:r>
              <a:rPr lang="en-US" altLang="it-IT" b="1" dirty="0">
                <a:latin typeface="Trebuchet MS" panose="020B0603020202020204" pitchFamily="34" charset="0"/>
              </a:rPr>
              <a:t> del Sistema di Arnie </a:t>
            </a:r>
            <a:r>
              <a:rPr lang="en-US" altLang="it-IT" b="1" dirty="0" err="1">
                <a:latin typeface="Trebuchet MS" panose="020B0603020202020204" pitchFamily="34" charset="0"/>
              </a:rPr>
              <a:t>elettroniche</a:t>
            </a:r>
            <a:endParaRPr lang="en-US" altLang="it-IT" b="1" dirty="0">
              <a:latin typeface="Trebuchet MS" panose="020B0603020202020204" pitchFamily="34" charset="0"/>
            </a:endParaRPr>
          </a:p>
          <a:p>
            <a:pPr eaLnBrk="1"/>
            <a:endParaRPr lang="en-US" altLang="it-IT" b="1" dirty="0">
              <a:latin typeface="Trebuchet MS" panose="020B0603020202020204" pitchFamily="34" charset="0"/>
            </a:endParaRPr>
          </a:p>
          <a:p>
            <a:pPr eaLnBrk="1"/>
            <a:r>
              <a:rPr lang="it-IT" altLang="it-IT" dirty="0">
                <a:latin typeface="Trebuchet MS" panose="020B0603020202020204" pitchFamily="34" charset="0"/>
                <a:hlinkClick r:id="rId5"/>
              </a:rPr>
              <a:t>mappa transfrontaliera di localizzazione delle arnie</a:t>
            </a:r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r>
              <a:rPr lang="it-IT" altLang="it-IT" dirty="0">
                <a:latin typeface="Trebuchet MS" panose="020B0603020202020204" pitchFamily="34" charset="0"/>
                <a:hlinkClick r:id="rId6"/>
              </a:rPr>
              <a:t>https://www.ita-slo.eu/it/docs/bee2gether/332</a:t>
            </a:r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522C1EA-9002-141A-B164-1CC2BC1EFBDD}"/>
              </a:ext>
            </a:extLst>
          </p:cNvPr>
          <p:cNvSpPr txBox="1">
            <a:spLocks noChangeArrowheads="1"/>
          </p:cNvSpPr>
          <p:nvPr/>
        </p:nvSpPr>
        <p:spPr>
          <a:xfrm>
            <a:off x="-1421" y="6566532"/>
            <a:ext cx="9145421" cy="3450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850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Azienda agricola sperimentale Servadei, Pagnacco (UD)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11.04.2025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8BC9D1-973F-71A1-6744-E7DA8BE7E9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1" y="5256613"/>
            <a:ext cx="9144000" cy="16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5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1624D-DBFF-5B5B-8A6D-C9F56D29B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>
            <a:extLst>
              <a:ext uri="{FF2B5EF4-FFF2-40B4-BE49-F238E27FC236}">
                <a16:creationId xmlns:a16="http://schemas.microsoft.com/office/drawing/2014/main" id="{932E4B6A-AEA3-BDD6-9922-50BF1D797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0"/>
            <a:ext cx="5003800" cy="76944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sz="2800" b="1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Struttura del progetto</a:t>
            </a:r>
          </a:p>
          <a:p>
            <a:pPr eaLnBrk="1"/>
            <a:endParaRPr lang="en-GB" altLang="it-IT" sz="1600" b="1" dirty="0">
              <a:solidFill>
                <a:srgbClr val="FFFFF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1" name="Immagine 2">
            <a:extLst>
              <a:ext uri="{FF2B5EF4-FFF2-40B4-BE49-F238E27FC236}">
                <a16:creationId xmlns:a16="http://schemas.microsoft.com/office/drawing/2014/main" id="{AB65CF76-B011-803D-4812-B740276E2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14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magine 3">
            <a:extLst>
              <a:ext uri="{FF2B5EF4-FFF2-40B4-BE49-F238E27FC236}">
                <a16:creationId xmlns:a16="http://schemas.microsoft.com/office/drawing/2014/main" id="{D76226B2-FF53-3B72-1D99-65062281A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5400"/>
            <a:ext cx="39258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asellaDiTesto 14">
            <a:extLst>
              <a:ext uri="{FF2B5EF4-FFF2-40B4-BE49-F238E27FC236}">
                <a16:creationId xmlns:a16="http://schemas.microsoft.com/office/drawing/2014/main" id="{64EB4431-406A-ADBB-20B5-CC77EEE08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6423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dirty="0">
                <a:latin typeface="Trebuchet MS" panose="020B0603020202020204" pitchFamily="34" charset="0"/>
              </a:rPr>
              <a:t>WP2     </a:t>
            </a:r>
            <a:r>
              <a:rPr lang="en-US" altLang="it-IT" b="1" dirty="0" err="1">
                <a:latin typeface="Trebuchet MS" panose="020B0603020202020204" pitchFamily="34" charset="0"/>
              </a:rPr>
              <a:t>Miglioramento</a:t>
            </a:r>
            <a:r>
              <a:rPr lang="en-US" altLang="it-IT" b="1" dirty="0">
                <a:latin typeface="Trebuchet MS" panose="020B0603020202020204" pitchFamily="34" charset="0"/>
              </a:rPr>
              <a:t> e </a:t>
            </a:r>
            <a:r>
              <a:rPr lang="en-US" altLang="it-IT" b="1" dirty="0" err="1">
                <a:latin typeface="Trebuchet MS" panose="020B0603020202020204" pitchFamily="34" charset="0"/>
              </a:rPr>
              <a:t>ulteriore</a:t>
            </a:r>
            <a:r>
              <a:rPr lang="en-US" altLang="it-IT" b="1" dirty="0">
                <a:latin typeface="Trebuchet MS" panose="020B0603020202020204" pitchFamily="34" charset="0"/>
              </a:rPr>
              <a:t> </a:t>
            </a:r>
            <a:r>
              <a:rPr lang="en-US" altLang="it-IT" b="1" dirty="0" err="1">
                <a:latin typeface="Trebuchet MS" panose="020B0603020202020204" pitchFamily="34" charset="0"/>
              </a:rPr>
              <a:t>sviluppo</a:t>
            </a:r>
            <a:r>
              <a:rPr lang="en-US" altLang="it-IT" b="1" dirty="0">
                <a:latin typeface="Trebuchet MS" panose="020B0603020202020204" pitchFamily="34" charset="0"/>
              </a:rPr>
              <a:t> </a:t>
            </a:r>
            <a:r>
              <a:rPr lang="en-US" altLang="it-IT" b="1" dirty="0" err="1">
                <a:latin typeface="Trebuchet MS" panose="020B0603020202020204" pitchFamily="34" charset="0"/>
              </a:rPr>
              <a:t>della</a:t>
            </a:r>
            <a:r>
              <a:rPr lang="en-US" altLang="it-IT" b="1" dirty="0">
                <a:latin typeface="Trebuchet MS" panose="020B0603020202020204" pitchFamily="34" charset="0"/>
              </a:rPr>
              <a:t> APP </a:t>
            </a:r>
          </a:p>
          <a:p>
            <a:pPr eaLnBrk="1"/>
            <a:r>
              <a:rPr lang="en-US" altLang="it-IT" b="1" dirty="0">
                <a:latin typeface="Trebuchet MS" panose="020B0603020202020204" pitchFamily="34" charset="0"/>
              </a:rPr>
              <a:t>            da </a:t>
            </a:r>
            <a:r>
              <a:rPr lang="en-US" altLang="it-IT" b="1" dirty="0" err="1">
                <a:latin typeface="Trebuchet MS" panose="020B0603020202020204" pitchFamily="34" charset="0"/>
              </a:rPr>
              <a:t>beediversity</a:t>
            </a:r>
            <a:r>
              <a:rPr lang="en-US" altLang="it-IT" b="1" dirty="0">
                <a:latin typeface="Trebuchet MS" panose="020B0603020202020204" pitchFamily="34" charset="0"/>
              </a:rPr>
              <a:t> a bee2gether;</a:t>
            </a:r>
          </a:p>
          <a:p>
            <a:pPr eaLnBrk="1"/>
            <a:endParaRPr lang="en-US" altLang="it-IT" b="1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C75BA9-8F06-0F07-3A32-D4C9797C4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991595"/>
            <a:ext cx="2126586" cy="3019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33A848E-CE76-E7DD-D461-BD1BD165E5A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E893297-55BA-A76D-C7B3-FF04447F9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010" y="1775963"/>
            <a:ext cx="3170195" cy="44276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Esplosione: 14 punte 9">
            <a:extLst>
              <a:ext uri="{FF2B5EF4-FFF2-40B4-BE49-F238E27FC236}">
                <a16:creationId xmlns:a16="http://schemas.microsoft.com/office/drawing/2014/main" id="{7584202F-3301-8E64-F53C-85563A6FFD84}"/>
              </a:ext>
            </a:extLst>
          </p:cNvPr>
          <p:cNvSpPr/>
          <p:nvPr/>
        </p:nvSpPr>
        <p:spPr>
          <a:xfrm>
            <a:off x="2627784" y="3628255"/>
            <a:ext cx="6516216" cy="2697833"/>
          </a:xfrm>
          <a:prstGeom prst="irregularSeal2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rPr>
              <a:t>Presto disponibile con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rPr>
              <a:t>videotutorial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rebuchet MS"/>
              </a:rPr>
              <a:t> </a:t>
            </a:r>
            <a:r>
              <a:rPr lang="it-IT" dirty="0"/>
              <a:t>su </a:t>
            </a:r>
            <a:r>
              <a:rPr lang="it-IT" dirty="0">
                <a:hlinkClick r:id="rId7"/>
              </a:rPr>
              <a:t>sito bee2gether-sezione documenti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6029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9A92F-B82B-5974-149A-F048751FB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>
            <a:extLst>
              <a:ext uri="{FF2B5EF4-FFF2-40B4-BE49-F238E27FC236}">
                <a16:creationId xmlns:a16="http://schemas.microsoft.com/office/drawing/2014/main" id="{806E2135-DF44-51AA-1C40-EAAFE9B3F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0"/>
            <a:ext cx="5003800" cy="769441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sz="2800" b="1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Struttura del progetto</a:t>
            </a:r>
          </a:p>
          <a:p>
            <a:pPr eaLnBrk="1"/>
            <a:endParaRPr lang="en-GB" altLang="it-IT" sz="1600" b="1" dirty="0">
              <a:solidFill>
                <a:srgbClr val="FFFFF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1" name="Immagine 2">
            <a:extLst>
              <a:ext uri="{FF2B5EF4-FFF2-40B4-BE49-F238E27FC236}">
                <a16:creationId xmlns:a16="http://schemas.microsoft.com/office/drawing/2014/main" id="{8F4E9268-C824-D9EF-7C3F-CFBCBD5AA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14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magine 3">
            <a:extLst>
              <a:ext uri="{FF2B5EF4-FFF2-40B4-BE49-F238E27FC236}">
                <a16:creationId xmlns:a16="http://schemas.microsoft.com/office/drawing/2014/main" id="{7295C873-704A-C929-F5F4-6CA2DDC68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5400"/>
            <a:ext cx="39258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asellaDiTesto 14">
            <a:extLst>
              <a:ext uri="{FF2B5EF4-FFF2-40B4-BE49-F238E27FC236}">
                <a16:creationId xmlns:a16="http://schemas.microsoft.com/office/drawing/2014/main" id="{44DAC27F-3B91-C887-0AC2-5910D4811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642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eaLnBrk="1"/>
            <a:r>
              <a:rPr lang="it-IT" altLang="it-IT" dirty="0">
                <a:latin typeface="Trebuchet MS" panose="020B0603020202020204" pitchFamily="34" charset="0"/>
              </a:rPr>
              <a:t>WP3     </a:t>
            </a:r>
            <a:r>
              <a:rPr lang="en-US" altLang="it-IT" b="1" dirty="0" err="1">
                <a:latin typeface="Trebuchet MS" panose="020B0603020202020204" pitchFamily="34" charset="0"/>
              </a:rPr>
              <a:t>Monitoraggio</a:t>
            </a:r>
            <a:r>
              <a:rPr lang="en-US" altLang="it-IT" b="1" dirty="0">
                <a:latin typeface="Trebuchet MS" panose="020B0603020202020204" pitchFamily="34" charset="0"/>
              </a:rPr>
              <a:t> </a:t>
            </a:r>
            <a:r>
              <a:rPr lang="en-US" altLang="it-IT" b="1" dirty="0" err="1">
                <a:latin typeface="Trebuchet MS" panose="020B0603020202020204" pitchFamily="34" charset="0"/>
              </a:rPr>
              <a:t>ambientale</a:t>
            </a:r>
            <a:r>
              <a:rPr lang="en-US" altLang="it-IT" b="1" dirty="0">
                <a:latin typeface="Trebuchet MS" panose="020B0603020202020204" pitchFamily="34" charset="0"/>
              </a:rPr>
              <a:t> e </a:t>
            </a:r>
            <a:r>
              <a:rPr lang="en-US" altLang="it-IT" b="1" dirty="0" err="1">
                <a:latin typeface="Trebuchet MS" panose="020B0603020202020204" pitchFamily="34" charset="0"/>
              </a:rPr>
              <a:t>della</a:t>
            </a:r>
            <a:r>
              <a:rPr lang="en-US" altLang="it-IT" b="1" dirty="0">
                <a:latin typeface="Trebuchet MS" panose="020B0603020202020204" pitchFamily="34" charset="0"/>
              </a:rPr>
              <a:t> </a:t>
            </a:r>
            <a:r>
              <a:rPr lang="en-US" altLang="it-IT" b="1" dirty="0" err="1">
                <a:latin typeface="Trebuchet MS" panose="020B0603020202020204" pitchFamily="34" charset="0"/>
              </a:rPr>
              <a:t>biodiversità</a:t>
            </a:r>
            <a:r>
              <a:rPr lang="en-US" altLang="it-IT" b="1" dirty="0">
                <a:latin typeface="Trebuchet MS" panose="020B0603020202020204" pitchFamily="34" charset="0"/>
              </a:rPr>
              <a:t> </a:t>
            </a:r>
            <a:r>
              <a:rPr lang="en-US" altLang="it-IT" b="1" dirty="0" err="1">
                <a:latin typeface="Trebuchet MS" panose="020B0603020202020204" pitchFamily="34" charset="0"/>
              </a:rPr>
              <a:t>attraverso</a:t>
            </a:r>
            <a:r>
              <a:rPr lang="en-US" altLang="it-IT" b="1" dirty="0">
                <a:latin typeface="Trebuchet MS" panose="020B0603020202020204" pitchFamily="34" charset="0"/>
              </a:rPr>
              <a:t> le </a:t>
            </a:r>
            <a:r>
              <a:rPr lang="en-US" altLang="it-IT" b="1" dirty="0" err="1">
                <a:latin typeface="Trebuchet MS" panose="020B0603020202020204" pitchFamily="34" charset="0"/>
              </a:rPr>
              <a:t>api</a:t>
            </a:r>
            <a:endParaRPr lang="en-US" altLang="it-IT" b="1" dirty="0">
              <a:latin typeface="Trebuchet MS" panose="020B0603020202020204" pitchFamily="34" charset="0"/>
            </a:endParaRPr>
          </a:p>
          <a:p>
            <a:pPr eaLnBrk="1"/>
            <a:endParaRPr lang="en-US" altLang="it-IT" b="1" dirty="0">
              <a:latin typeface="Trebuchet MS" panose="020B0603020202020204" pitchFamily="34" charset="0"/>
            </a:endParaRPr>
          </a:p>
          <a:p>
            <a:pPr eaLnBrk="1"/>
            <a:endParaRPr lang="en-US" altLang="it-IT" b="1" dirty="0">
              <a:latin typeface="Trebuchet MS" panose="020B0603020202020204" pitchFamily="34" charset="0"/>
            </a:endParaRPr>
          </a:p>
          <a:p>
            <a:pPr eaLnBrk="1"/>
            <a:endParaRPr lang="it-IT" altLang="it-IT" dirty="0"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9E1550-FC0C-644B-8D1C-464B57EEB44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6"/>
            <a:ext cx="9144000" cy="3283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 biodiversità: tecnologie per il monitoraggio ambientale</a:t>
            </a:r>
            <a:endParaRPr lang="it-IT" altLang="it-IT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27.08.2025</a:t>
            </a:r>
            <a:endParaRPr lang="en-US" altLang="it-IT" sz="1200" i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73F5E6-BAE8-A081-9E87-6EA0A3B75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1779411"/>
            <a:ext cx="5969793" cy="42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72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003399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45B7D763BB004890832F1CFAA4CDDF" ma:contentTypeVersion="0" ma:contentTypeDescription="Creare un nuovo documento." ma:contentTypeScope="" ma:versionID="42d0f4e92040db0b21413a0cffe1d5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88312E-9EDE-4A1B-BAEF-AA190443C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F8D0EF-EA99-4C15-8131-C5B5D94879A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D12D9E-A18D-4DE2-A5F5-AB37C61EF3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9127</TotalTime>
  <Words>1100</Words>
  <Application>Microsoft Office PowerPoint</Application>
  <PresentationFormat>Presentazione su schermo (4:3)</PresentationFormat>
  <Paragraphs>164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DecimaWE Rg</vt:lpstr>
      <vt:lpstr>Open Sans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ANALYSIS</dc:title>
  <dc:creator>adg.itaslo@regione.fvg.it</dc:creator>
  <cp:lastModifiedBy>Tiziana Perin</cp:lastModifiedBy>
  <cp:revision>599</cp:revision>
  <dcterms:modified xsi:type="dcterms:W3CDTF">2025-08-27T10:02:10Z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</Properties>
</file>